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handoutMasterIdLst>
    <p:handoutMasterId r:id="rId18"/>
  </p:handoutMasterIdLst>
  <p:sldIdLst>
    <p:sldId id="256" r:id="rId3"/>
    <p:sldId id="354" r:id="rId4"/>
    <p:sldId id="362" r:id="rId5"/>
    <p:sldId id="348" r:id="rId6"/>
    <p:sldId id="349" r:id="rId7"/>
    <p:sldId id="360" r:id="rId8"/>
    <p:sldId id="364" r:id="rId9"/>
    <p:sldId id="365" r:id="rId10"/>
    <p:sldId id="329" r:id="rId11"/>
    <p:sldId id="361" r:id="rId12"/>
    <p:sldId id="337" r:id="rId13"/>
    <p:sldId id="358" r:id="rId14"/>
    <p:sldId id="359" r:id="rId15"/>
    <p:sldId id="366" r:id="rId16"/>
    <p:sldId id="27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1A9"/>
    <a:srgbClr val="7520D2"/>
    <a:srgbClr val="009900"/>
    <a:srgbClr val="1D5004"/>
    <a:srgbClr val="256505"/>
    <a:srgbClr val="CCECFF"/>
    <a:srgbClr val="FFCC66"/>
    <a:srgbClr val="E1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5" autoAdjust="0"/>
    <p:restoredTop sz="94660" autoAdjust="0"/>
  </p:normalViewPr>
  <p:slideViewPr>
    <p:cSldViewPr>
      <p:cViewPr varScale="1">
        <p:scale>
          <a:sx n="56" d="100"/>
          <a:sy n="56" d="100"/>
        </p:scale>
        <p:origin x="-864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effectLst/>
                <a:latin typeface="Arial" charset="0"/>
              </a:defRPr>
            </a:lvl1pPr>
          </a:lstStyle>
          <a:p>
            <a:pPr>
              <a:defRPr/>
            </a:pPr>
            <a:fld id="{88516F5C-A756-41DC-A871-28E0E00AFB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144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pjcandl"/>
          <p:cNvPicPr>
            <a:picLocks noChangeAspect="1" noChangeArrowheads="1" noCrop="1"/>
          </p:cNvPicPr>
          <p:nvPr userDrawn="1"/>
        </p:nvPicPr>
        <p:blipFill>
          <a:blip r:embed="rId3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304800"/>
            <a:ext cx="7016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1024" descr="152_18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228600"/>
            <a:ext cx="69373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514600"/>
            <a:ext cx="8001000" cy="9144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914400" y="3429000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53200"/>
            <a:ext cx="2133600" cy="168275"/>
          </a:xfrm>
        </p:spPr>
        <p:txBody>
          <a:bodyPr/>
          <a:lstStyle>
            <a:lvl1pPr>
              <a:defRPr sz="140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553200"/>
            <a:ext cx="2895600" cy="1682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53200"/>
            <a:ext cx="2133600" cy="168275"/>
          </a:xfrm>
        </p:spPr>
        <p:txBody>
          <a:bodyPr/>
          <a:lstStyle>
            <a:lvl1pPr algn="r">
              <a:defRPr sz="1400" smtClean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B60670A-A1A2-4B3A-83BE-792D3062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1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371A5-20DD-41AA-9F5C-A09B06C3C6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92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C232A-BBFC-4068-A6EE-035A9B9C3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65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9637F-7785-4ABB-A00F-2624E016B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82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5F41C-0C3C-40D6-91ED-A0BBA0D5B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11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pjcandl"/>
          <p:cNvPicPr>
            <a:picLocks noChangeAspect="1" noChangeArrowheads="1" noCrop="1"/>
          </p:cNvPicPr>
          <p:nvPr userDrawn="1"/>
        </p:nvPicPr>
        <p:blipFill>
          <a:blip r:embed="rId3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304800"/>
            <a:ext cx="8524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25" descr="C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228600"/>
            <a:ext cx="5492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514600"/>
            <a:ext cx="8001000" cy="9144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914400" y="3429000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581400" y="6553200"/>
            <a:ext cx="2667000" cy="76200"/>
          </a:xfrm>
        </p:spPr>
        <p:txBody>
          <a:bodyPr/>
          <a:lstStyle>
            <a:lvl1pPr>
              <a:defRPr sz="1400" smtClean="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286000" y="6096000"/>
            <a:ext cx="54102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553200"/>
            <a:ext cx="2133600" cy="1682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fld id="{C9E0F123-BC8C-4EC6-B5A3-5898318BC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2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254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362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557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2228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12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5B9EE-5E7B-42DD-8B3E-21BF96050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6844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226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4828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684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2563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2867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2073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5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2" name="Image" r:id="rId3" imgW="7377778" imgH="1219048" progId="Photoshop.Image.6">
                  <p:embed/>
                </p:oleObj>
              </mc:Choice>
              <mc:Fallback>
                <p:oleObj name="Image" r:id="rId3" imgW="7377778" imgH="1219048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Line 16"/>
          <p:cNvSpPr>
            <a:spLocks noChangeShapeType="1"/>
          </p:cNvSpPr>
          <p:nvPr/>
        </p:nvSpPr>
        <p:spPr bwMode="auto">
          <a:xfrm>
            <a:off x="381000" y="6553200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2B166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304800" y="6477000"/>
            <a:ext cx="68580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ACAP SGM  Halifax, September 12-13, 2006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3429000" y="6537325"/>
            <a:ext cx="2133600" cy="3206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479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5223B-F45B-4DED-BEE2-705CAE971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D1EF0-7BF8-4BF5-9E1D-417173B82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47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91F97-E94B-45D9-88E0-3F4C79B4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02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ADAD0-401A-4CC3-9E2C-AB9DB34C51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556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82321-273E-482A-91AD-5E110062F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8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917ED-1C48-4A65-802F-E34E460120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2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16FEA-189C-4BD9-B10C-75C70C24D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93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vmlDrawing" Target="../drawings/vmlDrawing2.v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Image" r:id="rId16" imgW="7377778" imgH="1219048" progId="Photoshop.Image.6">
                  <p:embed/>
                </p:oleObj>
              </mc:Choice>
              <mc:Fallback>
                <p:oleObj name="Image" r:id="rId16" imgW="7377778" imgH="1219048" progId="Photoshop.Image.6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4770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www.ruscp.ru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2800" y="648017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8A42F135-00F1-42A8-A2D1-CC7E48FAD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15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Image" r:id="rId16" imgW="7377778" imgH="1219048" progId="Photoshop.Image.6">
                  <p:embed/>
                </p:oleObj>
              </mc:Choice>
              <mc:Fallback>
                <p:oleObj name="Image" r:id="rId16" imgW="7377778" imgH="1219048" progId="Photoshop.Image.6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05200" y="6537325"/>
            <a:ext cx="27432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381000" y="6553200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2B166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2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Viktorova@ruscp.ru" TargetMode="External"/><Relationship Id="rId2" Type="http://schemas.openxmlformats.org/officeDocument/2006/relationships/hyperlink" Target="mailto:Tsygankov@ruscp.ru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00400"/>
            <a:ext cx="7086600" cy="381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приветствует участников программы</a:t>
            </a:r>
            <a:endParaRPr lang="en-US" sz="2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sz="2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2" name="Freeform 4"/>
          <p:cNvSpPr>
            <a:spLocks/>
          </p:cNvSpPr>
          <p:nvPr/>
        </p:nvSpPr>
        <p:spPr bwMode="gray">
          <a:xfrm>
            <a:off x="1828800" y="1143000"/>
            <a:ext cx="5303838" cy="806450"/>
          </a:xfrm>
          <a:custGeom>
            <a:avLst/>
            <a:gdLst>
              <a:gd name="T0" fmla="*/ 1 w 3341"/>
              <a:gd name="T1" fmla="*/ 492 h 508"/>
              <a:gd name="T2" fmla="*/ 1707 w 3341"/>
              <a:gd name="T3" fmla="*/ 20 h 508"/>
              <a:gd name="T4" fmla="*/ 3340 w 3341"/>
              <a:gd name="T5" fmla="*/ 482 h 508"/>
              <a:gd name="T6" fmla="*/ 1734 w 3341"/>
              <a:gd name="T7" fmla="*/ 74 h 508"/>
              <a:gd name="T8" fmla="*/ 1 w 3341"/>
              <a:gd name="T9" fmla="*/ 492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1" h="508">
                <a:moveTo>
                  <a:pt x="1" y="492"/>
                </a:moveTo>
                <a:cubicBezTo>
                  <a:pt x="0" y="477"/>
                  <a:pt x="710" y="0"/>
                  <a:pt x="1707" y="20"/>
                </a:cubicBezTo>
                <a:cubicBezTo>
                  <a:pt x="2704" y="40"/>
                  <a:pt x="3339" y="467"/>
                  <a:pt x="3340" y="482"/>
                </a:cubicBezTo>
                <a:cubicBezTo>
                  <a:pt x="3341" y="496"/>
                  <a:pt x="2608" y="93"/>
                  <a:pt x="1734" y="74"/>
                </a:cubicBezTo>
                <a:cubicBezTo>
                  <a:pt x="860" y="54"/>
                  <a:pt x="2" y="508"/>
                  <a:pt x="1" y="492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45882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447800" y="1905000"/>
            <a:ext cx="5994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kumimoji="1" lang="ru-RU" sz="3200" b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Центр чистого производства </a:t>
            </a:r>
          </a:p>
          <a:p>
            <a:pPr algn="ctr">
              <a:defRPr/>
            </a:pPr>
            <a:r>
              <a:rPr kumimoji="1" lang="ru-RU" sz="3200" b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и устойчивого развития</a:t>
            </a:r>
            <a:endParaRPr lang="ru-RU" sz="4000" b="1">
              <a:solidFill>
                <a:srgbClr val="FFFF66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900" smtClean="0"/>
              <a:t>Программа «Чистое производство»</a:t>
            </a:r>
            <a:br>
              <a:rPr lang="ru-RU" sz="2900" smtClean="0"/>
            </a:br>
            <a:r>
              <a:rPr lang="ru-RU" sz="2900" smtClean="0"/>
              <a:t>в Республике Коми</a:t>
            </a:r>
            <a:endParaRPr lang="en-US" sz="2900" smtClean="0"/>
          </a:p>
        </p:txBody>
      </p:sp>
      <p:grpSp>
        <p:nvGrpSpPr>
          <p:cNvPr id="15363" name="Group 10"/>
          <p:cNvGrpSpPr>
            <a:grpSpLocks/>
          </p:cNvGrpSpPr>
          <p:nvPr/>
        </p:nvGrpSpPr>
        <p:grpSpPr bwMode="auto">
          <a:xfrm>
            <a:off x="139700" y="2160588"/>
            <a:ext cx="4033838" cy="812800"/>
            <a:chOff x="912" y="2016"/>
            <a:chExt cx="3984" cy="912"/>
          </a:xfrm>
        </p:grpSpPr>
        <p:sp>
          <p:nvSpPr>
            <p:cNvPr id="93195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15427" name="Group 12"/>
            <p:cNvGrpSpPr>
              <a:grpSpLocks/>
            </p:cNvGrpSpPr>
            <p:nvPr/>
          </p:nvGrpSpPr>
          <p:grpSpPr bwMode="auto">
            <a:xfrm>
              <a:off x="961" y="2100"/>
              <a:ext cx="828" cy="746"/>
              <a:chOff x="961" y="2100"/>
              <a:chExt cx="828" cy="746"/>
            </a:xfrm>
          </p:grpSpPr>
          <p:sp>
            <p:nvSpPr>
              <p:cNvPr id="93197" name="AutoShape 13"/>
              <p:cNvSpPr>
                <a:spLocks noChangeArrowheads="1"/>
              </p:cNvSpPr>
              <p:nvPr/>
            </p:nvSpPr>
            <p:spPr bwMode="gray">
              <a:xfrm>
                <a:off x="998" y="2100"/>
                <a:ext cx="767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93198" name="Freeform 14"/>
              <p:cNvSpPr>
                <a:spLocks/>
              </p:cNvSpPr>
              <p:nvPr/>
            </p:nvSpPr>
            <p:spPr bwMode="gray">
              <a:xfrm>
                <a:off x="1047" y="2148"/>
                <a:ext cx="383" cy="372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199" name="Text Box 15"/>
              <p:cNvSpPr txBox="1">
                <a:spLocks noChangeArrowheads="1"/>
              </p:cNvSpPr>
              <p:nvPr/>
            </p:nvSpPr>
            <p:spPr bwMode="gray">
              <a:xfrm>
                <a:off x="961" y="2305"/>
                <a:ext cx="828" cy="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ru-RU" sz="20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2000</a:t>
                </a:r>
                <a:endParaRPr lang="en-US" sz="280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93200" name="Text Box 16"/>
            <p:cNvSpPr txBox="1">
              <a:spLocks noChangeArrowheads="1"/>
            </p:cNvSpPr>
            <p:nvPr/>
          </p:nvSpPr>
          <p:spPr bwMode="gray">
            <a:xfrm>
              <a:off x="1897" y="2299"/>
              <a:ext cx="2929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1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Предприятия «Комиэнерго»</a:t>
              </a:r>
              <a:endParaRPr lang="en-US" sz="14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15364" name="Group 17"/>
          <p:cNvGrpSpPr>
            <a:grpSpLocks/>
          </p:cNvGrpSpPr>
          <p:nvPr/>
        </p:nvGrpSpPr>
        <p:grpSpPr bwMode="auto">
          <a:xfrm>
            <a:off x="141288" y="3108325"/>
            <a:ext cx="4035425" cy="833438"/>
            <a:chOff x="912" y="3036"/>
            <a:chExt cx="3984" cy="912"/>
          </a:xfrm>
        </p:grpSpPr>
        <p:sp>
          <p:nvSpPr>
            <p:cNvPr id="93202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15421" name="Group 19"/>
            <p:cNvGrpSpPr>
              <a:grpSpLocks/>
            </p:cNvGrpSpPr>
            <p:nvPr/>
          </p:nvGrpSpPr>
          <p:grpSpPr bwMode="auto">
            <a:xfrm>
              <a:off x="960" y="3120"/>
              <a:ext cx="828" cy="746"/>
              <a:chOff x="960" y="3120"/>
              <a:chExt cx="828" cy="746"/>
            </a:xfrm>
          </p:grpSpPr>
          <p:sp>
            <p:nvSpPr>
              <p:cNvPr id="93204" name="AutoShape 20"/>
              <p:cNvSpPr>
                <a:spLocks noChangeArrowheads="1"/>
              </p:cNvSpPr>
              <p:nvPr/>
            </p:nvSpPr>
            <p:spPr bwMode="gray">
              <a:xfrm>
                <a:off x="1001" y="3118"/>
                <a:ext cx="766" cy="749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93205" name="Freeform 21"/>
              <p:cNvSpPr>
                <a:spLocks/>
              </p:cNvSpPr>
              <p:nvPr/>
            </p:nvSpPr>
            <p:spPr bwMode="gray">
              <a:xfrm>
                <a:off x="1047" y="3168"/>
                <a:ext cx="384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206" name="Text Box 22"/>
              <p:cNvSpPr txBox="1">
                <a:spLocks noChangeArrowheads="1"/>
              </p:cNvSpPr>
              <p:nvPr/>
            </p:nvSpPr>
            <p:spPr bwMode="gray">
              <a:xfrm>
                <a:off x="962" y="3324"/>
                <a:ext cx="828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ru-RU" sz="20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2006</a:t>
                </a:r>
                <a:endParaRPr lang="en-US" sz="280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93207" name="Text Box 23"/>
            <p:cNvSpPr txBox="1">
              <a:spLocks noChangeArrowheads="1"/>
            </p:cNvSpPr>
            <p:nvPr/>
          </p:nvSpPr>
          <p:spPr bwMode="gray">
            <a:xfrm>
              <a:off x="1862" y="3236"/>
              <a:ext cx="2928" cy="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r>
                <a:rPr lang="ru-RU" sz="1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Жешартский фанерный комбинат, пос. Жешарт</a:t>
              </a:r>
              <a:endParaRPr lang="en-US" sz="14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15365" name="Group 3"/>
          <p:cNvGrpSpPr>
            <a:grpSpLocks/>
          </p:cNvGrpSpPr>
          <p:nvPr/>
        </p:nvGrpSpPr>
        <p:grpSpPr bwMode="auto">
          <a:xfrm>
            <a:off x="142875" y="4067175"/>
            <a:ext cx="4033838" cy="862013"/>
            <a:chOff x="912" y="1008"/>
            <a:chExt cx="3984" cy="984"/>
          </a:xfrm>
        </p:grpSpPr>
        <p:sp>
          <p:nvSpPr>
            <p:cNvPr id="56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15413" name="Group 5"/>
            <p:cNvGrpSpPr>
              <a:grpSpLocks/>
            </p:cNvGrpSpPr>
            <p:nvPr/>
          </p:nvGrpSpPr>
          <p:grpSpPr bwMode="auto">
            <a:xfrm>
              <a:off x="961" y="1092"/>
              <a:ext cx="828" cy="746"/>
              <a:chOff x="961" y="1092"/>
              <a:chExt cx="828" cy="746"/>
            </a:xfrm>
          </p:grpSpPr>
          <p:sp>
            <p:nvSpPr>
              <p:cNvPr id="59" name="AutoShape 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7030A0"/>
                  </a:gs>
                  <a:gs pos="94000">
                    <a:srgbClr val="7328B9">
                      <a:alpha val="50000"/>
                      <a:lumMod val="70000"/>
                      <a:lumOff val="30000"/>
                    </a:srgbClr>
                  </a:gs>
                  <a:gs pos="99000">
                    <a:srgbClr val="7520D2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smtClean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60" name="Freeform 7"/>
              <p:cNvSpPr>
                <a:spLocks/>
              </p:cNvSpPr>
              <p:nvPr/>
            </p:nvSpPr>
            <p:spPr bwMode="gray">
              <a:xfrm>
                <a:off x="1047" y="1140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Text Box 8"/>
              <p:cNvSpPr txBox="1">
                <a:spLocks noChangeArrowheads="1"/>
              </p:cNvSpPr>
              <p:nvPr/>
            </p:nvSpPr>
            <p:spPr bwMode="gray">
              <a:xfrm>
                <a:off x="961" y="1294"/>
                <a:ext cx="828" cy="4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ru-RU" sz="20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2008</a:t>
                </a:r>
                <a:endParaRPr lang="en-US" sz="280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58" name="Text Box 9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9" cy="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r>
                <a:rPr lang="ru-RU" sz="1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ОАО «Воркутауголь», муниципальные предприятия, г. Воркута</a:t>
              </a:r>
              <a:endParaRPr lang="en-US" sz="14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15366" name="Group 10"/>
          <p:cNvGrpSpPr>
            <a:grpSpLocks/>
          </p:cNvGrpSpPr>
          <p:nvPr/>
        </p:nvGrpSpPr>
        <p:grpSpPr bwMode="auto">
          <a:xfrm>
            <a:off x="201814" y="5278983"/>
            <a:ext cx="4033838" cy="814387"/>
            <a:chOff x="912" y="2016"/>
            <a:chExt cx="3984" cy="912"/>
          </a:xfrm>
        </p:grpSpPr>
        <p:sp>
          <p:nvSpPr>
            <p:cNvPr id="70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15407" name="Group 12"/>
            <p:cNvGrpSpPr>
              <a:grpSpLocks/>
            </p:cNvGrpSpPr>
            <p:nvPr/>
          </p:nvGrpSpPr>
          <p:grpSpPr bwMode="auto">
            <a:xfrm>
              <a:off x="961" y="2100"/>
              <a:ext cx="828" cy="746"/>
              <a:chOff x="961" y="2100"/>
              <a:chExt cx="828" cy="746"/>
            </a:xfrm>
          </p:grpSpPr>
          <p:sp>
            <p:nvSpPr>
              <p:cNvPr id="73" name="AutoShape 13"/>
              <p:cNvSpPr>
                <a:spLocks noChangeArrowheads="1"/>
              </p:cNvSpPr>
              <p:nvPr/>
            </p:nvSpPr>
            <p:spPr bwMode="gray">
              <a:xfrm>
                <a:off x="998" y="2100"/>
                <a:ext cx="767" cy="748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7E1A9"/>
                  </a:gs>
                  <a:gs pos="98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74" name="Freeform 14"/>
              <p:cNvSpPr>
                <a:spLocks/>
              </p:cNvSpPr>
              <p:nvPr/>
            </p:nvSpPr>
            <p:spPr bwMode="gray">
              <a:xfrm>
                <a:off x="1047" y="214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Text Box 15"/>
              <p:cNvSpPr txBox="1">
                <a:spLocks noChangeArrowheads="1"/>
              </p:cNvSpPr>
              <p:nvPr/>
            </p:nvSpPr>
            <p:spPr bwMode="gray">
              <a:xfrm>
                <a:off x="961" y="2304"/>
                <a:ext cx="828" cy="4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ru-RU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2010</a:t>
                </a:r>
                <a:endParaRPr lang="en-US" sz="28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72" name="Text Box 16"/>
            <p:cNvSpPr txBox="1">
              <a:spLocks noChangeArrowheads="1"/>
            </p:cNvSpPr>
            <p:nvPr/>
          </p:nvSpPr>
          <p:spPr bwMode="gray">
            <a:xfrm>
              <a:off x="1872" y="2140"/>
              <a:ext cx="2929" cy="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r>
                <a:rPr lang="ru-RU" sz="14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Сыктывкарский фанерный завод, </a:t>
              </a:r>
              <a:r>
                <a:rPr lang="ru-RU" sz="1400" dirty="0" err="1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г.Сыктывкар</a:t>
              </a:r>
              <a:endParaRPr 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15367" name="Group 3"/>
          <p:cNvGrpSpPr>
            <a:grpSpLocks/>
          </p:cNvGrpSpPr>
          <p:nvPr/>
        </p:nvGrpSpPr>
        <p:grpSpPr bwMode="auto">
          <a:xfrm>
            <a:off x="4968875" y="1173163"/>
            <a:ext cx="4033838" cy="869950"/>
            <a:chOff x="912" y="1008"/>
            <a:chExt cx="3984" cy="938"/>
          </a:xfrm>
        </p:grpSpPr>
        <p:sp>
          <p:nvSpPr>
            <p:cNvPr id="77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15401" name="Group 5"/>
            <p:cNvGrpSpPr>
              <a:grpSpLocks/>
            </p:cNvGrpSpPr>
            <p:nvPr/>
          </p:nvGrpSpPr>
          <p:grpSpPr bwMode="auto">
            <a:xfrm>
              <a:off x="961" y="1092"/>
              <a:ext cx="828" cy="746"/>
              <a:chOff x="961" y="1092"/>
              <a:chExt cx="828" cy="746"/>
            </a:xfrm>
          </p:grpSpPr>
          <p:sp>
            <p:nvSpPr>
              <p:cNvPr id="80" name="AutoShape 6"/>
              <p:cNvSpPr>
                <a:spLocks noChangeArrowheads="1"/>
              </p:cNvSpPr>
              <p:nvPr/>
            </p:nvSpPr>
            <p:spPr bwMode="gray">
              <a:xfrm>
                <a:off x="998" y="1092"/>
                <a:ext cx="767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81" name="Freeform 7"/>
              <p:cNvSpPr>
                <a:spLocks/>
              </p:cNvSpPr>
              <p:nvPr/>
            </p:nvSpPr>
            <p:spPr bwMode="gray">
              <a:xfrm>
                <a:off x="1047" y="1140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" name="Text Box 8"/>
              <p:cNvSpPr txBox="1">
                <a:spLocks noChangeArrowheads="1"/>
              </p:cNvSpPr>
              <p:nvPr/>
            </p:nvSpPr>
            <p:spPr bwMode="gray">
              <a:xfrm>
                <a:off x="961" y="1296"/>
                <a:ext cx="828" cy="4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ru-RU" sz="20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1999</a:t>
                </a:r>
                <a:endParaRPr lang="en-US" sz="280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79" name="Text Box 9"/>
            <p:cNvSpPr txBox="1">
              <a:spLocks noChangeArrowheads="1"/>
            </p:cNvSpPr>
            <p:nvPr/>
          </p:nvSpPr>
          <p:spPr bwMode="gray">
            <a:xfrm>
              <a:off x="1872" y="1148"/>
              <a:ext cx="2929" cy="7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r>
                <a:rPr lang="ru-RU" sz="1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Нефтеперерабатывающие и нефтедобывающие предприятия, г. Усинск</a:t>
              </a:r>
              <a:endParaRPr lang="en-US" sz="14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4946650" y="2173288"/>
            <a:ext cx="4035425" cy="812800"/>
            <a:chOff x="912" y="2016"/>
            <a:chExt cx="3984" cy="912"/>
          </a:xfrm>
        </p:grpSpPr>
        <p:sp>
          <p:nvSpPr>
            <p:cNvPr id="84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15395" name="Group 12"/>
            <p:cNvGrpSpPr>
              <a:grpSpLocks/>
            </p:cNvGrpSpPr>
            <p:nvPr/>
          </p:nvGrpSpPr>
          <p:grpSpPr bwMode="auto">
            <a:xfrm>
              <a:off x="961" y="2100"/>
              <a:ext cx="828" cy="746"/>
              <a:chOff x="961" y="2100"/>
              <a:chExt cx="828" cy="746"/>
            </a:xfrm>
          </p:grpSpPr>
          <p:sp>
            <p:nvSpPr>
              <p:cNvPr id="87" name="AutoShape 13"/>
              <p:cNvSpPr>
                <a:spLocks noChangeArrowheads="1"/>
              </p:cNvSpPr>
              <p:nvPr/>
            </p:nvSpPr>
            <p:spPr bwMode="gray">
              <a:xfrm>
                <a:off x="998" y="2100"/>
                <a:ext cx="771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88" name="Freeform 14"/>
              <p:cNvSpPr>
                <a:spLocks/>
              </p:cNvSpPr>
              <p:nvPr/>
            </p:nvSpPr>
            <p:spPr bwMode="gray">
              <a:xfrm>
                <a:off x="1047" y="2148"/>
                <a:ext cx="384" cy="372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Text Box 15"/>
              <p:cNvSpPr txBox="1">
                <a:spLocks noChangeArrowheads="1"/>
              </p:cNvSpPr>
              <p:nvPr/>
            </p:nvSpPr>
            <p:spPr bwMode="gray">
              <a:xfrm>
                <a:off x="961" y="2305"/>
                <a:ext cx="831" cy="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ru-RU" sz="20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2005</a:t>
                </a:r>
                <a:endParaRPr lang="en-US" sz="280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86" name="Text Box 16"/>
            <p:cNvSpPr txBox="1">
              <a:spLocks noChangeArrowheads="1"/>
            </p:cNvSpPr>
            <p:nvPr/>
          </p:nvSpPr>
          <p:spPr bwMode="gray">
            <a:xfrm>
              <a:off x="1873" y="2292"/>
              <a:ext cx="2928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>
                <a:defRPr/>
              </a:pPr>
              <a:r>
                <a:rPr lang="ru-RU" sz="1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Предприятия г. Ухты</a:t>
              </a:r>
            </a:p>
          </p:txBody>
        </p:sp>
      </p:grpSp>
      <p:grpSp>
        <p:nvGrpSpPr>
          <p:cNvPr id="15369" name="Group 17"/>
          <p:cNvGrpSpPr>
            <a:grpSpLocks/>
          </p:cNvGrpSpPr>
          <p:nvPr/>
        </p:nvGrpSpPr>
        <p:grpSpPr bwMode="auto">
          <a:xfrm>
            <a:off x="4964113" y="3135313"/>
            <a:ext cx="4035425" cy="833437"/>
            <a:chOff x="912" y="3036"/>
            <a:chExt cx="3984" cy="912"/>
          </a:xfrm>
        </p:grpSpPr>
        <p:sp>
          <p:nvSpPr>
            <p:cNvPr id="91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15389" name="Group 19"/>
            <p:cNvGrpSpPr>
              <a:grpSpLocks/>
            </p:cNvGrpSpPr>
            <p:nvPr/>
          </p:nvGrpSpPr>
          <p:grpSpPr bwMode="auto">
            <a:xfrm>
              <a:off x="960" y="3120"/>
              <a:ext cx="828" cy="746"/>
              <a:chOff x="960" y="3120"/>
              <a:chExt cx="828" cy="746"/>
            </a:xfrm>
          </p:grpSpPr>
          <p:sp>
            <p:nvSpPr>
              <p:cNvPr id="94" name="AutoShape 20"/>
              <p:cNvSpPr>
                <a:spLocks noChangeArrowheads="1"/>
              </p:cNvSpPr>
              <p:nvPr/>
            </p:nvSpPr>
            <p:spPr bwMode="gray">
              <a:xfrm>
                <a:off x="1001" y="3118"/>
                <a:ext cx="766" cy="749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95" name="Freeform 21"/>
              <p:cNvSpPr>
                <a:spLocks/>
              </p:cNvSpPr>
              <p:nvPr/>
            </p:nvSpPr>
            <p:spPr bwMode="gray">
              <a:xfrm>
                <a:off x="1047" y="3168"/>
                <a:ext cx="384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Text Box 22"/>
              <p:cNvSpPr txBox="1">
                <a:spLocks noChangeArrowheads="1"/>
              </p:cNvSpPr>
              <p:nvPr/>
            </p:nvSpPr>
            <p:spPr bwMode="gray">
              <a:xfrm>
                <a:off x="962" y="3324"/>
                <a:ext cx="828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ru-RU" sz="20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2007</a:t>
                </a:r>
                <a:endParaRPr lang="en-US" sz="280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93" name="Text Box 23"/>
            <p:cNvSpPr txBox="1">
              <a:spLocks noChangeArrowheads="1"/>
            </p:cNvSpPr>
            <p:nvPr/>
          </p:nvSpPr>
          <p:spPr bwMode="gray">
            <a:xfrm>
              <a:off x="1873" y="3161"/>
              <a:ext cx="2928" cy="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r>
                <a:rPr lang="ru-RU" sz="1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Предприятия ЖКХ </a:t>
              </a:r>
              <a:br>
                <a:rPr lang="ru-RU" sz="1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ru-RU" sz="1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г. Сыктывкар</a:t>
              </a:r>
            </a:p>
          </p:txBody>
        </p:sp>
      </p:grpSp>
      <p:grpSp>
        <p:nvGrpSpPr>
          <p:cNvPr id="15370" name="Group 3"/>
          <p:cNvGrpSpPr>
            <a:grpSpLocks/>
          </p:cNvGrpSpPr>
          <p:nvPr/>
        </p:nvGrpSpPr>
        <p:grpSpPr bwMode="auto">
          <a:xfrm>
            <a:off x="4968875" y="4098925"/>
            <a:ext cx="4033838" cy="798513"/>
            <a:chOff x="912" y="1008"/>
            <a:chExt cx="3984" cy="912"/>
          </a:xfrm>
        </p:grpSpPr>
        <p:sp>
          <p:nvSpPr>
            <p:cNvPr id="98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15381" name="Group 5"/>
            <p:cNvGrpSpPr>
              <a:grpSpLocks/>
            </p:cNvGrpSpPr>
            <p:nvPr/>
          </p:nvGrpSpPr>
          <p:grpSpPr bwMode="auto">
            <a:xfrm>
              <a:off x="961" y="1092"/>
              <a:ext cx="828" cy="746"/>
              <a:chOff x="961" y="1092"/>
              <a:chExt cx="828" cy="746"/>
            </a:xfrm>
          </p:grpSpPr>
          <p:sp>
            <p:nvSpPr>
              <p:cNvPr id="101" name="AutoShape 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7030A0"/>
                  </a:gs>
                  <a:gs pos="94000">
                    <a:srgbClr val="7328B9">
                      <a:alpha val="50000"/>
                      <a:lumMod val="70000"/>
                      <a:lumOff val="30000"/>
                    </a:srgbClr>
                  </a:gs>
                  <a:gs pos="99000">
                    <a:srgbClr val="7520D2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smtClean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02" name="Freeform 7"/>
              <p:cNvSpPr>
                <a:spLocks/>
              </p:cNvSpPr>
              <p:nvPr/>
            </p:nvSpPr>
            <p:spPr bwMode="gray">
              <a:xfrm>
                <a:off x="1047" y="1140"/>
                <a:ext cx="383" cy="374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" name="Text Box 8"/>
              <p:cNvSpPr txBox="1">
                <a:spLocks noChangeArrowheads="1"/>
              </p:cNvSpPr>
              <p:nvPr/>
            </p:nvSpPr>
            <p:spPr bwMode="gray">
              <a:xfrm>
                <a:off x="961" y="1294"/>
                <a:ext cx="828" cy="4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ru-RU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2009</a:t>
                </a:r>
                <a:endParaRPr lang="en-US" sz="28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100" name="Text Box 9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9" cy="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r>
                <a:rPr lang="ru-RU" sz="1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ООО «Воркутацемент» </a:t>
              </a:r>
              <a:br>
                <a:rPr lang="ru-RU" sz="1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ru-RU" sz="140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г.Воркута</a:t>
              </a:r>
            </a:p>
          </p:txBody>
        </p:sp>
      </p:grpSp>
      <p:grpSp>
        <p:nvGrpSpPr>
          <p:cNvPr id="15371" name="Group 3"/>
          <p:cNvGrpSpPr>
            <a:grpSpLocks/>
          </p:cNvGrpSpPr>
          <p:nvPr/>
        </p:nvGrpSpPr>
        <p:grpSpPr bwMode="auto">
          <a:xfrm>
            <a:off x="112713" y="1082675"/>
            <a:ext cx="4033837" cy="846138"/>
            <a:chOff x="912" y="1008"/>
            <a:chExt cx="3984" cy="912"/>
          </a:xfrm>
        </p:grpSpPr>
        <p:sp>
          <p:nvSpPr>
            <p:cNvPr id="105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15376" name="Group 5"/>
            <p:cNvGrpSpPr>
              <a:grpSpLocks/>
            </p:cNvGrpSpPr>
            <p:nvPr/>
          </p:nvGrpSpPr>
          <p:grpSpPr bwMode="auto">
            <a:xfrm>
              <a:off x="959" y="1092"/>
              <a:ext cx="828" cy="746"/>
              <a:chOff x="959" y="1092"/>
              <a:chExt cx="828" cy="746"/>
            </a:xfrm>
          </p:grpSpPr>
          <p:sp>
            <p:nvSpPr>
              <p:cNvPr id="108" name="AutoShape 6"/>
              <p:cNvSpPr>
                <a:spLocks noChangeArrowheads="1"/>
              </p:cNvSpPr>
              <p:nvPr/>
            </p:nvSpPr>
            <p:spPr bwMode="gray">
              <a:xfrm>
                <a:off x="1000" y="1092"/>
                <a:ext cx="767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09" name="Freeform 7"/>
              <p:cNvSpPr>
                <a:spLocks/>
              </p:cNvSpPr>
              <p:nvPr/>
            </p:nvSpPr>
            <p:spPr bwMode="gray">
              <a:xfrm>
                <a:off x="1047" y="1140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" name="Text Box 8"/>
              <p:cNvSpPr txBox="1">
                <a:spLocks noChangeArrowheads="1"/>
              </p:cNvSpPr>
              <p:nvPr/>
            </p:nvSpPr>
            <p:spPr bwMode="gray">
              <a:xfrm>
                <a:off x="959" y="1295"/>
                <a:ext cx="828" cy="4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ru-RU" sz="20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1998</a:t>
                </a:r>
                <a:endParaRPr lang="en-US" sz="280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sp>
        <p:nvSpPr>
          <p:cNvPr id="111" name="Text Box 9"/>
          <p:cNvSpPr txBox="1">
            <a:spLocks noChangeArrowheads="1"/>
          </p:cNvSpPr>
          <p:nvPr/>
        </p:nvSpPr>
        <p:spPr bwMode="gray">
          <a:xfrm>
            <a:off x="1136650" y="1274763"/>
            <a:ext cx="296386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sz="14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Предприятия различных отраслей, г. Сыктывкар</a:t>
            </a:r>
            <a:endParaRPr lang="en-US" sz="140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12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www.ruscp.ru</a:t>
            </a:r>
          </a:p>
        </p:txBody>
      </p:sp>
      <p:pic>
        <p:nvPicPr>
          <p:cNvPr id="17422" name="Picture 17" descr="pjcandl"/>
          <p:cNvPicPr>
            <a:picLocks noGrp="1" noChangeAspect="1" noChangeArrowheads="1" noCrop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71" name="Group 3"/>
          <p:cNvGrpSpPr>
            <a:grpSpLocks/>
          </p:cNvGrpSpPr>
          <p:nvPr/>
        </p:nvGrpSpPr>
        <p:grpSpPr bwMode="auto">
          <a:xfrm>
            <a:off x="4987170" y="5252540"/>
            <a:ext cx="4042951" cy="798513"/>
            <a:chOff x="903" y="1008"/>
            <a:chExt cx="3993" cy="912"/>
          </a:xfrm>
        </p:grpSpPr>
        <p:sp>
          <p:nvSpPr>
            <p:cNvPr id="76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78" name="Group 5"/>
            <p:cNvGrpSpPr>
              <a:grpSpLocks/>
            </p:cNvGrpSpPr>
            <p:nvPr/>
          </p:nvGrpSpPr>
          <p:grpSpPr bwMode="auto">
            <a:xfrm>
              <a:off x="903" y="1092"/>
              <a:ext cx="944" cy="746"/>
              <a:chOff x="903" y="1092"/>
              <a:chExt cx="944" cy="746"/>
            </a:xfrm>
          </p:grpSpPr>
          <p:sp>
            <p:nvSpPr>
              <p:cNvPr id="85" name="AutoShape 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7030A0"/>
                  </a:gs>
                  <a:gs pos="94000">
                    <a:srgbClr val="7328B9">
                      <a:alpha val="50000"/>
                      <a:lumMod val="70000"/>
                      <a:lumOff val="30000"/>
                    </a:srgbClr>
                  </a:gs>
                  <a:gs pos="99000">
                    <a:srgbClr val="7520D2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smtClean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90" name="Freeform 7"/>
              <p:cNvSpPr>
                <a:spLocks/>
              </p:cNvSpPr>
              <p:nvPr/>
            </p:nvSpPr>
            <p:spPr bwMode="gray">
              <a:xfrm>
                <a:off x="1047" y="1140"/>
                <a:ext cx="383" cy="374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Text Box 8"/>
              <p:cNvSpPr txBox="1">
                <a:spLocks noChangeArrowheads="1"/>
              </p:cNvSpPr>
              <p:nvPr/>
            </p:nvSpPr>
            <p:spPr bwMode="gray">
              <a:xfrm>
                <a:off x="903" y="1294"/>
                <a:ext cx="944" cy="4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defRPr/>
                </a:pPr>
                <a:r>
                  <a:rPr lang="ru-RU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2012-</a:t>
                </a:r>
                <a:endParaRPr lang="en-US" sz="28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83" name="Text Box 9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9" cy="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r>
                <a:rPr lang="ru-RU" sz="14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Содействие ликвидации Горячей точки Ко7</a:t>
              </a:r>
              <a:endParaRPr lang="ru-RU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www.ruscp.ru</a:t>
            </a:r>
          </a:p>
        </p:txBody>
      </p:sp>
      <p:pic>
        <p:nvPicPr>
          <p:cNvPr id="16387" name="Picture 17" descr="pjcandl"/>
          <p:cNvPicPr>
            <a:picLocks noGrp="1" noChangeAspect="1" noChangeArrowheads="1" noCrop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563563"/>
          </a:xfrm>
        </p:spPr>
        <p:txBody>
          <a:bodyPr/>
          <a:lstStyle/>
          <a:p>
            <a:pPr eaLnBrk="1" hangingPunct="1"/>
            <a:r>
              <a:rPr lang="ru-RU" sz="2800" smtClean="0"/>
              <a:t>Условия кредита НЕФКО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ru-RU" sz="2800" smtClean="0"/>
              <a:t>для осуществления проектов</a:t>
            </a:r>
          </a:p>
        </p:txBody>
      </p:sp>
      <p:sp>
        <p:nvSpPr>
          <p:cNvPr id="164867" name="Freeform 3"/>
          <p:cNvSpPr>
            <a:spLocks/>
          </p:cNvSpPr>
          <p:nvPr/>
        </p:nvSpPr>
        <p:spPr bwMode="gray">
          <a:xfrm>
            <a:off x="228600" y="3195638"/>
            <a:ext cx="2424113" cy="690562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solidFill>
            <a:srgbClr val="6600CC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4868" name="Freeform 4"/>
          <p:cNvSpPr>
            <a:spLocks/>
          </p:cNvSpPr>
          <p:nvPr/>
        </p:nvSpPr>
        <p:spPr bwMode="gray">
          <a:xfrm rot="10800000">
            <a:off x="6096000" y="1524000"/>
            <a:ext cx="2424113" cy="690563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solidFill>
            <a:srgbClr val="6600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391" name="Rectangle 5"/>
          <p:cNvSpPr>
            <a:spLocks noChangeArrowheads="1"/>
          </p:cNvSpPr>
          <p:nvPr/>
        </p:nvSpPr>
        <p:spPr bwMode="gray">
          <a:xfrm>
            <a:off x="546100" y="1609725"/>
            <a:ext cx="7637463" cy="2185988"/>
          </a:xfrm>
          <a:prstGeom prst="rect">
            <a:avLst/>
          </a:prstGeom>
          <a:gradFill rotWithShape="1">
            <a:gsLst>
              <a:gs pos="0">
                <a:srgbClr val="472F76"/>
              </a:gs>
              <a:gs pos="50000">
                <a:srgbClr val="9966FF"/>
              </a:gs>
              <a:gs pos="100000">
                <a:srgbClr val="472F76"/>
              </a:gs>
            </a:gsLst>
            <a:lin ang="27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FontTx/>
              <a:buChar char="•"/>
            </a:pPr>
            <a:r>
              <a:rPr lang="ru-RU" sz="1800" b="1">
                <a:solidFill>
                  <a:schemeClr val="bg1"/>
                </a:solidFill>
                <a:effectLst/>
                <a:latin typeface="Arial" charset="0"/>
              </a:rPr>
              <a:t> </a:t>
            </a:r>
            <a:r>
              <a:rPr lang="ru-RU" sz="1800" b="1">
                <a:solidFill>
                  <a:srgbClr val="00CCFF"/>
                </a:solidFill>
                <a:effectLst/>
                <a:latin typeface="Arial" charset="0"/>
              </a:rPr>
              <a:t>РАЗМЕР ЗАЙМА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</a:rPr>
              <a:t>: 50 000 – 500 000 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€</a:t>
            </a:r>
          </a:p>
          <a:p>
            <a:pPr>
              <a:buFontTx/>
              <a:buChar char="•"/>
            </a:pPr>
            <a:r>
              <a:rPr lang="ru-RU" sz="1800" b="1"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lang="ru-RU" sz="1800" b="1">
                <a:solidFill>
                  <a:srgbClr val="00CCFF"/>
                </a:solidFill>
                <a:effectLst/>
                <a:latin typeface="Arial" charset="0"/>
                <a:cs typeface="Arial" charset="0"/>
              </a:rPr>
              <a:t>УЧАСТИЕ </a:t>
            </a:r>
            <a:r>
              <a:rPr lang="ru-RU" sz="1800" b="1">
                <a:solidFill>
                  <a:srgbClr val="00CCFF"/>
                </a:solidFill>
                <a:effectLst/>
                <a:latin typeface="Arial" charset="0"/>
              </a:rPr>
              <a:t> </a:t>
            </a:r>
            <a:r>
              <a:rPr lang="en-US" sz="1800" b="1">
                <a:solidFill>
                  <a:srgbClr val="00CCFF"/>
                </a:solidFill>
                <a:effectLst/>
                <a:latin typeface="Arial" charset="0"/>
                <a:cs typeface="Arial" charset="0"/>
              </a:rPr>
              <a:t>NEFCO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– максимум 90</a:t>
            </a:r>
            <a:r>
              <a:rPr lang="en-US" sz="1800" b="1"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%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от общей суммы инвестиции</a:t>
            </a:r>
          </a:p>
          <a:p>
            <a:pPr>
              <a:buFontTx/>
              <a:buChar char="•"/>
            </a:pPr>
            <a:r>
              <a:rPr lang="ru-RU" sz="1800" b="1"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lang="ru-RU" sz="1800" b="1">
                <a:solidFill>
                  <a:srgbClr val="00CCFF"/>
                </a:solidFill>
                <a:effectLst/>
                <a:latin typeface="Arial" charset="0"/>
                <a:cs typeface="Arial" charset="0"/>
              </a:rPr>
              <a:t>МАКСИМАЛЬНЫЙ СРОК ОКУПАЕМОСТИ ИНВЕСТИЦИИ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:</a:t>
            </a:r>
          </a:p>
          <a:p>
            <a:pPr lvl="1">
              <a:buFontTx/>
              <a:buChar char="•"/>
            </a:pPr>
            <a:r>
              <a:rPr lang="ru-RU" sz="1800" b="1"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Заем </a:t>
            </a:r>
            <a:r>
              <a:rPr lang="en-US" sz="1800" b="1"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NEFCO 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от   50 000 до 100 000 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</a:rPr>
              <a:t>€</a:t>
            </a:r>
            <a:r>
              <a:rPr lang="ru-RU" sz="1800">
                <a:solidFill>
                  <a:schemeClr val="bg1"/>
                </a:solidFill>
                <a:effectLst/>
                <a:latin typeface="Arial" charset="0"/>
              </a:rPr>
              <a:t> 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</a:rPr>
              <a:t>- 3 года</a:t>
            </a:r>
          </a:p>
          <a:p>
            <a:pPr lvl="1">
              <a:buFontTx/>
              <a:buChar char="•"/>
            </a:pPr>
            <a:r>
              <a:rPr lang="ru-RU" sz="1800" b="1">
                <a:solidFill>
                  <a:schemeClr val="bg1"/>
                </a:solidFill>
                <a:effectLst/>
                <a:latin typeface="Arial" charset="0"/>
              </a:rPr>
              <a:t>Заем </a:t>
            </a:r>
            <a:r>
              <a:rPr lang="en-US" sz="1800" b="1">
                <a:solidFill>
                  <a:schemeClr val="bg1"/>
                </a:solidFill>
                <a:effectLst/>
                <a:latin typeface="Arial" charset="0"/>
              </a:rPr>
              <a:t>NEFCO 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</a:rPr>
              <a:t>от 100 000 до 350 000 €</a:t>
            </a:r>
            <a:r>
              <a:rPr lang="ru-RU" sz="1800">
                <a:solidFill>
                  <a:schemeClr val="bg1"/>
                </a:solidFill>
                <a:effectLst/>
                <a:latin typeface="Arial" charset="0"/>
              </a:rPr>
              <a:t> 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</a:rPr>
              <a:t>- 4 года</a:t>
            </a:r>
          </a:p>
          <a:p>
            <a:pPr>
              <a:buFontTx/>
              <a:buChar char="•"/>
            </a:pPr>
            <a:r>
              <a:rPr lang="ru-RU" sz="1800" b="1">
                <a:solidFill>
                  <a:schemeClr val="bg1"/>
                </a:solidFill>
                <a:effectLst/>
                <a:latin typeface="Arial" charset="0"/>
              </a:rPr>
              <a:t> </a:t>
            </a:r>
            <a:r>
              <a:rPr lang="ru-RU" sz="1800" b="1">
                <a:solidFill>
                  <a:srgbClr val="00CCFF"/>
                </a:solidFill>
                <a:effectLst/>
                <a:latin typeface="Arial" charset="0"/>
              </a:rPr>
              <a:t>ПРОЦЕНТНАЯ СТАВКА ПО КРЕДИТУ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</a:rPr>
              <a:t> – 6</a:t>
            </a:r>
            <a:r>
              <a:rPr lang="en-US" sz="1800" b="1">
                <a:solidFill>
                  <a:schemeClr val="bg1"/>
                </a:solidFill>
                <a:effectLst/>
                <a:latin typeface="Arial" charset="0"/>
              </a:rPr>
              <a:t>%</a:t>
            </a:r>
            <a:r>
              <a:rPr lang="ru-RU" sz="1800" b="1">
                <a:solidFill>
                  <a:schemeClr val="bg1"/>
                </a:solidFill>
                <a:effectLst/>
                <a:latin typeface="Arial" charset="0"/>
              </a:rPr>
              <a:t> годовых</a:t>
            </a:r>
            <a:endParaRPr lang="en-US" sz="1600"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6392" name="Group 6"/>
          <p:cNvGrpSpPr>
            <a:grpSpLocks/>
          </p:cNvGrpSpPr>
          <p:nvPr/>
        </p:nvGrpSpPr>
        <p:grpSpPr bwMode="auto">
          <a:xfrm>
            <a:off x="228600" y="4038600"/>
            <a:ext cx="8285163" cy="1828800"/>
            <a:chOff x="144" y="2400"/>
            <a:chExt cx="5219" cy="1635"/>
          </a:xfrm>
        </p:grpSpPr>
        <p:sp>
          <p:nvSpPr>
            <p:cNvPr id="164871" name="Freeform 7"/>
            <p:cNvSpPr>
              <a:spLocks/>
            </p:cNvSpPr>
            <p:nvPr/>
          </p:nvSpPr>
          <p:spPr bwMode="gray">
            <a:xfrm>
              <a:off x="144" y="3557"/>
              <a:ext cx="1526" cy="478"/>
            </a:xfrm>
            <a:custGeom>
              <a:avLst/>
              <a:gdLst>
                <a:gd name="T0" fmla="*/ 88 w 1104"/>
                <a:gd name="T1" fmla="*/ 1160 h 1256"/>
                <a:gd name="T2" fmla="*/ 88 w 1104"/>
                <a:gd name="T3" fmla="*/ 0 h 1256"/>
                <a:gd name="T4" fmla="*/ 0 w 1104"/>
                <a:gd name="T5" fmla="*/ 0 h 1256"/>
                <a:gd name="T6" fmla="*/ 0 w 1104"/>
                <a:gd name="T7" fmla="*/ 1256 h 1256"/>
                <a:gd name="T8" fmla="*/ 1104 w 1104"/>
                <a:gd name="T9" fmla="*/ 1256 h 1256"/>
                <a:gd name="T10" fmla="*/ 1104 w 1104"/>
                <a:gd name="T11" fmla="*/ 1160 h 1256"/>
                <a:gd name="T12" fmla="*/ 88 w 1104"/>
                <a:gd name="T13" fmla="*/ 1160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4" h="1256">
                  <a:moveTo>
                    <a:pt x="88" y="1160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1256"/>
                  </a:lnTo>
                  <a:lnTo>
                    <a:pt x="1104" y="1256"/>
                  </a:lnTo>
                  <a:lnTo>
                    <a:pt x="1104" y="1160"/>
                  </a:lnTo>
                  <a:lnTo>
                    <a:pt x="88" y="1160"/>
                  </a:lnTo>
                  <a:close/>
                </a:path>
              </a:pathLst>
            </a:custGeom>
            <a:solidFill>
              <a:srgbClr val="717E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E29A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872" name="Freeform 8"/>
            <p:cNvSpPr>
              <a:spLocks/>
            </p:cNvSpPr>
            <p:nvPr/>
          </p:nvSpPr>
          <p:spPr bwMode="gray">
            <a:xfrm rot="10800000">
              <a:off x="3837" y="2400"/>
              <a:ext cx="1526" cy="478"/>
            </a:xfrm>
            <a:custGeom>
              <a:avLst/>
              <a:gdLst>
                <a:gd name="T0" fmla="*/ 88 w 1104"/>
                <a:gd name="T1" fmla="*/ 1160 h 1256"/>
                <a:gd name="T2" fmla="*/ 88 w 1104"/>
                <a:gd name="T3" fmla="*/ 0 h 1256"/>
                <a:gd name="T4" fmla="*/ 0 w 1104"/>
                <a:gd name="T5" fmla="*/ 0 h 1256"/>
                <a:gd name="T6" fmla="*/ 0 w 1104"/>
                <a:gd name="T7" fmla="*/ 1256 h 1256"/>
                <a:gd name="T8" fmla="*/ 1104 w 1104"/>
                <a:gd name="T9" fmla="*/ 1256 h 1256"/>
                <a:gd name="T10" fmla="*/ 1104 w 1104"/>
                <a:gd name="T11" fmla="*/ 1160 h 1256"/>
                <a:gd name="T12" fmla="*/ 88 w 1104"/>
                <a:gd name="T13" fmla="*/ 1160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4" h="1256">
                  <a:moveTo>
                    <a:pt x="88" y="1160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1256"/>
                  </a:lnTo>
                  <a:lnTo>
                    <a:pt x="1104" y="1256"/>
                  </a:lnTo>
                  <a:lnTo>
                    <a:pt x="1104" y="1160"/>
                  </a:lnTo>
                  <a:lnTo>
                    <a:pt x="88" y="1160"/>
                  </a:lnTo>
                  <a:close/>
                </a:path>
              </a:pathLst>
            </a:custGeom>
            <a:solidFill>
              <a:srgbClr val="717E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E29A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5" name="Rectangle 9"/>
            <p:cNvSpPr>
              <a:spLocks noChangeArrowheads="1"/>
            </p:cNvSpPr>
            <p:nvPr/>
          </p:nvSpPr>
          <p:spPr bwMode="gray">
            <a:xfrm>
              <a:off x="344" y="2459"/>
              <a:ext cx="4807" cy="1513"/>
            </a:xfrm>
            <a:prstGeom prst="rect">
              <a:avLst/>
            </a:prstGeom>
            <a:gradFill rotWithShape="1">
              <a:gsLst>
                <a:gs pos="0">
                  <a:srgbClr val="185E5E"/>
                </a:gs>
                <a:gs pos="50000">
                  <a:srgbClr val="33CCCC"/>
                </a:gs>
                <a:gs pos="100000">
                  <a:srgbClr val="185E5E"/>
                </a:gs>
              </a:gsLst>
              <a:lin ang="2700000" scaled="1"/>
            </a:gra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81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ru-RU" sz="2000" b="1" i="1">
                  <a:solidFill>
                    <a:schemeClr val="bg1"/>
                  </a:solidFill>
                  <a:effectLst/>
                  <a:latin typeface="Arial" charset="0"/>
                </a:rPr>
                <a:t>Основные требования</a:t>
              </a:r>
              <a:r>
                <a:rPr lang="ru-RU" sz="1800" b="1" i="1">
                  <a:solidFill>
                    <a:schemeClr val="bg1"/>
                  </a:solidFill>
                  <a:effectLst/>
                  <a:latin typeface="Arial" charset="0"/>
                </a:rPr>
                <a:t>:</a:t>
              </a:r>
            </a:p>
            <a:p>
              <a:pPr>
                <a:buFontTx/>
                <a:buChar char="•"/>
              </a:pPr>
              <a:r>
                <a:rPr lang="ru-RU" sz="1600" b="1">
                  <a:solidFill>
                    <a:schemeClr val="bg1"/>
                  </a:solidFill>
                  <a:effectLst/>
                  <a:latin typeface="Arial" charset="0"/>
                </a:rPr>
                <a:t> как минимум 10% долевого участия в финансировании проекта</a:t>
              </a:r>
            </a:p>
            <a:p>
              <a:pPr>
                <a:buFontTx/>
                <a:buChar char="•"/>
              </a:pPr>
              <a:r>
                <a:rPr lang="ru-RU" sz="1600" b="1">
                  <a:solidFill>
                    <a:schemeClr val="bg1"/>
                  </a:solidFill>
                  <a:effectLst/>
                  <a:latin typeface="Arial" charset="0"/>
                </a:rPr>
                <a:t> предоставление приемлемого поручительства/гарантии по кредиту</a:t>
              </a:r>
              <a:r>
                <a:rPr lang="ru-RU" sz="1800">
                  <a:solidFill>
                    <a:schemeClr val="bg1"/>
                  </a:solidFill>
                  <a:effectLst/>
                  <a:latin typeface="Arial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www.ruscp.ru</a:t>
            </a:r>
          </a:p>
        </p:txBody>
      </p:sp>
      <p:pic>
        <p:nvPicPr>
          <p:cNvPr id="17411" name="Picture 17" descr="pjcandl"/>
          <p:cNvPicPr>
            <a:picLocks noGrp="1" noChangeAspect="1" noChangeArrowheads="1" noCrop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563563"/>
          </a:xfrm>
        </p:spPr>
        <p:txBody>
          <a:bodyPr/>
          <a:lstStyle/>
          <a:p>
            <a:pPr eaLnBrk="1" hangingPunct="1"/>
            <a:r>
              <a:rPr lang="ru-RU" sz="2000" smtClean="0"/>
              <a:t>Деятельность Центра в рамках Совета Баренцева Евро-Арктического региона</a:t>
            </a:r>
            <a:endParaRPr lang="en-US" sz="2000" smtClean="0"/>
          </a:p>
        </p:txBody>
      </p:sp>
      <p:grpSp>
        <p:nvGrpSpPr>
          <p:cNvPr id="17413" name="Group 3"/>
          <p:cNvGrpSpPr>
            <a:grpSpLocks/>
          </p:cNvGrpSpPr>
          <p:nvPr/>
        </p:nvGrpSpPr>
        <p:grpSpPr bwMode="auto">
          <a:xfrm>
            <a:off x="2590800" y="1447800"/>
            <a:ext cx="3962400" cy="914400"/>
            <a:chOff x="1920" y="768"/>
            <a:chExt cx="1889" cy="1105"/>
          </a:xfrm>
        </p:grpSpPr>
        <p:grpSp>
          <p:nvGrpSpPr>
            <p:cNvPr id="17420" name="Group 4"/>
            <p:cNvGrpSpPr>
              <a:grpSpLocks/>
            </p:cNvGrpSpPr>
            <p:nvPr/>
          </p:nvGrpSpPr>
          <p:grpSpPr bwMode="auto">
            <a:xfrm>
              <a:off x="1920" y="768"/>
              <a:ext cx="1889" cy="1105"/>
              <a:chOff x="1997" y="1314"/>
              <a:chExt cx="1889" cy="1009"/>
            </a:xfrm>
          </p:grpSpPr>
          <p:grpSp>
            <p:nvGrpSpPr>
              <p:cNvPr id="17422" name="Group 5"/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191494" name="Oval 6"/>
                <p:cNvSpPr>
                  <a:spLocks noChangeArrowheads="1"/>
                </p:cNvSpPr>
                <p:nvPr/>
              </p:nvSpPr>
              <p:spPr bwMode="gray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191495" name="Oval 7"/>
                <p:cNvSpPr>
                  <a:spLocks noChangeArrowheads="1"/>
                </p:cNvSpPr>
                <p:nvPr/>
              </p:nvSpPr>
              <p:spPr bwMode="gray">
                <a:xfrm>
                  <a:off x="1973" y="1025"/>
                  <a:ext cx="1905" cy="90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44314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</p:grpSp>
          <p:sp>
            <p:nvSpPr>
              <p:cNvPr id="191496" name="Oval 8"/>
              <p:cNvSpPr>
                <a:spLocks noChangeArrowheads="1"/>
              </p:cNvSpPr>
              <p:nvPr/>
            </p:nvSpPr>
            <p:spPr bwMode="gray">
              <a:xfrm>
                <a:off x="2086" y="1314"/>
                <a:ext cx="1691" cy="84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91497" name="Oval 9"/>
              <p:cNvSpPr>
                <a:spLocks noChangeArrowheads="1"/>
              </p:cNvSpPr>
              <p:nvPr/>
            </p:nvSpPr>
            <p:spPr bwMode="gray">
              <a:xfrm>
                <a:off x="2108" y="1319"/>
                <a:ext cx="1650" cy="823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34902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91498" name="Oval 10"/>
              <p:cNvSpPr>
                <a:spLocks noChangeArrowheads="1"/>
              </p:cNvSpPr>
              <p:nvPr/>
            </p:nvSpPr>
            <p:spPr bwMode="gray">
              <a:xfrm>
                <a:off x="2125" y="1326"/>
                <a:ext cx="1570" cy="771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91499" name="Oval 11"/>
              <p:cNvSpPr>
                <a:spLocks noChangeArrowheads="1"/>
              </p:cNvSpPr>
              <p:nvPr/>
            </p:nvSpPr>
            <p:spPr bwMode="gray"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8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191500" name="Text Box 12"/>
            <p:cNvSpPr txBox="1">
              <a:spLocks noChangeArrowheads="1"/>
            </p:cNvSpPr>
            <p:nvPr/>
          </p:nvSpPr>
          <p:spPr bwMode="auto">
            <a:xfrm>
              <a:off x="2624" y="820"/>
              <a:ext cx="438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smtClean="0">
                  <a:solidFill>
                    <a:srgbClr val="4C27C3"/>
                  </a:solidFill>
                  <a:effectLst/>
                </a:rPr>
                <a:t>СБЕР</a:t>
              </a:r>
              <a:endPara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191501" name="Line 13"/>
          <p:cNvSpPr>
            <a:spLocks noChangeShapeType="1"/>
          </p:cNvSpPr>
          <p:nvPr/>
        </p:nvSpPr>
        <p:spPr bwMode="auto">
          <a:xfrm>
            <a:off x="4572000" y="23622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1502" name="AutoShape 14"/>
          <p:cNvSpPr>
            <a:spLocks noChangeArrowheads="1"/>
          </p:cNvSpPr>
          <p:nvPr/>
        </p:nvSpPr>
        <p:spPr bwMode="auto">
          <a:xfrm>
            <a:off x="1828800" y="2590800"/>
            <a:ext cx="54864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rgbClr val="6666FF"/>
            </a:solidFill>
            <a:round/>
            <a:headEnd/>
            <a:tailEnd/>
          </a:ln>
          <a:effectLst>
            <a:outerShdw dist="107763" dir="27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1800" b="1">
                <a:solidFill>
                  <a:srgbClr val="4C27C3"/>
                </a:solidFill>
                <a:effectLst/>
              </a:rPr>
              <a:t>Рабочая группа по ОС</a:t>
            </a:r>
          </a:p>
        </p:txBody>
      </p:sp>
      <p:sp>
        <p:nvSpPr>
          <p:cNvPr id="191503" name="AutoShape 15"/>
          <p:cNvSpPr>
            <a:spLocks noChangeArrowheads="1"/>
          </p:cNvSpPr>
          <p:nvPr/>
        </p:nvSpPr>
        <p:spPr bwMode="auto">
          <a:xfrm>
            <a:off x="1219200" y="3657600"/>
            <a:ext cx="68580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round/>
            <a:headEnd/>
            <a:tailEnd/>
          </a:ln>
          <a:effectLst>
            <a:outerShdw dist="63500" dir="2212194" algn="ctr" rotWithShape="0">
              <a:schemeClr val="accent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1800" b="1">
                <a:solidFill>
                  <a:srgbClr val="2D714D"/>
                </a:solidFill>
                <a:effectLst/>
              </a:rPr>
              <a:t>Подгруппа по Чистому Производству </a:t>
            </a:r>
            <a:br>
              <a:rPr lang="ru-RU" sz="1800" b="1">
                <a:solidFill>
                  <a:srgbClr val="2D714D"/>
                </a:solidFill>
                <a:effectLst/>
              </a:rPr>
            </a:br>
            <a:r>
              <a:rPr lang="ru-RU" sz="1800" b="1">
                <a:solidFill>
                  <a:srgbClr val="2D714D"/>
                </a:solidFill>
                <a:effectLst/>
              </a:rPr>
              <a:t>и экологически значимомому потреблению</a:t>
            </a:r>
          </a:p>
          <a:p>
            <a:pPr algn="ctr">
              <a:defRPr/>
            </a:pPr>
            <a:endParaRPr lang="ru-RU" sz="1400" b="1" i="1">
              <a:solidFill>
                <a:srgbClr val="2D714D"/>
              </a:solidFill>
              <a:effectLst/>
            </a:endParaRPr>
          </a:p>
        </p:txBody>
      </p:sp>
      <p:sp>
        <p:nvSpPr>
          <p:cNvPr id="191504" name="Line 16"/>
          <p:cNvSpPr>
            <a:spLocks noChangeShapeType="1"/>
          </p:cNvSpPr>
          <p:nvPr/>
        </p:nvSpPr>
        <p:spPr bwMode="auto">
          <a:xfrm>
            <a:off x="4572000" y="32766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1505" name="AutoShape 17"/>
          <p:cNvSpPr>
            <a:spLocks noChangeArrowheads="1"/>
          </p:cNvSpPr>
          <p:nvPr/>
        </p:nvSpPr>
        <p:spPr bwMode="auto">
          <a:xfrm>
            <a:off x="3505200" y="5029200"/>
            <a:ext cx="2590800" cy="1371600"/>
          </a:xfrm>
          <a:prstGeom prst="cloudCallout">
            <a:avLst>
              <a:gd name="adj1" fmla="val -9681"/>
              <a:gd name="adj2" fmla="val -86806"/>
            </a:avLst>
          </a:prstGeom>
          <a:gradFill rotWithShape="1">
            <a:gsLst>
              <a:gs pos="0">
                <a:srgbClr val="FFFFFF"/>
              </a:gs>
              <a:gs pos="100000">
                <a:srgbClr val="F0C188"/>
              </a:gs>
            </a:gsLst>
            <a:lin ang="5400000" scaled="1"/>
          </a:gradFill>
          <a:ln w="9525">
            <a:solidFill>
              <a:srgbClr val="FF0066"/>
            </a:solidFill>
            <a:round/>
            <a:headEnd/>
            <a:tailEnd/>
          </a:ln>
          <a:effectLst>
            <a:outerShdw dist="107763" dir="2700000" algn="ctr" rotWithShape="0">
              <a:srgbClr val="F0C188">
                <a:alpha val="50000"/>
              </a:srgbClr>
            </a:outerShdw>
          </a:effectLst>
        </p:spPr>
        <p:txBody>
          <a:bodyPr/>
          <a:lstStyle/>
          <a:p>
            <a:pPr algn="ctr"/>
            <a:r>
              <a:rPr lang="ru-RU" sz="2000" b="1">
                <a:solidFill>
                  <a:srgbClr val="FF0066"/>
                </a:solidFill>
                <a:effectLst/>
                <a:latin typeface="Arial" charset="0"/>
              </a:rPr>
              <a:t>Горячие</a:t>
            </a:r>
            <a:br>
              <a:rPr lang="ru-RU" sz="2000" b="1">
                <a:solidFill>
                  <a:srgbClr val="FF0066"/>
                </a:solidFill>
                <a:effectLst/>
                <a:latin typeface="Arial" charset="0"/>
              </a:rPr>
            </a:br>
            <a:r>
              <a:rPr lang="ru-RU" sz="2000" b="1">
                <a:solidFill>
                  <a:srgbClr val="FF0066"/>
                </a:solidFill>
                <a:effectLst/>
                <a:latin typeface="Arial" charset="0"/>
              </a:rPr>
              <a:t>точки</a:t>
            </a:r>
            <a:br>
              <a:rPr lang="ru-RU" sz="2000" b="1">
                <a:solidFill>
                  <a:srgbClr val="FF0066"/>
                </a:solidFill>
                <a:effectLst/>
                <a:latin typeface="Arial" charset="0"/>
              </a:rPr>
            </a:br>
            <a:r>
              <a:rPr lang="ru-RU" sz="2000" b="1">
                <a:solidFill>
                  <a:srgbClr val="FF0066"/>
                </a:solidFill>
                <a:effectLst/>
                <a:latin typeface="Arial" charset="0"/>
              </a:rPr>
              <a:t>СБЕР</a:t>
            </a:r>
          </a:p>
        </p:txBody>
      </p:sp>
      <p:pic>
        <p:nvPicPr>
          <p:cNvPr id="17419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2590800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50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www.ruscp.ru</a:t>
            </a:r>
          </a:p>
        </p:txBody>
      </p:sp>
      <p:pic>
        <p:nvPicPr>
          <p:cNvPr id="18435" name="Picture 17" descr="pjcandl"/>
          <p:cNvPicPr>
            <a:picLocks noGrp="1" noChangeAspect="1" noChangeArrowheads="1" noCrop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mtClean="0"/>
              <a:t>Национальная экологическая премия 2007 год</a:t>
            </a:r>
            <a:endParaRPr lang="en-US" smtClean="0"/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4572000" y="5410200"/>
            <a:ext cx="320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ru-RU" sz="2800" b="1">
              <a:effectLst/>
              <a:latin typeface="Arial" charset="0"/>
            </a:endParaRPr>
          </a:p>
        </p:txBody>
      </p:sp>
      <p:pic>
        <p:nvPicPr>
          <p:cNvPr id="18438" name="Picture 4" descr="SERT_VER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295751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2517" name="Picture 5" descr="152_18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133600"/>
            <a:ext cx="150018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76400"/>
            <a:ext cx="303847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7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9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autoUpdateAnimBg="0"/>
      <p:bldP spid="19251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Контакты</a:t>
            </a: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Цыганков Ян Александрович</a:t>
            </a:r>
            <a:br>
              <a:rPr lang="ru-RU" smtClean="0"/>
            </a:br>
            <a:r>
              <a:rPr lang="en-US" smtClean="0">
                <a:hlinkClick r:id="rId2"/>
              </a:rPr>
              <a:t>Tsygankov@ruscp.ru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+7 916 112 3067</a:t>
            </a:r>
          </a:p>
          <a:p>
            <a:r>
              <a:rPr lang="ru-RU" smtClean="0"/>
              <a:t>Викторова Ольга Николаевна </a:t>
            </a:r>
            <a:br>
              <a:rPr lang="ru-RU" smtClean="0"/>
            </a:br>
            <a:r>
              <a:rPr lang="en-US" smtClean="0">
                <a:hlinkClick r:id="rId3"/>
              </a:rPr>
              <a:t>Viktorova@ruscp.ru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+7 906 769 6866</a:t>
            </a:r>
          </a:p>
          <a:p>
            <a:endParaRPr lang="ru-RU" smtClean="0"/>
          </a:p>
          <a:p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www.ruscp.ru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2133600" y="4191000"/>
            <a:ext cx="4724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chemeClr val="bg1"/>
                </a:solidFill>
                <a:effectLst/>
              </a:rPr>
              <a:t>www.ruscp.ru</a:t>
            </a:r>
          </a:p>
        </p:txBody>
      </p:sp>
      <p:sp>
        <p:nvSpPr>
          <p:cNvPr id="88071" name="WordArt 7"/>
          <p:cNvSpPr>
            <a:spLocks noChangeArrowheads="1" noChangeShapeType="1" noTextEdit="1"/>
          </p:cNvSpPr>
          <p:nvPr/>
        </p:nvSpPr>
        <p:spPr bwMode="gray">
          <a:xfrm>
            <a:off x="914400" y="2997200"/>
            <a:ext cx="7391400" cy="863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www.ruscp.ru</a:t>
            </a:r>
          </a:p>
        </p:txBody>
      </p:sp>
      <p:pic>
        <p:nvPicPr>
          <p:cNvPr id="7171" name="Picture 17" descr="pjcandl"/>
          <p:cNvPicPr>
            <a:picLocks noGrp="1" noChangeAspect="1" noChangeArrowheads="1" noCrop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7394" name="Line 2"/>
          <p:cNvSpPr>
            <a:spLocks noChangeShapeType="1"/>
          </p:cNvSpPr>
          <p:nvPr/>
        </p:nvSpPr>
        <p:spPr bwMode="auto">
          <a:xfrm>
            <a:off x="5562600" y="43434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87395" name="Line 3"/>
          <p:cNvSpPr>
            <a:spLocks noChangeShapeType="1"/>
          </p:cNvSpPr>
          <p:nvPr/>
        </p:nvSpPr>
        <p:spPr bwMode="auto">
          <a:xfrm>
            <a:off x="7010400" y="52578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87396" name="Line 4"/>
          <p:cNvSpPr>
            <a:spLocks noChangeShapeType="1"/>
          </p:cNvSpPr>
          <p:nvPr/>
        </p:nvSpPr>
        <p:spPr bwMode="auto">
          <a:xfrm>
            <a:off x="5791200" y="52578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87397" name="Line 5"/>
          <p:cNvSpPr>
            <a:spLocks noChangeShapeType="1"/>
          </p:cNvSpPr>
          <p:nvPr/>
        </p:nvSpPr>
        <p:spPr bwMode="auto">
          <a:xfrm>
            <a:off x="3048000" y="52578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87398" name="Line 6"/>
          <p:cNvSpPr>
            <a:spLocks noChangeShapeType="1"/>
          </p:cNvSpPr>
          <p:nvPr/>
        </p:nvSpPr>
        <p:spPr bwMode="auto">
          <a:xfrm>
            <a:off x="1981200" y="52578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87399" name="Line 7"/>
          <p:cNvSpPr>
            <a:spLocks noChangeShapeType="1"/>
          </p:cNvSpPr>
          <p:nvPr/>
        </p:nvSpPr>
        <p:spPr bwMode="auto">
          <a:xfrm>
            <a:off x="2667000" y="30480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87400" name="Line 8"/>
          <p:cNvSpPr>
            <a:spLocks noChangeShapeType="1"/>
          </p:cNvSpPr>
          <p:nvPr/>
        </p:nvSpPr>
        <p:spPr bwMode="auto">
          <a:xfrm>
            <a:off x="6096000" y="29718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87401" name="Line 9"/>
          <p:cNvSpPr>
            <a:spLocks noChangeShapeType="1"/>
          </p:cNvSpPr>
          <p:nvPr/>
        </p:nvSpPr>
        <p:spPr bwMode="auto">
          <a:xfrm>
            <a:off x="3352800" y="43434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7180" name="Rectangle 10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2800" smtClean="0"/>
              <a:t>Структура двустороннего сотрудничества</a:t>
            </a:r>
            <a:endParaRPr lang="en-US" sz="2800" smtClean="0"/>
          </a:p>
        </p:txBody>
      </p:sp>
      <p:grpSp>
        <p:nvGrpSpPr>
          <p:cNvPr id="7181" name="Group 11"/>
          <p:cNvGrpSpPr>
            <a:grpSpLocks/>
          </p:cNvGrpSpPr>
          <p:nvPr/>
        </p:nvGrpSpPr>
        <p:grpSpPr bwMode="auto">
          <a:xfrm>
            <a:off x="609600" y="1143000"/>
            <a:ext cx="8153400" cy="1828800"/>
            <a:chOff x="768" y="1008"/>
            <a:chExt cx="4464" cy="1152"/>
          </a:xfrm>
        </p:grpSpPr>
        <p:sp>
          <p:nvSpPr>
            <p:cNvPr id="7191" name="AutoShape 12"/>
            <p:cNvSpPr>
              <a:spLocks noChangeArrowheads="1"/>
            </p:cNvSpPr>
            <p:nvPr/>
          </p:nvSpPr>
          <p:spPr bwMode="auto">
            <a:xfrm>
              <a:off x="3312" y="1008"/>
              <a:ext cx="1920" cy="52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77A79A"/>
                </a:gs>
                <a:gs pos="50000">
                  <a:srgbClr val="B4FEE9"/>
                </a:gs>
                <a:gs pos="100000">
                  <a:srgbClr val="77A79A"/>
                </a:gs>
              </a:gsLst>
              <a:lin ang="540000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  <a:t>Министерство</a:t>
              </a:r>
              <a:b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</a:br>
              <a: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  <a:t>окружающей среды</a:t>
              </a:r>
              <a:b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</a:br>
              <a: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  <a:t>Норвегии</a:t>
              </a:r>
            </a:p>
          </p:txBody>
        </p:sp>
        <p:sp>
          <p:nvSpPr>
            <p:cNvPr id="7192" name="AutoShape 13"/>
            <p:cNvSpPr>
              <a:spLocks noChangeArrowheads="1"/>
            </p:cNvSpPr>
            <p:nvPr/>
          </p:nvSpPr>
          <p:spPr bwMode="auto">
            <a:xfrm>
              <a:off x="768" y="1008"/>
              <a:ext cx="1920" cy="52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77A79A"/>
                </a:gs>
                <a:gs pos="50000">
                  <a:srgbClr val="B4FEE9"/>
                </a:gs>
                <a:gs pos="100000">
                  <a:srgbClr val="77A79A"/>
                </a:gs>
              </a:gsLst>
              <a:lin ang="540000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  <a:t>Министерство</a:t>
              </a:r>
              <a:b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</a:br>
              <a: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  <a:t>природных ресурсов и экологии </a:t>
              </a:r>
              <a:b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</a:br>
              <a: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  <a:t>Российской Федерации</a:t>
              </a:r>
            </a:p>
          </p:txBody>
        </p:sp>
        <p:sp>
          <p:nvSpPr>
            <p:cNvPr id="187406" name="Line 14"/>
            <p:cNvSpPr>
              <a:spLocks noChangeShapeType="1"/>
            </p:cNvSpPr>
            <p:nvPr/>
          </p:nvSpPr>
          <p:spPr bwMode="auto">
            <a:xfrm>
              <a:off x="2688" y="1248"/>
              <a:ext cx="6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94" name="AutoShape 15"/>
            <p:cNvSpPr>
              <a:spLocks noChangeArrowheads="1"/>
            </p:cNvSpPr>
            <p:nvPr/>
          </p:nvSpPr>
          <p:spPr bwMode="auto">
            <a:xfrm>
              <a:off x="768" y="1824"/>
              <a:ext cx="4464" cy="3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77A79A"/>
                </a:gs>
                <a:gs pos="50000">
                  <a:srgbClr val="B4FEE9"/>
                </a:gs>
                <a:gs pos="100000">
                  <a:srgbClr val="77A79A"/>
                </a:gs>
              </a:gsLst>
              <a:lin ang="540000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  <a:t>Смешанная комиссия по сотрудничеству</a:t>
              </a:r>
              <a:b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</a:br>
              <a:r>
                <a:rPr kumimoji="1" lang="ru-RU" sz="1600" b="1">
                  <a:solidFill>
                    <a:srgbClr val="1E0FE1"/>
                  </a:solidFill>
                  <a:effectLst/>
                  <a:latin typeface="Arial" charset="0"/>
                </a:rPr>
                <a:t>в области охраны окружающей среды</a:t>
              </a:r>
            </a:p>
          </p:txBody>
        </p:sp>
        <p:sp>
          <p:nvSpPr>
            <p:cNvPr id="187408" name="Line 16"/>
            <p:cNvSpPr>
              <a:spLocks noChangeShapeType="1"/>
            </p:cNvSpPr>
            <p:nvPr/>
          </p:nvSpPr>
          <p:spPr bwMode="auto">
            <a:xfrm>
              <a:off x="1728" y="1536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409" name="Line 17"/>
            <p:cNvSpPr>
              <a:spLocks noChangeShapeType="1"/>
            </p:cNvSpPr>
            <p:nvPr/>
          </p:nvSpPr>
          <p:spPr bwMode="auto">
            <a:xfrm>
              <a:off x="4272" y="1536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82" name="AutoShape 18"/>
          <p:cNvSpPr>
            <a:spLocks noChangeArrowheads="1"/>
          </p:cNvSpPr>
          <p:nvPr/>
        </p:nvSpPr>
        <p:spPr bwMode="auto">
          <a:xfrm>
            <a:off x="4876800" y="3886200"/>
            <a:ext cx="18288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AC175"/>
              </a:gs>
              <a:gs pos="50000">
                <a:srgbClr val="F4FE9A"/>
              </a:gs>
              <a:gs pos="100000">
                <a:srgbClr val="BAC175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600" b="1">
                <a:solidFill>
                  <a:srgbClr val="11700A"/>
                </a:solidFill>
                <a:effectLst/>
                <a:latin typeface="Arial" charset="0"/>
              </a:rPr>
              <a:t>ТЕКНА</a:t>
            </a:r>
            <a:br>
              <a:rPr kumimoji="1" lang="ru-RU" sz="1600" b="1">
                <a:solidFill>
                  <a:srgbClr val="11700A"/>
                </a:solidFill>
                <a:effectLst/>
                <a:latin typeface="Arial" charset="0"/>
              </a:rPr>
            </a:br>
            <a:r>
              <a:rPr kumimoji="1" lang="ru-RU" sz="1600" b="1">
                <a:solidFill>
                  <a:srgbClr val="11700A"/>
                </a:solidFill>
                <a:effectLst/>
                <a:latin typeface="Arial" charset="0"/>
              </a:rPr>
              <a:t>Норвегия</a:t>
            </a:r>
          </a:p>
        </p:txBody>
      </p:sp>
      <p:sp>
        <p:nvSpPr>
          <p:cNvPr id="7183" name="AutoShape 19"/>
          <p:cNvSpPr>
            <a:spLocks noChangeArrowheads="1"/>
          </p:cNvSpPr>
          <p:nvPr/>
        </p:nvSpPr>
        <p:spPr bwMode="auto">
          <a:xfrm>
            <a:off x="2209800" y="3886200"/>
            <a:ext cx="18288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AC175"/>
              </a:gs>
              <a:gs pos="50000">
                <a:srgbClr val="F4FE9A"/>
              </a:gs>
              <a:gs pos="100000">
                <a:srgbClr val="BAC175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600" b="1">
                <a:solidFill>
                  <a:srgbClr val="11700A"/>
                </a:solidFill>
                <a:effectLst/>
                <a:latin typeface="Arial" charset="0"/>
              </a:rPr>
              <a:t>Центр</a:t>
            </a:r>
            <a:br>
              <a:rPr kumimoji="1" lang="ru-RU" sz="1600" b="1">
                <a:solidFill>
                  <a:srgbClr val="11700A"/>
                </a:solidFill>
                <a:effectLst/>
                <a:latin typeface="Arial" charset="0"/>
              </a:rPr>
            </a:br>
            <a:r>
              <a:rPr kumimoji="1" lang="ru-RU" sz="1600" b="1">
                <a:solidFill>
                  <a:srgbClr val="11700A"/>
                </a:solidFill>
                <a:effectLst/>
                <a:latin typeface="Arial" charset="0"/>
              </a:rPr>
              <a:t>Москва</a:t>
            </a:r>
          </a:p>
        </p:txBody>
      </p:sp>
      <p:sp>
        <p:nvSpPr>
          <p:cNvPr id="7184" name="AutoShape 20"/>
          <p:cNvSpPr>
            <a:spLocks noChangeArrowheads="1"/>
          </p:cNvSpPr>
          <p:nvPr/>
        </p:nvSpPr>
        <p:spPr bwMode="auto">
          <a:xfrm>
            <a:off x="838200" y="5638800"/>
            <a:ext cx="14478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5A78B"/>
              </a:gs>
              <a:gs pos="50000">
                <a:srgbClr val="CAFED3"/>
              </a:gs>
              <a:gs pos="100000">
                <a:srgbClr val="85A78B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600" b="1">
                <a:solidFill>
                  <a:srgbClr val="0C5107"/>
                </a:solidFill>
                <a:effectLst/>
                <a:latin typeface="Arial" charset="0"/>
              </a:rPr>
              <a:t>г. Мурманск</a:t>
            </a:r>
          </a:p>
        </p:txBody>
      </p:sp>
      <p:sp>
        <p:nvSpPr>
          <p:cNvPr id="7185" name="AutoShape 21"/>
          <p:cNvSpPr>
            <a:spLocks noChangeArrowheads="1"/>
          </p:cNvSpPr>
          <p:nvPr/>
        </p:nvSpPr>
        <p:spPr bwMode="auto">
          <a:xfrm>
            <a:off x="6553200" y="5638800"/>
            <a:ext cx="18288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5A78B"/>
              </a:gs>
              <a:gs pos="50000">
                <a:srgbClr val="CAFED3"/>
              </a:gs>
              <a:gs pos="100000">
                <a:srgbClr val="85A78B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600" b="1">
                <a:solidFill>
                  <a:srgbClr val="0C5107"/>
                </a:solidFill>
                <a:effectLst/>
                <a:latin typeface="Arial" charset="0"/>
              </a:rPr>
              <a:t>г. Архангельск</a:t>
            </a:r>
          </a:p>
        </p:txBody>
      </p:sp>
      <p:sp>
        <p:nvSpPr>
          <p:cNvPr id="7186" name="AutoShape 22"/>
          <p:cNvSpPr>
            <a:spLocks noChangeArrowheads="1"/>
          </p:cNvSpPr>
          <p:nvPr/>
        </p:nvSpPr>
        <p:spPr bwMode="auto">
          <a:xfrm>
            <a:off x="4495800" y="5638800"/>
            <a:ext cx="18288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5A78B"/>
              </a:gs>
              <a:gs pos="50000">
                <a:srgbClr val="CAFED3"/>
              </a:gs>
              <a:gs pos="100000">
                <a:srgbClr val="85A78B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600" b="1">
                <a:solidFill>
                  <a:srgbClr val="0C5107"/>
                </a:solidFill>
                <a:effectLst/>
                <a:latin typeface="Arial" charset="0"/>
              </a:rPr>
              <a:t>г. Сыктывкар</a:t>
            </a:r>
          </a:p>
        </p:txBody>
      </p:sp>
      <p:sp>
        <p:nvSpPr>
          <p:cNvPr id="7187" name="AutoShape 23"/>
          <p:cNvSpPr>
            <a:spLocks noChangeArrowheads="1"/>
          </p:cNvSpPr>
          <p:nvPr/>
        </p:nvSpPr>
        <p:spPr bwMode="auto">
          <a:xfrm>
            <a:off x="2514600" y="5638800"/>
            <a:ext cx="17526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5A78B"/>
              </a:gs>
              <a:gs pos="50000">
                <a:srgbClr val="CAFED3"/>
              </a:gs>
              <a:gs pos="100000">
                <a:srgbClr val="85A78B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600" b="1">
                <a:solidFill>
                  <a:srgbClr val="0C5107"/>
                </a:solidFill>
                <a:effectLst/>
                <a:latin typeface="Arial" charset="0"/>
              </a:rPr>
              <a:t>г. Петрозаводск</a:t>
            </a:r>
          </a:p>
        </p:txBody>
      </p:sp>
      <p:sp>
        <p:nvSpPr>
          <p:cNvPr id="187416" name="AutoShape 24"/>
          <p:cNvSpPr>
            <a:spLocks noChangeArrowheads="1"/>
          </p:cNvSpPr>
          <p:nvPr/>
        </p:nvSpPr>
        <p:spPr bwMode="auto">
          <a:xfrm>
            <a:off x="3048000" y="3124200"/>
            <a:ext cx="2209800" cy="685800"/>
          </a:xfrm>
          <a:prstGeom prst="wedgeRoundRectCallout">
            <a:avLst>
              <a:gd name="adj1" fmla="val 15231"/>
              <a:gd name="adj2" fmla="val 123611"/>
              <a:gd name="adj3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F0C188"/>
              </a:gs>
            </a:gsLst>
            <a:lin ang="5400000" scaled="1"/>
          </a:gradFill>
          <a:ln w="9525">
            <a:solidFill>
              <a:srgbClr val="C86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1000" b="1">
                <a:solidFill>
                  <a:srgbClr val="2D714D"/>
                </a:solidFill>
                <a:effectLst/>
              </a:rPr>
              <a:t>Лауреат национальной экологической премии (2007)</a:t>
            </a:r>
          </a:p>
        </p:txBody>
      </p:sp>
      <p:sp>
        <p:nvSpPr>
          <p:cNvPr id="187417" name="Line 25"/>
          <p:cNvSpPr>
            <a:spLocks noChangeShapeType="1"/>
          </p:cNvSpPr>
          <p:nvPr/>
        </p:nvSpPr>
        <p:spPr bwMode="auto">
          <a:xfrm>
            <a:off x="4038600" y="43434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7190" name="AutoShape 26"/>
          <p:cNvSpPr>
            <a:spLocks noChangeArrowheads="1"/>
          </p:cNvSpPr>
          <p:nvPr/>
        </p:nvSpPr>
        <p:spPr bwMode="auto">
          <a:xfrm>
            <a:off x="838200" y="4648200"/>
            <a:ext cx="7543800" cy="762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5A78B"/>
              </a:gs>
              <a:gs pos="50000">
                <a:srgbClr val="CAFED3"/>
              </a:gs>
              <a:gs pos="100000">
                <a:srgbClr val="85A78B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endParaRPr kumimoji="1" lang="ru-RU" sz="1600" b="1">
              <a:solidFill>
                <a:srgbClr val="0C5107"/>
              </a:solidFill>
              <a:effectLst/>
              <a:latin typeface="Arial" charset="0"/>
            </a:endParaRPr>
          </a:p>
          <a:p>
            <a:pPr algn="ctr"/>
            <a:r>
              <a:rPr kumimoji="1" lang="ru-RU" sz="1600" b="1">
                <a:solidFill>
                  <a:srgbClr val="0C5107"/>
                </a:solidFill>
                <a:effectLst/>
                <a:latin typeface="Arial" charset="0"/>
              </a:rPr>
              <a:t>Региональные Центры  ЧП</a:t>
            </a:r>
          </a:p>
          <a:p>
            <a:pPr algn="ctr"/>
            <a:r>
              <a:rPr kumimoji="1" lang="ru-RU" sz="1600" b="1">
                <a:solidFill>
                  <a:srgbClr val="0C5107"/>
                </a:solidFill>
                <a:effectLst/>
                <a:latin typeface="Arial" charset="0"/>
              </a:rPr>
              <a:t>Программы ЧП</a:t>
            </a:r>
            <a:br>
              <a:rPr kumimoji="1" lang="ru-RU" sz="1600" b="1">
                <a:solidFill>
                  <a:srgbClr val="0C5107"/>
                </a:solidFill>
                <a:effectLst/>
                <a:latin typeface="Arial" charset="0"/>
              </a:rPr>
            </a:br>
            <a:endParaRPr kumimoji="1" lang="ru-RU" sz="1600" b="1">
              <a:solidFill>
                <a:srgbClr val="0C5107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4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Баренцев Евро-Арктический Регион</a:t>
            </a:r>
          </a:p>
        </p:txBody>
      </p:sp>
      <p:pic>
        <p:nvPicPr>
          <p:cNvPr id="8195" name="Picture 2" descr="D:\мои документы\Переписка\NEFCO\BHSF\AMAP-NEFCO-HotSpots-Russian-p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7297738" cy="546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17" descr="pjcandl"/>
          <p:cNvPicPr>
            <a:picLocks noGrp="1" noChangeAspect="1" noChangeArrowheads="1" noCrop="1"/>
          </p:cNvPicPr>
          <p:nvPr/>
        </p:nvPicPr>
        <p:blipFill>
          <a:blip r:embed="rId3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www.ruscp.ru</a:t>
            </a:r>
          </a:p>
        </p:txBody>
      </p:sp>
      <p:pic>
        <p:nvPicPr>
          <p:cNvPr id="9219" name="Picture 17" descr="pjcandl"/>
          <p:cNvPicPr>
            <a:picLocks noGrp="1" noChangeAspect="1" noChangeArrowheads="1" noCrop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2000" smtClean="0"/>
              <a:t>Центр Чистого производства и устойчивого развития</a:t>
            </a:r>
            <a:endParaRPr lang="en-US" sz="2000" smtClean="0"/>
          </a:p>
        </p:txBody>
      </p:sp>
      <p:grpSp>
        <p:nvGrpSpPr>
          <p:cNvPr id="9221" name="Group 3"/>
          <p:cNvGrpSpPr>
            <a:grpSpLocks noChangeAspect="1"/>
          </p:cNvGrpSpPr>
          <p:nvPr/>
        </p:nvGrpSpPr>
        <p:grpSpPr bwMode="auto">
          <a:xfrm>
            <a:off x="381000" y="2514600"/>
            <a:ext cx="1741488" cy="3238500"/>
            <a:chOff x="720" y="1296"/>
            <a:chExt cx="1367" cy="2542"/>
          </a:xfrm>
        </p:grpSpPr>
        <p:sp>
          <p:nvSpPr>
            <p:cNvPr id="179204" name="AutoShape 4"/>
            <p:cNvSpPr>
              <a:spLocks noChangeAspect="1" noChangeArrowheads="1"/>
            </p:cNvSpPr>
            <p:nvPr/>
          </p:nvSpPr>
          <p:spPr bwMode="gray">
            <a:xfrm>
              <a:off x="720" y="1490"/>
              <a:ext cx="1363" cy="1798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05" name="AutoShape 5"/>
            <p:cNvSpPr>
              <a:spLocks noChangeAspect="1"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06" name="AutoShape 6"/>
            <p:cNvSpPr>
              <a:spLocks noChangeAspect="1" noChangeArrowheads="1"/>
            </p:cNvSpPr>
            <p:nvPr/>
          </p:nvSpPr>
          <p:spPr bwMode="gray">
            <a:xfrm>
              <a:off x="752" y="2795"/>
              <a:ext cx="1302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07" name="AutoShape 7"/>
            <p:cNvSpPr>
              <a:spLocks noChangeAspect="1" noChangeArrowheads="1"/>
            </p:cNvSpPr>
            <p:nvPr/>
          </p:nvSpPr>
          <p:spPr bwMode="gray">
            <a:xfrm>
              <a:off x="752" y="1509"/>
              <a:ext cx="1302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08" name="AutoShape 8"/>
            <p:cNvSpPr>
              <a:spLocks noChangeAspect="1"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09" name="AutoShape 9"/>
            <p:cNvSpPr>
              <a:spLocks noChangeAspect="1" noChangeArrowheads="1"/>
            </p:cNvSpPr>
            <p:nvPr/>
          </p:nvSpPr>
          <p:spPr bwMode="gray">
            <a:xfrm>
              <a:off x="752" y="3305"/>
              <a:ext cx="1302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9274" name="Group 10"/>
            <p:cNvGrpSpPr>
              <a:grpSpLocks noChangeAspect="1"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79211" name="Oval 11"/>
              <p:cNvSpPr>
                <a:spLocks noChangeAspect="1" noChangeArrowheads="1"/>
              </p:cNvSpPr>
              <p:nvPr/>
            </p:nvSpPr>
            <p:spPr bwMode="gray">
              <a:xfrm>
                <a:off x="1288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12" name="Oval 12"/>
              <p:cNvSpPr>
                <a:spLocks noChangeAspect="1" noChangeArrowheads="1"/>
              </p:cNvSpPr>
              <p:nvPr/>
            </p:nvSpPr>
            <p:spPr bwMode="gray">
              <a:xfrm>
                <a:off x="1292" y="586"/>
                <a:ext cx="647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13" name="Oval 13"/>
              <p:cNvSpPr>
                <a:spLocks noChangeAspect="1" noChangeArrowheads="1"/>
              </p:cNvSpPr>
              <p:nvPr/>
            </p:nvSpPr>
            <p:spPr bwMode="gray">
              <a:xfrm>
                <a:off x="1303" y="590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14" name="Oval 14"/>
              <p:cNvSpPr>
                <a:spLocks noChangeAspect="1" noChangeArrowheads="1"/>
              </p:cNvSpPr>
              <p:nvPr/>
            </p:nvSpPr>
            <p:spPr bwMode="gray">
              <a:xfrm>
                <a:off x="1311" y="596"/>
                <a:ext cx="600" cy="59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15" name="Oval 15"/>
              <p:cNvSpPr>
                <a:spLocks noChangeAspect="1" noChangeArrowheads="1"/>
              </p:cNvSpPr>
              <p:nvPr/>
            </p:nvSpPr>
            <p:spPr bwMode="gray">
              <a:xfrm>
                <a:off x="1346" y="613"/>
                <a:ext cx="532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9275" name="Text Box 16"/>
            <p:cNvSpPr txBox="1">
              <a:spLocks noChangeAspect="1" noChangeArrowheads="1"/>
            </p:cNvSpPr>
            <p:nvPr/>
          </p:nvSpPr>
          <p:spPr bwMode="gray">
            <a:xfrm>
              <a:off x="1248" y="1355"/>
              <a:ext cx="278" cy="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n-US" sz="2400">
                  <a:solidFill>
                    <a:srgbClr val="000000"/>
                  </a:solidFill>
                  <a:effectLst/>
                  <a:latin typeface="Arial" charset="0"/>
                </a:rPr>
                <a:t>1</a:t>
              </a:r>
              <a:endParaRPr lang="en-US" sz="1800">
                <a:effectLst/>
                <a:latin typeface="Arial" charset="0"/>
              </a:endParaRPr>
            </a:p>
          </p:txBody>
        </p:sp>
        <p:sp>
          <p:nvSpPr>
            <p:cNvPr id="9276" name="Text Box 17"/>
            <p:cNvSpPr txBox="1">
              <a:spLocks noChangeAspect="1" noChangeArrowheads="1"/>
            </p:cNvSpPr>
            <p:nvPr/>
          </p:nvSpPr>
          <p:spPr bwMode="gray">
            <a:xfrm>
              <a:off x="769" y="1776"/>
              <a:ext cx="1296" cy="9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ru-RU" sz="1400">
                  <a:solidFill>
                    <a:srgbClr val="000000"/>
                  </a:solidFill>
                  <a:effectLst/>
                </a:rPr>
                <a:t>Российско-норвежская программа «Чистое производство»</a:t>
              </a:r>
              <a:endParaRPr lang="en-US" sz="1800">
                <a:effectLst/>
                <a:latin typeface="Arial" charset="0"/>
              </a:endParaRPr>
            </a:p>
          </p:txBody>
        </p:sp>
      </p:grpSp>
      <p:grpSp>
        <p:nvGrpSpPr>
          <p:cNvPr id="9222" name="Group 18"/>
          <p:cNvGrpSpPr>
            <a:grpSpLocks noChangeAspect="1"/>
          </p:cNvGrpSpPr>
          <p:nvPr/>
        </p:nvGrpSpPr>
        <p:grpSpPr bwMode="auto">
          <a:xfrm>
            <a:off x="2590800" y="2971800"/>
            <a:ext cx="1738313" cy="3238500"/>
            <a:chOff x="2208" y="1296"/>
            <a:chExt cx="1365" cy="2542"/>
          </a:xfrm>
        </p:grpSpPr>
        <p:sp>
          <p:nvSpPr>
            <p:cNvPr id="179219" name="AutoShape 19"/>
            <p:cNvSpPr>
              <a:spLocks noChangeAspect="1" noChangeArrowheads="1"/>
            </p:cNvSpPr>
            <p:nvPr/>
          </p:nvSpPr>
          <p:spPr bwMode="gray">
            <a:xfrm>
              <a:off x="2208" y="1490"/>
              <a:ext cx="1363" cy="1798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20" name="AutoShape 20"/>
            <p:cNvSpPr>
              <a:spLocks noChangeAspect="1" noChangeArrowheads="1"/>
            </p:cNvSpPr>
            <p:nvPr/>
          </p:nvSpPr>
          <p:spPr bwMode="gray">
            <a:xfrm>
              <a:off x="2229" y="1495"/>
              <a:ext cx="1321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21" name="AutoShape 21"/>
            <p:cNvSpPr>
              <a:spLocks noChangeAspect="1"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22" name="AutoShape 22"/>
            <p:cNvSpPr>
              <a:spLocks noChangeAspect="1"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23" name="Oval 23"/>
            <p:cNvSpPr>
              <a:spLocks noChangeAspect="1"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24" name="Oval 24"/>
            <p:cNvSpPr>
              <a:spLocks noChangeAspect="1" noChangeArrowheads="1"/>
            </p:cNvSpPr>
            <p:nvPr/>
          </p:nvSpPr>
          <p:spPr bwMode="gray">
            <a:xfrm>
              <a:off x="2680" y="1298"/>
              <a:ext cx="393" cy="39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25" name="Oval 25"/>
            <p:cNvSpPr>
              <a:spLocks noChangeAspect="1" noChangeArrowheads="1"/>
            </p:cNvSpPr>
            <p:nvPr/>
          </p:nvSpPr>
          <p:spPr bwMode="gray">
            <a:xfrm>
              <a:off x="2685" y="1301"/>
              <a:ext cx="384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26" name="Oval 26"/>
            <p:cNvSpPr>
              <a:spLocks noChangeAspect="1" noChangeArrowheads="1"/>
            </p:cNvSpPr>
            <p:nvPr/>
          </p:nvSpPr>
          <p:spPr bwMode="gray">
            <a:xfrm>
              <a:off x="2690" y="1305"/>
              <a:ext cx="364" cy="35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27" name="Oval 27"/>
            <p:cNvSpPr>
              <a:spLocks noChangeAspect="1"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264" name="Text Box 28"/>
            <p:cNvSpPr txBox="1">
              <a:spLocks noChangeAspect="1" noChangeArrowheads="1"/>
            </p:cNvSpPr>
            <p:nvPr/>
          </p:nvSpPr>
          <p:spPr bwMode="gray">
            <a:xfrm>
              <a:off x="2737" y="1355"/>
              <a:ext cx="278" cy="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n-US" sz="2400">
                  <a:solidFill>
                    <a:srgbClr val="000000"/>
                  </a:solidFill>
                  <a:effectLst/>
                  <a:latin typeface="Arial" charset="0"/>
                </a:rPr>
                <a:t>2</a:t>
              </a:r>
              <a:endParaRPr lang="en-US" sz="1800">
                <a:effectLst/>
                <a:latin typeface="Arial" charset="0"/>
              </a:endParaRPr>
            </a:p>
          </p:txBody>
        </p:sp>
        <p:sp>
          <p:nvSpPr>
            <p:cNvPr id="9265" name="Text Box 29"/>
            <p:cNvSpPr txBox="1">
              <a:spLocks noChangeAspect="1" noChangeArrowheads="1"/>
            </p:cNvSpPr>
            <p:nvPr/>
          </p:nvSpPr>
          <p:spPr bwMode="gray">
            <a:xfrm>
              <a:off x="2257" y="1776"/>
              <a:ext cx="1295" cy="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ru-RU" sz="1400">
                  <a:solidFill>
                    <a:srgbClr val="000000"/>
                  </a:solidFill>
                  <a:effectLst/>
                </a:rPr>
                <a:t>Программы финансового инжиниринга</a:t>
              </a:r>
              <a:endParaRPr lang="en-US" sz="1800">
                <a:effectLst/>
                <a:latin typeface="Arial" charset="0"/>
              </a:endParaRPr>
            </a:p>
          </p:txBody>
        </p:sp>
        <p:sp>
          <p:nvSpPr>
            <p:cNvPr id="179230" name="AutoShape 30"/>
            <p:cNvSpPr>
              <a:spLocks noChangeAspect="1"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31" name="AutoShape 31"/>
            <p:cNvSpPr>
              <a:spLocks noChangeAspect="1"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9223" name="Group 32"/>
          <p:cNvGrpSpPr>
            <a:grpSpLocks noChangeAspect="1"/>
          </p:cNvGrpSpPr>
          <p:nvPr/>
        </p:nvGrpSpPr>
        <p:grpSpPr bwMode="auto">
          <a:xfrm>
            <a:off x="4800600" y="2971800"/>
            <a:ext cx="1738313" cy="3232150"/>
            <a:chOff x="3692" y="1296"/>
            <a:chExt cx="1367" cy="2542"/>
          </a:xfrm>
        </p:grpSpPr>
        <p:sp>
          <p:nvSpPr>
            <p:cNvPr id="179233" name="AutoShape 33"/>
            <p:cNvSpPr>
              <a:spLocks noChangeAspect="1"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34" name="AutoShape 34"/>
            <p:cNvSpPr>
              <a:spLocks noChangeAspect="1" noChangeArrowheads="1"/>
            </p:cNvSpPr>
            <p:nvPr/>
          </p:nvSpPr>
          <p:spPr bwMode="gray">
            <a:xfrm>
              <a:off x="3717" y="1495"/>
              <a:ext cx="1322" cy="1768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35" name="AutoShape 35"/>
            <p:cNvSpPr>
              <a:spLocks noChangeAspect="1" noChangeArrowheads="1"/>
            </p:cNvSpPr>
            <p:nvPr/>
          </p:nvSpPr>
          <p:spPr bwMode="gray">
            <a:xfrm>
              <a:off x="3728" y="2795"/>
              <a:ext cx="1303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36" name="AutoShape 36"/>
            <p:cNvSpPr>
              <a:spLocks noChangeAspect="1" noChangeArrowheads="1"/>
            </p:cNvSpPr>
            <p:nvPr/>
          </p:nvSpPr>
          <p:spPr bwMode="gray">
            <a:xfrm>
              <a:off x="3728" y="1509"/>
              <a:ext cx="1303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9245" name="Group 37"/>
            <p:cNvGrpSpPr>
              <a:grpSpLocks noChangeAspect="1"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179238" name="Oval 38"/>
              <p:cNvSpPr>
                <a:spLocks noChangeAspect="1" noChangeArrowheads="1"/>
              </p:cNvSpPr>
              <p:nvPr/>
            </p:nvSpPr>
            <p:spPr bwMode="gray">
              <a:xfrm>
                <a:off x="1289" y="582"/>
                <a:ext cx="667" cy="66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39" name="Oval 39"/>
              <p:cNvSpPr>
                <a:spLocks noChangeAspect="1" noChangeArrowheads="1"/>
              </p:cNvSpPr>
              <p:nvPr/>
            </p:nvSpPr>
            <p:spPr bwMode="gray">
              <a:xfrm>
                <a:off x="1295" y="586"/>
                <a:ext cx="647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40" name="Oval 40"/>
              <p:cNvSpPr>
                <a:spLocks noChangeAspect="1" noChangeArrowheads="1"/>
              </p:cNvSpPr>
              <p:nvPr/>
            </p:nvSpPr>
            <p:spPr bwMode="gray">
              <a:xfrm>
                <a:off x="1304" y="590"/>
                <a:ext cx="630" cy="62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41" name="Oval 41"/>
              <p:cNvSpPr>
                <a:spLocks noChangeAspect="1" noChangeArrowheads="1"/>
              </p:cNvSpPr>
              <p:nvPr/>
            </p:nvSpPr>
            <p:spPr bwMode="gray">
              <a:xfrm>
                <a:off x="1312" y="596"/>
                <a:ext cx="599" cy="5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42" name="Oval 42"/>
              <p:cNvSpPr>
                <a:spLocks noChangeAspect="1" noChangeArrowheads="1"/>
              </p:cNvSpPr>
              <p:nvPr/>
            </p:nvSpPr>
            <p:spPr bwMode="gray">
              <a:xfrm>
                <a:off x="1347" y="613"/>
                <a:ext cx="531" cy="47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9246" name="Text Box 43"/>
            <p:cNvSpPr txBox="1">
              <a:spLocks noChangeAspect="1" noChangeArrowheads="1"/>
            </p:cNvSpPr>
            <p:nvPr/>
          </p:nvSpPr>
          <p:spPr bwMode="gray">
            <a:xfrm>
              <a:off x="4225" y="1353"/>
              <a:ext cx="278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n-US" sz="2400">
                  <a:solidFill>
                    <a:srgbClr val="000000"/>
                  </a:solidFill>
                  <a:effectLst/>
                  <a:latin typeface="Arial" charset="0"/>
                </a:rPr>
                <a:t>3</a:t>
              </a:r>
              <a:endParaRPr lang="en-US" sz="1800">
                <a:effectLst/>
                <a:latin typeface="Arial" charset="0"/>
              </a:endParaRPr>
            </a:p>
          </p:txBody>
        </p:sp>
        <p:sp>
          <p:nvSpPr>
            <p:cNvPr id="9247" name="Text Box 44"/>
            <p:cNvSpPr txBox="1">
              <a:spLocks noChangeAspect="1" noChangeArrowheads="1"/>
            </p:cNvSpPr>
            <p:nvPr/>
          </p:nvSpPr>
          <p:spPr bwMode="gray">
            <a:xfrm>
              <a:off x="3744" y="1775"/>
              <a:ext cx="1296" cy="7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ru-RU" sz="1400">
                  <a:solidFill>
                    <a:srgbClr val="000000"/>
                  </a:solidFill>
                  <a:effectLst/>
                </a:rPr>
                <a:t>Системы управления окружающей средой</a:t>
              </a:r>
              <a:endParaRPr lang="en-US" sz="1800">
                <a:effectLst/>
                <a:latin typeface="Arial" charset="0"/>
              </a:endParaRPr>
            </a:p>
          </p:txBody>
        </p:sp>
        <p:sp>
          <p:nvSpPr>
            <p:cNvPr id="179245" name="AutoShape 45"/>
            <p:cNvSpPr>
              <a:spLocks noChangeAspect="1"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46" name="AutoShape 46"/>
            <p:cNvSpPr>
              <a:spLocks noChangeAspect="1" noChangeArrowheads="1"/>
            </p:cNvSpPr>
            <p:nvPr/>
          </p:nvSpPr>
          <p:spPr bwMode="gray">
            <a:xfrm>
              <a:off x="3719" y="3305"/>
              <a:ext cx="1305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9224" name="Group 47"/>
          <p:cNvGrpSpPr>
            <a:grpSpLocks noChangeAspect="1"/>
          </p:cNvGrpSpPr>
          <p:nvPr/>
        </p:nvGrpSpPr>
        <p:grpSpPr bwMode="auto">
          <a:xfrm>
            <a:off x="7086600" y="2514600"/>
            <a:ext cx="1741488" cy="3238500"/>
            <a:chOff x="720" y="1296"/>
            <a:chExt cx="1367" cy="2542"/>
          </a:xfrm>
        </p:grpSpPr>
        <p:sp>
          <p:nvSpPr>
            <p:cNvPr id="179248" name="AutoShape 48"/>
            <p:cNvSpPr>
              <a:spLocks noChangeAspect="1" noChangeArrowheads="1"/>
            </p:cNvSpPr>
            <p:nvPr/>
          </p:nvSpPr>
          <p:spPr bwMode="gray">
            <a:xfrm>
              <a:off x="720" y="1490"/>
              <a:ext cx="1363" cy="1798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49" name="AutoShape 49"/>
            <p:cNvSpPr>
              <a:spLocks noChangeAspect="1"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50" name="AutoShape 50"/>
            <p:cNvSpPr>
              <a:spLocks noChangeAspect="1" noChangeArrowheads="1"/>
            </p:cNvSpPr>
            <p:nvPr/>
          </p:nvSpPr>
          <p:spPr bwMode="gray">
            <a:xfrm>
              <a:off x="752" y="2795"/>
              <a:ext cx="1302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51" name="AutoShape 51"/>
            <p:cNvSpPr>
              <a:spLocks noChangeAspect="1" noChangeArrowheads="1"/>
            </p:cNvSpPr>
            <p:nvPr/>
          </p:nvSpPr>
          <p:spPr bwMode="gray">
            <a:xfrm>
              <a:off x="752" y="1509"/>
              <a:ext cx="1302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52" name="AutoShape 52"/>
            <p:cNvSpPr>
              <a:spLocks noChangeAspect="1"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9253" name="AutoShape 53"/>
            <p:cNvSpPr>
              <a:spLocks noChangeAspect="1" noChangeArrowheads="1"/>
            </p:cNvSpPr>
            <p:nvPr/>
          </p:nvSpPr>
          <p:spPr bwMode="gray">
            <a:xfrm>
              <a:off x="752" y="3305"/>
              <a:ext cx="1302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9233" name="Group 54"/>
            <p:cNvGrpSpPr>
              <a:grpSpLocks noChangeAspect="1"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79255" name="Oval 55"/>
              <p:cNvSpPr>
                <a:spLocks noChangeAspect="1" noChangeArrowheads="1"/>
              </p:cNvSpPr>
              <p:nvPr/>
            </p:nvSpPr>
            <p:spPr bwMode="gray">
              <a:xfrm>
                <a:off x="1288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56" name="Oval 56"/>
              <p:cNvSpPr>
                <a:spLocks noChangeAspect="1" noChangeArrowheads="1"/>
              </p:cNvSpPr>
              <p:nvPr/>
            </p:nvSpPr>
            <p:spPr bwMode="gray">
              <a:xfrm>
                <a:off x="1292" y="586"/>
                <a:ext cx="647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57" name="Oval 57"/>
              <p:cNvSpPr>
                <a:spLocks noChangeAspect="1" noChangeArrowheads="1"/>
              </p:cNvSpPr>
              <p:nvPr/>
            </p:nvSpPr>
            <p:spPr bwMode="gray">
              <a:xfrm>
                <a:off x="1303" y="590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58" name="Oval 58"/>
              <p:cNvSpPr>
                <a:spLocks noChangeAspect="1" noChangeArrowheads="1"/>
              </p:cNvSpPr>
              <p:nvPr/>
            </p:nvSpPr>
            <p:spPr bwMode="gray">
              <a:xfrm>
                <a:off x="1311" y="596"/>
                <a:ext cx="600" cy="59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9259" name="Oval 59"/>
              <p:cNvSpPr>
                <a:spLocks noChangeAspect="1" noChangeArrowheads="1"/>
              </p:cNvSpPr>
              <p:nvPr/>
            </p:nvSpPr>
            <p:spPr bwMode="gray">
              <a:xfrm>
                <a:off x="1346" y="613"/>
                <a:ext cx="532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9234" name="Text Box 60"/>
            <p:cNvSpPr txBox="1">
              <a:spLocks noChangeAspect="1" noChangeArrowheads="1"/>
            </p:cNvSpPr>
            <p:nvPr/>
          </p:nvSpPr>
          <p:spPr bwMode="gray">
            <a:xfrm>
              <a:off x="1248" y="1355"/>
              <a:ext cx="278" cy="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ru-RU" sz="2400">
                  <a:solidFill>
                    <a:srgbClr val="000000"/>
                  </a:solidFill>
                  <a:effectLst/>
                  <a:latin typeface="Arial" charset="0"/>
                </a:rPr>
                <a:t>4</a:t>
              </a:r>
              <a:endParaRPr lang="en-US" sz="1800">
                <a:effectLst/>
                <a:latin typeface="Arial" charset="0"/>
              </a:endParaRPr>
            </a:p>
          </p:txBody>
        </p:sp>
        <p:sp>
          <p:nvSpPr>
            <p:cNvPr id="9235" name="Text Box 61"/>
            <p:cNvSpPr txBox="1">
              <a:spLocks noChangeAspect="1" noChangeArrowheads="1"/>
            </p:cNvSpPr>
            <p:nvPr/>
          </p:nvSpPr>
          <p:spPr bwMode="gray">
            <a:xfrm>
              <a:off x="769" y="1776"/>
              <a:ext cx="1296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ru-RU" sz="1300">
                  <a:solidFill>
                    <a:srgbClr val="000000"/>
                  </a:solidFill>
                  <a:effectLst/>
                </a:rPr>
                <a:t>Система международных стандартов</a:t>
              </a:r>
              <a:br>
                <a:rPr lang="ru-RU" sz="1300">
                  <a:solidFill>
                    <a:srgbClr val="000000"/>
                  </a:solidFill>
                  <a:effectLst/>
                </a:rPr>
              </a:br>
              <a:r>
                <a:rPr lang="ru-RU" sz="1300">
                  <a:solidFill>
                    <a:srgbClr val="000000"/>
                  </a:solidFill>
                  <a:effectLst/>
                </a:rPr>
                <a:t>ИСО 14000</a:t>
              </a:r>
              <a:endParaRPr lang="en-US" sz="1300">
                <a:effectLst/>
                <a:latin typeface="Arial" charset="0"/>
              </a:endParaRPr>
            </a:p>
          </p:txBody>
        </p:sp>
      </p:grpSp>
      <p:pic>
        <p:nvPicPr>
          <p:cNvPr id="9225" name="Picture 62" descr="pjrussia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24000"/>
            <a:ext cx="1036638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63" descr="pjnorway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5240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www.ruscp.ru</a:t>
            </a:r>
          </a:p>
        </p:txBody>
      </p:sp>
      <p:pic>
        <p:nvPicPr>
          <p:cNvPr id="10243" name="Picture 17" descr="pjcandl"/>
          <p:cNvPicPr>
            <a:picLocks noGrp="1" noChangeAspect="1" noChangeArrowheads="1" noCrop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2800" smtClean="0"/>
              <a:t>Определение понятия</a:t>
            </a:r>
            <a:br>
              <a:rPr lang="ru-RU" sz="2800" smtClean="0"/>
            </a:br>
            <a:r>
              <a:rPr lang="ru-RU" sz="2800" smtClean="0"/>
              <a:t>«Чистое производство»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7630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 typeface="Wingdings" pitchFamily="2" charset="2"/>
              <a:buChar char="q"/>
            </a:pP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ЧИСТОЕ ПРОИЗВОДСТВО</a:t>
            </a:r>
            <a:r>
              <a:rPr lang="ru-RU" sz="240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означает</a:t>
            </a:r>
            <a:r>
              <a:rPr lang="ru-RU" sz="1800" smtClean="0">
                <a:solidFill>
                  <a:srgbClr val="FFCC66"/>
                </a:solidFill>
                <a:latin typeface="Arial" charset="0"/>
              </a:rPr>
              <a:t> </a:t>
            </a:r>
            <a:r>
              <a:rPr lang="ru-RU" sz="1800" u="sng" smtClean="0">
                <a:solidFill>
                  <a:srgbClr val="7520D2"/>
                </a:solidFill>
                <a:latin typeface="Arial" charset="0"/>
              </a:rPr>
              <a:t>постоянное</a:t>
            </a:r>
            <a:r>
              <a:rPr lang="ru-RU" sz="180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применение</a:t>
            </a:r>
            <a:br>
              <a:rPr lang="ru-RU" sz="1800" smtClean="0">
                <a:solidFill>
                  <a:schemeClr val="accent2"/>
                </a:solidFill>
                <a:latin typeface="Arial" charset="0"/>
              </a:rPr>
            </a:b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комплексной</a:t>
            </a:r>
            <a:r>
              <a:rPr lang="ru-RU" sz="1800" smtClean="0">
                <a:solidFill>
                  <a:srgbClr val="256505"/>
                </a:solidFill>
                <a:latin typeface="Arial" charset="0"/>
              </a:rPr>
              <a:t> </a:t>
            </a:r>
            <a:r>
              <a:rPr lang="ru-RU" sz="1800" u="sng" smtClean="0">
                <a:solidFill>
                  <a:srgbClr val="7520D2"/>
                </a:solidFill>
                <a:latin typeface="Arial" charset="0"/>
              </a:rPr>
              <a:t>превентивной</a:t>
            </a: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 экологической стратегии</a:t>
            </a:r>
            <a:br>
              <a:rPr lang="ru-RU" sz="1800" smtClean="0">
                <a:solidFill>
                  <a:schemeClr val="accent2"/>
                </a:solidFill>
                <a:latin typeface="Arial" charset="0"/>
              </a:rPr>
            </a:b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800" u="sng" smtClean="0">
                <a:solidFill>
                  <a:srgbClr val="7520D2"/>
                </a:solidFill>
                <a:latin typeface="Arial" charset="0"/>
              </a:rPr>
              <a:t>в производственной</a:t>
            </a: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 деятельности и продукции, </a:t>
            </a:r>
            <a:br>
              <a:rPr lang="ru-RU" sz="1800" smtClean="0">
                <a:solidFill>
                  <a:schemeClr val="accent2"/>
                </a:solidFill>
                <a:latin typeface="Arial" charset="0"/>
              </a:rPr>
            </a:b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ориентированной на </a:t>
            </a:r>
            <a:r>
              <a:rPr lang="ru-RU" sz="1800" u="sng" smtClean="0">
                <a:solidFill>
                  <a:srgbClr val="7520D2"/>
                </a:solidFill>
                <a:latin typeface="Arial" charset="0"/>
              </a:rPr>
              <a:t>снижение риска для человека и окружающей среды</a:t>
            </a:r>
            <a:r>
              <a:rPr lang="ru-RU" sz="1800" smtClean="0">
                <a:solidFill>
                  <a:srgbClr val="7520D2"/>
                </a:solidFill>
                <a:latin typeface="Arial" charset="0"/>
              </a:rPr>
              <a:t/>
            </a:r>
            <a:br>
              <a:rPr lang="ru-RU" sz="1800" smtClean="0">
                <a:solidFill>
                  <a:srgbClr val="7520D2"/>
                </a:solidFill>
                <a:latin typeface="Arial" charset="0"/>
              </a:rPr>
            </a:br>
            <a:endParaRPr lang="ru-RU" sz="1800" smtClean="0">
              <a:solidFill>
                <a:srgbClr val="7520D2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 typeface="Wingdings" pitchFamily="2" charset="2"/>
              <a:buChar char="q"/>
            </a:pP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В производственной деятельности ЧИСТОЕ ПРОИЗВОДСТВО</a:t>
            </a:r>
            <a:r>
              <a:rPr lang="ru-RU" sz="240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ru-RU" sz="1800" smtClean="0">
                <a:solidFill>
                  <a:schemeClr val="accent2"/>
                </a:solidFill>
                <a:latin typeface="Arial" charset="0"/>
              </a:rPr>
            </a:b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предусматривает снижение потребления сырья и энергии,  исключение</a:t>
            </a:r>
            <a:br>
              <a:rPr lang="ru-RU" sz="1800" smtClean="0">
                <a:solidFill>
                  <a:schemeClr val="accent2"/>
                </a:solidFill>
                <a:latin typeface="Arial" charset="0"/>
              </a:rPr>
            </a:b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использования токсичных материалов и </a:t>
            </a:r>
            <a:r>
              <a:rPr lang="ru-RU" sz="1800" u="sng" smtClean="0">
                <a:solidFill>
                  <a:srgbClr val="7520D2"/>
                </a:solidFill>
                <a:latin typeface="Arial" charset="0"/>
              </a:rPr>
              <a:t>уменьшение количества и</a:t>
            </a:r>
            <a:br>
              <a:rPr lang="ru-RU" sz="1800" u="sng" smtClean="0">
                <a:solidFill>
                  <a:srgbClr val="7520D2"/>
                </a:solidFill>
                <a:latin typeface="Arial" charset="0"/>
              </a:rPr>
            </a:br>
            <a:r>
              <a:rPr lang="ru-RU" sz="1800" u="sng" smtClean="0">
                <a:solidFill>
                  <a:srgbClr val="7520D2"/>
                </a:solidFill>
                <a:latin typeface="Arial" charset="0"/>
              </a:rPr>
              <a:t>токсичности всех выбросов и отходов уже в процессе производства</a:t>
            </a:r>
            <a:r>
              <a:rPr lang="ru-RU" sz="1800" smtClean="0">
                <a:solidFill>
                  <a:srgbClr val="256505"/>
                </a:solidFill>
                <a:latin typeface="Arial" charset="0"/>
              </a:rPr>
              <a:t> </a:t>
            </a:r>
            <a:br>
              <a:rPr lang="ru-RU" sz="1800" smtClean="0">
                <a:solidFill>
                  <a:srgbClr val="256505"/>
                </a:solidFill>
                <a:latin typeface="Arial" charset="0"/>
              </a:rPr>
            </a:br>
            <a:endParaRPr lang="ru-RU" sz="1800" smtClean="0">
              <a:solidFill>
                <a:srgbClr val="256505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 typeface="Wingdings" pitchFamily="2" charset="2"/>
              <a:buChar char="q"/>
            </a:pP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Для продукции стратегия</a:t>
            </a:r>
            <a:r>
              <a:rPr lang="en-US" sz="180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ЧИСТОГО ПРОИЗВОДСТВА фокусируется</a:t>
            </a:r>
            <a:br>
              <a:rPr lang="ru-RU" sz="1800" smtClean="0">
                <a:solidFill>
                  <a:schemeClr val="accent2"/>
                </a:solidFill>
                <a:latin typeface="Arial" charset="0"/>
              </a:rPr>
            </a:b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на воздействии этой </a:t>
            </a:r>
            <a:r>
              <a:rPr lang="ru-RU" sz="1800" u="sng" smtClean="0">
                <a:solidFill>
                  <a:srgbClr val="7520D2"/>
                </a:solidFill>
                <a:latin typeface="Arial" charset="0"/>
              </a:rPr>
              <a:t>продукции на окружающую среду в течение</a:t>
            </a:r>
            <a:br>
              <a:rPr lang="ru-RU" sz="1800" u="sng" smtClean="0">
                <a:solidFill>
                  <a:srgbClr val="7520D2"/>
                </a:solidFill>
                <a:latin typeface="Arial" charset="0"/>
              </a:rPr>
            </a:br>
            <a:r>
              <a:rPr lang="ru-RU" sz="1800" u="sng" smtClean="0">
                <a:solidFill>
                  <a:srgbClr val="7520D2"/>
                </a:solidFill>
                <a:latin typeface="Arial" charset="0"/>
              </a:rPr>
              <a:t>ее жизненного цикла</a:t>
            </a: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, начиная с добычи сырья до утилизации</a:t>
            </a:r>
            <a:br>
              <a:rPr lang="ru-RU" sz="1800" smtClean="0">
                <a:solidFill>
                  <a:schemeClr val="accent2"/>
                </a:solidFill>
                <a:latin typeface="Arial" charset="0"/>
              </a:rPr>
            </a:b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использованных продуктов производства</a:t>
            </a:r>
            <a:br>
              <a:rPr lang="ru-RU" sz="1800" smtClean="0">
                <a:solidFill>
                  <a:schemeClr val="accent2"/>
                </a:solidFill>
                <a:latin typeface="Arial" charset="0"/>
              </a:rPr>
            </a:br>
            <a:endParaRPr lang="ru-RU" sz="1800" smtClean="0">
              <a:solidFill>
                <a:schemeClr val="accent2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 typeface="Wingdings" pitchFamily="2" charset="2"/>
              <a:buChar char="q"/>
            </a:pP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ЧИСТОЕ ПРОИЗВОДСТВО</a:t>
            </a:r>
            <a:r>
              <a:rPr lang="ru-RU" sz="240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достигается</a:t>
            </a:r>
            <a:br>
              <a:rPr lang="ru-RU" sz="1800" smtClean="0">
                <a:solidFill>
                  <a:schemeClr val="accent2"/>
                </a:solidFill>
                <a:latin typeface="Arial" charset="0"/>
              </a:rPr>
            </a:br>
            <a:r>
              <a:rPr lang="ru-RU" sz="1800" smtClean="0">
                <a:solidFill>
                  <a:schemeClr val="accent2"/>
                </a:solidFill>
                <a:latin typeface="Arial" charset="0"/>
              </a:rPr>
              <a:t>путем применения  новейших современных технологий</a:t>
            </a:r>
            <a:br>
              <a:rPr lang="ru-RU" sz="1800" smtClean="0">
                <a:solidFill>
                  <a:schemeClr val="accent2"/>
                </a:solidFill>
                <a:latin typeface="Arial" charset="0"/>
              </a:rPr>
            </a:br>
            <a:r>
              <a:rPr lang="ru-RU" sz="1800" u="sng" smtClean="0">
                <a:solidFill>
                  <a:srgbClr val="7520D2"/>
                </a:solidFill>
                <a:latin typeface="Arial" charset="0"/>
              </a:rPr>
              <a:t>и готовностью к изменениям в производственном процессе</a:t>
            </a:r>
          </a:p>
        </p:txBody>
      </p:sp>
      <p:sp>
        <p:nvSpPr>
          <p:cNvPr id="10246" name="Text Box 4"/>
          <p:cNvSpPr txBox="1">
            <a:spLocks noChangeArrowheads="1"/>
          </p:cNvSpPr>
          <p:nvPr/>
        </p:nvSpPr>
        <p:spPr bwMode="gray">
          <a:xfrm>
            <a:off x="3200400" y="6248400"/>
            <a:ext cx="1743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1400" b="1">
                <a:solidFill>
                  <a:schemeClr val="accent2"/>
                </a:solidFill>
                <a:effectLst/>
                <a:latin typeface="Arial" charset="0"/>
              </a:rPr>
              <a:t>(Источник ЮНЕП)</a:t>
            </a:r>
            <a:endParaRPr lang="en-US" sz="1400" b="1">
              <a:solidFill>
                <a:schemeClr val="accent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www.ruscp.ru</a:t>
            </a:r>
          </a:p>
        </p:txBody>
      </p:sp>
      <p:pic>
        <p:nvPicPr>
          <p:cNvPr id="11267" name="Picture 17" descr="pjcandl"/>
          <p:cNvPicPr>
            <a:picLocks noGrp="1" noChangeAspect="1" noChangeArrowheads="1" noCrop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z="2800" smtClean="0"/>
              <a:t>Определение понятия</a:t>
            </a:r>
            <a:br>
              <a:rPr lang="ru-RU" sz="2800" smtClean="0"/>
            </a:br>
            <a:r>
              <a:rPr lang="ru-RU" sz="2800" smtClean="0"/>
              <a:t>«Устойчивое развитие»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763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Char char="q"/>
            </a:pPr>
            <a:endParaRPr lang="ru-RU" sz="3200" smtClean="0">
              <a:solidFill>
                <a:schemeClr val="tx1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Char char="q"/>
            </a:pPr>
            <a:r>
              <a:rPr lang="ru-RU" sz="2000" smtClean="0">
                <a:solidFill>
                  <a:schemeClr val="accent2"/>
                </a:solidFill>
                <a:latin typeface="Arial" charset="0"/>
              </a:rPr>
              <a:t>Идея </a:t>
            </a:r>
            <a:r>
              <a:rPr lang="ru-RU" sz="2000" smtClean="0">
                <a:solidFill>
                  <a:schemeClr val="tx1"/>
                </a:solidFill>
                <a:latin typeface="Arial" charset="0"/>
              </a:rPr>
              <a:t>Устойчивого Развития</a:t>
            </a:r>
            <a:r>
              <a:rPr lang="ru-RU" sz="2000" smtClean="0">
                <a:solidFill>
                  <a:schemeClr val="accent2"/>
                </a:solidFill>
                <a:latin typeface="Arial" charset="0"/>
              </a:rPr>
              <a:t> была выдвинута на первый план в "Нашем Общем Будущем" (широко известном как Отчёт Комиссии ООН под рук. Г. Х. Брундтланд (The Brundtland Report), опубликованном в 1987 году. Устойчивое развитие было определено как "развитие, которое удовлетворяет потребности настоящего времени, но не ставит под угрозу способность будущих поколений удовлетворять свои собственные потребности" (WCED, 1987:43)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 typeface="Wingdings" pitchFamily="2" charset="2"/>
              <a:buChar char="q"/>
            </a:pPr>
            <a:r>
              <a:rPr lang="ru-RU" sz="2000" smtClean="0">
                <a:solidFill>
                  <a:schemeClr val="tx1"/>
                </a:solidFill>
                <a:latin typeface="Arial" charset="0"/>
              </a:rPr>
              <a:t>Устойчивое развитие</a:t>
            </a:r>
            <a:r>
              <a:rPr lang="ru-RU" sz="2000" smtClean="0">
                <a:solidFill>
                  <a:schemeClr val="accent2"/>
                </a:solidFill>
                <a:latin typeface="Arial" charset="0"/>
              </a:rPr>
              <a:t> обеспечивает будущие поколения достаточным количеством ресурсов для поддержания нормального уровня жизни. Необходимым в этом процессе является долгосрочное планирование, а также участие всех людей.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 descr="pjcandl"/>
          <p:cNvPicPr>
            <a:picLocks noGrp="1" noChangeAspect="1" noChangeArrowheads="1" noCrop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Программа Чистое производство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534400" cy="4876800"/>
          </a:xfrm>
        </p:spPr>
        <p:txBody>
          <a:bodyPr/>
          <a:lstStyle/>
          <a:p>
            <a:pPr marL="1262063" indent="-1262063" eaLnBrk="1" hangingPunct="1">
              <a:lnSpc>
                <a:spcPct val="90000"/>
              </a:lnSpc>
              <a:buFont typeface="Wingdings" pitchFamily="2" charset="2"/>
              <a:buNone/>
              <a:tabLst>
                <a:tab pos="1262063" algn="l"/>
              </a:tabLst>
              <a:defRPr/>
            </a:pPr>
            <a:r>
              <a:rPr lang="ru-RU" dirty="0" smtClean="0">
                <a:solidFill>
                  <a:schemeClr val="tx2"/>
                </a:solidFill>
              </a:rPr>
              <a:t>Цель: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marL="1262063" indent="-268288" eaLnBrk="1" hangingPunct="1">
              <a:lnSpc>
                <a:spcPct val="90000"/>
              </a:lnSpc>
              <a:tabLst>
                <a:tab pos="803275" algn="l"/>
              </a:tabLs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энергосбережение и рациональное использования природных ресурсов,</a:t>
            </a:r>
          </a:p>
          <a:p>
            <a:pPr marL="1262063" indent="-268288" eaLnBrk="1" hangingPunct="1">
              <a:lnSpc>
                <a:spcPct val="90000"/>
              </a:lnSpc>
              <a:tabLst>
                <a:tab pos="1262063" algn="l"/>
              </a:tabLs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минимизация негативного воздействия на окружающую среду</a:t>
            </a:r>
          </a:p>
          <a:p>
            <a:pPr marL="1262063" indent="-268288" eaLnBrk="1" hangingPunct="1">
              <a:lnSpc>
                <a:spcPct val="90000"/>
              </a:lnSpc>
              <a:tabLst>
                <a:tab pos="1262063" algn="l"/>
              </a:tabLs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сокращение потребления энергии и сырья, </a:t>
            </a:r>
          </a:p>
          <a:p>
            <a:pPr marL="1262063" indent="-268288" eaLnBrk="1" hangingPunct="1">
              <a:lnSpc>
                <a:spcPct val="90000"/>
              </a:lnSpc>
              <a:tabLst>
                <a:tab pos="1262063" algn="l"/>
              </a:tabLs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уменьшение эмиссий и отходов в источнике их образования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1262063" indent="-1262063" eaLnBrk="1" hangingPunct="1">
              <a:lnSpc>
                <a:spcPct val="90000"/>
              </a:lnSpc>
              <a:buFont typeface="Wingdings" pitchFamily="2" charset="2"/>
              <a:buNone/>
              <a:tabLst>
                <a:tab pos="1262063" algn="l"/>
              </a:tabLst>
              <a:defRPr/>
            </a:pPr>
            <a:r>
              <a:rPr lang="ru-RU" dirty="0" smtClean="0">
                <a:solidFill>
                  <a:schemeClr val="tx2"/>
                </a:solidFill>
              </a:rPr>
              <a:t>Инструментарий: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marL="1262063" indent="-268288" eaLnBrk="1" hangingPunct="1">
              <a:lnSpc>
                <a:spcPct val="90000"/>
              </a:lnSpc>
              <a:tabLst>
                <a:tab pos="1339850" algn="l"/>
              </a:tabLs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Методология ЧП, </a:t>
            </a:r>
          </a:p>
          <a:p>
            <a:pPr marL="1262063" indent="-268288" eaLnBrk="1" hangingPunct="1">
              <a:lnSpc>
                <a:spcPct val="90000"/>
              </a:lnSpc>
              <a:tabLst>
                <a:tab pos="1262063" algn="l"/>
              </a:tabLs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Программы тренинга для инженеров на предприятиях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www.ruscp.ru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www.ruscp.ru</a:t>
            </a:r>
          </a:p>
        </p:txBody>
      </p:sp>
      <p:pic>
        <p:nvPicPr>
          <p:cNvPr id="13315" name="Picture 17" descr="pjcandl"/>
          <p:cNvPicPr>
            <a:picLocks noGrp="1" noChangeAspect="1" noChangeArrowheads="1" noCrop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mtClean="0"/>
              <a:t>Принципы Программы</a:t>
            </a:r>
            <a:endParaRPr lang="en-US" smtClean="0"/>
          </a:p>
        </p:txBody>
      </p:sp>
      <p:sp>
        <p:nvSpPr>
          <p:cNvPr id="147459" name="Freeform 3"/>
          <p:cNvSpPr>
            <a:spLocks noEditPoints="1"/>
          </p:cNvSpPr>
          <p:nvPr/>
        </p:nvSpPr>
        <p:spPr bwMode="gray">
          <a:xfrm rot="-1358056">
            <a:off x="577850" y="2074863"/>
            <a:ext cx="7462838" cy="4084637"/>
          </a:xfrm>
          <a:custGeom>
            <a:avLst/>
            <a:gdLst>
              <a:gd name="T0" fmla="*/ 1692 w 4040"/>
              <a:gd name="T1" fmla="*/ 12 h 1888"/>
              <a:gd name="T2" fmla="*/ 1234 w 4040"/>
              <a:gd name="T3" fmla="*/ 74 h 1888"/>
              <a:gd name="T4" fmla="*/ 828 w 4040"/>
              <a:gd name="T5" fmla="*/ 182 h 1888"/>
              <a:gd name="T6" fmla="*/ 486 w 4040"/>
              <a:gd name="T7" fmla="*/ 330 h 1888"/>
              <a:gd name="T8" fmla="*/ 226 w 4040"/>
              <a:gd name="T9" fmla="*/ 510 h 1888"/>
              <a:gd name="T10" fmla="*/ 58 w 4040"/>
              <a:gd name="T11" fmla="*/ 718 h 1888"/>
              <a:gd name="T12" fmla="*/ 0 w 4040"/>
              <a:gd name="T13" fmla="*/ 944 h 1888"/>
              <a:gd name="T14" fmla="*/ 58 w 4040"/>
              <a:gd name="T15" fmla="*/ 1170 h 1888"/>
              <a:gd name="T16" fmla="*/ 226 w 4040"/>
              <a:gd name="T17" fmla="*/ 1378 h 1888"/>
              <a:gd name="T18" fmla="*/ 486 w 4040"/>
              <a:gd name="T19" fmla="*/ 1558 h 1888"/>
              <a:gd name="T20" fmla="*/ 828 w 4040"/>
              <a:gd name="T21" fmla="*/ 1706 h 1888"/>
              <a:gd name="T22" fmla="*/ 1234 w 4040"/>
              <a:gd name="T23" fmla="*/ 1814 h 1888"/>
              <a:gd name="T24" fmla="*/ 1692 w 4040"/>
              <a:gd name="T25" fmla="*/ 1876 h 1888"/>
              <a:gd name="T26" fmla="*/ 2186 w 4040"/>
              <a:gd name="T27" fmla="*/ 1884 h 1888"/>
              <a:gd name="T28" fmla="*/ 2658 w 4040"/>
              <a:gd name="T29" fmla="*/ 1840 h 1888"/>
              <a:gd name="T30" fmla="*/ 3084 w 4040"/>
              <a:gd name="T31" fmla="*/ 1746 h 1888"/>
              <a:gd name="T32" fmla="*/ 3448 w 4040"/>
              <a:gd name="T33" fmla="*/ 1612 h 1888"/>
              <a:gd name="T34" fmla="*/ 3738 w 4040"/>
              <a:gd name="T35" fmla="*/ 1442 h 1888"/>
              <a:gd name="T36" fmla="*/ 3938 w 4040"/>
              <a:gd name="T37" fmla="*/ 1242 h 1888"/>
              <a:gd name="T38" fmla="*/ 4034 w 4040"/>
              <a:gd name="T39" fmla="*/ 1022 h 1888"/>
              <a:gd name="T40" fmla="*/ 4014 w 4040"/>
              <a:gd name="T41" fmla="*/ 790 h 1888"/>
              <a:gd name="T42" fmla="*/ 3882 w 4040"/>
              <a:gd name="T43" fmla="*/ 576 h 1888"/>
              <a:gd name="T44" fmla="*/ 3650 w 4040"/>
              <a:gd name="T45" fmla="*/ 386 h 1888"/>
              <a:gd name="T46" fmla="*/ 3334 w 4040"/>
              <a:gd name="T47" fmla="*/ 228 h 1888"/>
              <a:gd name="T48" fmla="*/ 2948 w 4040"/>
              <a:gd name="T49" fmla="*/ 106 h 1888"/>
              <a:gd name="T50" fmla="*/ 2506 w 4040"/>
              <a:gd name="T51" fmla="*/ 28 h 1888"/>
              <a:gd name="T52" fmla="*/ 2020 w 4040"/>
              <a:gd name="T53" fmla="*/ 0 h 1888"/>
              <a:gd name="T54" fmla="*/ 1606 w 4040"/>
              <a:gd name="T55" fmla="*/ 1736 h 1888"/>
              <a:gd name="T56" fmla="*/ 1164 w 4040"/>
              <a:gd name="T57" fmla="*/ 1678 h 1888"/>
              <a:gd name="T58" fmla="*/ 776 w 4040"/>
              <a:gd name="T59" fmla="*/ 1576 h 1888"/>
              <a:gd name="T60" fmla="*/ 458 w 4040"/>
              <a:gd name="T61" fmla="*/ 1436 h 1888"/>
              <a:gd name="T62" fmla="*/ 224 w 4040"/>
              <a:gd name="T63" fmla="*/ 1266 h 1888"/>
              <a:gd name="T64" fmla="*/ 88 w 4040"/>
              <a:gd name="T65" fmla="*/ 1074 h 1888"/>
              <a:gd name="T66" fmla="*/ 68 w 4040"/>
              <a:gd name="T67" fmla="*/ 864 h 1888"/>
              <a:gd name="T68" fmla="*/ 166 w 4040"/>
              <a:gd name="T69" fmla="*/ 664 h 1888"/>
              <a:gd name="T70" fmla="*/ 370 w 4040"/>
              <a:gd name="T71" fmla="*/ 486 h 1888"/>
              <a:gd name="T72" fmla="*/ 662 w 4040"/>
              <a:gd name="T73" fmla="*/ 336 h 1888"/>
              <a:gd name="T74" fmla="*/ 1028 w 4040"/>
              <a:gd name="T75" fmla="*/ 222 h 1888"/>
              <a:gd name="T76" fmla="*/ 1454 w 4040"/>
              <a:gd name="T77" fmla="*/ 148 h 1888"/>
              <a:gd name="T78" fmla="*/ 1922 w 4040"/>
              <a:gd name="T79" fmla="*/ 120 h 1888"/>
              <a:gd name="T80" fmla="*/ 2392 w 4040"/>
              <a:gd name="T81" fmla="*/ 148 h 1888"/>
              <a:gd name="T82" fmla="*/ 2818 w 4040"/>
              <a:gd name="T83" fmla="*/ 222 h 1888"/>
              <a:gd name="T84" fmla="*/ 3184 w 4040"/>
              <a:gd name="T85" fmla="*/ 336 h 1888"/>
              <a:gd name="T86" fmla="*/ 3476 w 4040"/>
              <a:gd name="T87" fmla="*/ 486 h 1888"/>
              <a:gd name="T88" fmla="*/ 3680 w 4040"/>
              <a:gd name="T89" fmla="*/ 664 h 1888"/>
              <a:gd name="T90" fmla="*/ 3778 w 4040"/>
              <a:gd name="T91" fmla="*/ 864 h 1888"/>
              <a:gd name="T92" fmla="*/ 3758 w 4040"/>
              <a:gd name="T93" fmla="*/ 1074 h 1888"/>
              <a:gd name="T94" fmla="*/ 3622 w 4040"/>
              <a:gd name="T95" fmla="*/ 1266 h 1888"/>
              <a:gd name="T96" fmla="*/ 3388 w 4040"/>
              <a:gd name="T97" fmla="*/ 1436 h 1888"/>
              <a:gd name="T98" fmla="*/ 3070 w 4040"/>
              <a:gd name="T99" fmla="*/ 1576 h 1888"/>
              <a:gd name="T100" fmla="*/ 2682 w 4040"/>
              <a:gd name="T101" fmla="*/ 1678 h 1888"/>
              <a:gd name="T102" fmla="*/ 2240 w 4040"/>
              <a:gd name="T103" fmla="*/ 1736 h 1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shade val="74118"/>
                  <a:invGamma/>
                  <a:alpha val="36000"/>
                </a:schemeClr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7C16B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3318" name="Group 4"/>
          <p:cNvGrpSpPr>
            <a:grpSpLocks/>
          </p:cNvGrpSpPr>
          <p:nvPr/>
        </p:nvGrpSpPr>
        <p:grpSpPr bwMode="auto">
          <a:xfrm>
            <a:off x="304800" y="3886200"/>
            <a:ext cx="2806700" cy="1957388"/>
            <a:chOff x="192" y="2448"/>
            <a:chExt cx="1768" cy="1233"/>
          </a:xfrm>
        </p:grpSpPr>
        <p:sp>
          <p:nvSpPr>
            <p:cNvPr id="147461" name="Oval 5"/>
            <p:cNvSpPr>
              <a:spLocks noChangeArrowheads="1"/>
            </p:cNvSpPr>
            <p:nvPr/>
          </p:nvSpPr>
          <p:spPr bwMode="auto">
            <a:xfrm rot="-1543677">
              <a:off x="672" y="3168"/>
              <a:ext cx="1288" cy="344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462" name="Oval 6"/>
            <p:cNvSpPr>
              <a:spLocks noChangeArrowheads="1"/>
            </p:cNvSpPr>
            <p:nvPr/>
          </p:nvSpPr>
          <p:spPr bwMode="gray">
            <a:xfrm>
              <a:off x="192" y="2448"/>
              <a:ext cx="1229" cy="123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 sz="1800">
                <a:effectLst/>
                <a:latin typeface="Arial" charset="0"/>
              </a:endParaRPr>
            </a:p>
          </p:txBody>
        </p:sp>
        <p:sp>
          <p:nvSpPr>
            <p:cNvPr id="13334" name="Text Box 7"/>
            <p:cNvSpPr txBox="1">
              <a:spLocks noChangeArrowheads="1"/>
            </p:cNvSpPr>
            <p:nvPr/>
          </p:nvSpPr>
          <p:spPr bwMode="white">
            <a:xfrm>
              <a:off x="240" y="2736"/>
              <a:ext cx="1104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ru-RU" sz="1800" b="1">
                  <a:solidFill>
                    <a:schemeClr val="bg1"/>
                  </a:solidFill>
                  <a:effectLst/>
                </a:rPr>
                <a:t>Постоянно</a:t>
              </a:r>
            </a:p>
            <a:p>
              <a:pPr algn="ctr"/>
              <a:r>
                <a:rPr lang="ru-RU" sz="1800" b="1">
                  <a:solidFill>
                    <a:schemeClr val="bg1"/>
                  </a:solidFill>
                  <a:effectLst/>
                </a:rPr>
                <a:t>и</a:t>
              </a:r>
            </a:p>
            <a:p>
              <a:pPr algn="ctr"/>
              <a:r>
                <a:rPr lang="ru-RU" sz="1800" b="1">
                  <a:solidFill>
                    <a:schemeClr val="bg1"/>
                  </a:solidFill>
                  <a:effectLst/>
                </a:rPr>
                <a:t>постепенно</a:t>
              </a:r>
              <a:endParaRPr lang="en-US" sz="1800" b="1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3319" name="Group 8"/>
          <p:cNvGrpSpPr>
            <a:grpSpLocks/>
          </p:cNvGrpSpPr>
          <p:nvPr/>
        </p:nvGrpSpPr>
        <p:grpSpPr bwMode="auto">
          <a:xfrm>
            <a:off x="1295400" y="1219200"/>
            <a:ext cx="3048000" cy="2124075"/>
            <a:chOff x="816" y="768"/>
            <a:chExt cx="1920" cy="1338"/>
          </a:xfrm>
        </p:grpSpPr>
        <p:sp>
          <p:nvSpPr>
            <p:cNvPr id="147465" name="Oval 9"/>
            <p:cNvSpPr>
              <a:spLocks noChangeArrowheads="1"/>
            </p:cNvSpPr>
            <p:nvPr/>
          </p:nvSpPr>
          <p:spPr bwMode="auto">
            <a:xfrm rot="-1543677">
              <a:off x="1488" y="1584"/>
              <a:ext cx="1248" cy="373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466" name="Oval 10"/>
            <p:cNvSpPr>
              <a:spLocks noChangeArrowheads="1"/>
            </p:cNvSpPr>
            <p:nvPr/>
          </p:nvSpPr>
          <p:spPr bwMode="gray">
            <a:xfrm>
              <a:off x="816" y="768"/>
              <a:ext cx="1333" cy="1338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 sz="1800">
                <a:effectLst/>
                <a:latin typeface="Arial" charset="0"/>
              </a:endParaRPr>
            </a:p>
          </p:txBody>
        </p:sp>
        <p:sp>
          <p:nvSpPr>
            <p:cNvPr id="13331" name="Text Box 11"/>
            <p:cNvSpPr txBox="1">
              <a:spLocks noChangeArrowheads="1"/>
            </p:cNvSpPr>
            <p:nvPr/>
          </p:nvSpPr>
          <p:spPr bwMode="white">
            <a:xfrm>
              <a:off x="859" y="1208"/>
              <a:ext cx="1349" cy="4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ru-RU" sz="1500" b="1">
                  <a:solidFill>
                    <a:schemeClr val="bg1"/>
                  </a:solidFill>
                  <a:effectLst/>
                </a:rPr>
                <a:t>Предотвращение </a:t>
              </a:r>
            </a:p>
            <a:p>
              <a:pPr algn="ctr"/>
              <a:r>
                <a:rPr lang="ru-RU" sz="1500" b="1">
                  <a:solidFill>
                    <a:schemeClr val="bg1"/>
                  </a:solidFill>
                  <a:effectLst/>
                </a:rPr>
                <a:t>загрязнения </a:t>
              </a:r>
            </a:p>
            <a:p>
              <a:pPr algn="ctr"/>
              <a:r>
                <a:rPr lang="ru-RU" sz="1500" b="1">
                  <a:solidFill>
                    <a:schemeClr val="bg1"/>
                  </a:solidFill>
                  <a:effectLst/>
                </a:rPr>
                <a:t>выгодно</a:t>
              </a:r>
              <a:endParaRPr lang="en-US" sz="1500" b="1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3320" name="Group 12"/>
          <p:cNvGrpSpPr>
            <a:grpSpLocks/>
          </p:cNvGrpSpPr>
          <p:nvPr/>
        </p:nvGrpSpPr>
        <p:grpSpPr bwMode="auto">
          <a:xfrm>
            <a:off x="6400800" y="1219200"/>
            <a:ext cx="3321050" cy="2335213"/>
            <a:chOff x="4032" y="768"/>
            <a:chExt cx="2092" cy="1471"/>
          </a:xfrm>
        </p:grpSpPr>
        <p:sp>
          <p:nvSpPr>
            <p:cNvPr id="147469" name="Oval 13"/>
            <p:cNvSpPr>
              <a:spLocks noChangeArrowheads="1"/>
            </p:cNvSpPr>
            <p:nvPr/>
          </p:nvSpPr>
          <p:spPr bwMode="auto">
            <a:xfrm rot="-1543677">
              <a:off x="4637" y="1548"/>
              <a:ext cx="1487" cy="471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470" name="Oval 14"/>
            <p:cNvSpPr>
              <a:spLocks noChangeArrowheads="1"/>
            </p:cNvSpPr>
            <p:nvPr/>
          </p:nvSpPr>
          <p:spPr bwMode="gray">
            <a:xfrm>
              <a:off x="4032" y="768"/>
              <a:ext cx="1462" cy="1471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 sz="1800" b="1">
                <a:effectLst/>
                <a:latin typeface="Arial" charset="0"/>
              </a:endParaRPr>
            </a:p>
          </p:txBody>
        </p:sp>
        <p:sp>
          <p:nvSpPr>
            <p:cNvPr id="13328" name="Text Box 15"/>
            <p:cNvSpPr txBox="1">
              <a:spLocks noChangeArrowheads="1"/>
            </p:cNvSpPr>
            <p:nvPr/>
          </p:nvSpPr>
          <p:spPr bwMode="white">
            <a:xfrm>
              <a:off x="4368" y="1296"/>
              <a:ext cx="72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ru-RU" sz="1800" b="1">
                  <a:solidFill>
                    <a:schemeClr val="bg1"/>
                  </a:solidFill>
                  <a:effectLst/>
                </a:rPr>
                <a:t>Начало</a:t>
              </a:r>
            </a:p>
            <a:p>
              <a:pPr algn="ctr"/>
              <a:r>
                <a:rPr lang="ru-RU" sz="1800" b="1">
                  <a:solidFill>
                    <a:schemeClr val="bg1"/>
                  </a:solidFill>
                  <a:effectLst/>
                </a:rPr>
                <a:t>трубы</a:t>
              </a:r>
              <a:endParaRPr lang="en-US" sz="1800" b="1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3321" name="Group 16"/>
          <p:cNvGrpSpPr>
            <a:grpSpLocks/>
          </p:cNvGrpSpPr>
          <p:nvPr/>
        </p:nvGrpSpPr>
        <p:grpSpPr bwMode="auto">
          <a:xfrm>
            <a:off x="4876800" y="4267200"/>
            <a:ext cx="2895600" cy="2127250"/>
            <a:chOff x="3072" y="2688"/>
            <a:chExt cx="1824" cy="1340"/>
          </a:xfrm>
        </p:grpSpPr>
        <p:sp>
          <p:nvSpPr>
            <p:cNvPr id="147473" name="Oval 17"/>
            <p:cNvSpPr>
              <a:spLocks noChangeArrowheads="1"/>
            </p:cNvSpPr>
            <p:nvPr/>
          </p:nvSpPr>
          <p:spPr bwMode="auto">
            <a:xfrm rot="-1543677">
              <a:off x="3648" y="3456"/>
              <a:ext cx="1248" cy="471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4" name="Oval 18"/>
            <p:cNvSpPr>
              <a:spLocks noChangeArrowheads="1"/>
            </p:cNvSpPr>
            <p:nvPr/>
          </p:nvSpPr>
          <p:spPr bwMode="gray">
            <a:xfrm>
              <a:off x="3072" y="2688"/>
              <a:ext cx="1338" cy="134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3C3C3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1800">
                <a:effectLst/>
                <a:latin typeface="Arial" charset="0"/>
              </a:endParaRPr>
            </a:p>
          </p:txBody>
        </p:sp>
        <p:sp>
          <p:nvSpPr>
            <p:cNvPr id="13325" name="Text Box 19"/>
            <p:cNvSpPr txBox="1">
              <a:spLocks noChangeArrowheads="1"/>
            </p:cNvSpPr>
            <p:nvPr/>
          </p:nvSpPr>
          <p:spPr bwMode="white">
            <a:xfrm>
              <a:off x="3120" y="3120"/>
              <a:ext cx="120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ru-RU" sz="1800" b="1">
                  <a:solidFill>
                    <a:schemeClr val="bg1"/>
                  </a:solidFill>
                  <a:effectLst/>
                </a:rPr>
                <a:t>От инженера</a:t>
              </a:r>
            </a:p>
            <a:p>
              <a:pPr algn="ctr"/>
              <a:r>
                <a:rPr lang="ru-RU" sz="1800" b="1">
                  <a:solidFill>
                    <a:schemeClr val="bg1"/>
                  </a:solidFill>
                  <a:effectLst/>
                </a:rPr>
                <a:t>к инженеру</a:t>
              </a:r>
              <a:endParaRPr lang="en-US" sz="1800" b="1"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13322" name="Text Box 20"/>
          <p:cNvSpPr txBox="1">
            <a:spLocks noChangeArrowheads="1"/>
          </p:cNvSpPr>
          <p:nvPr/>
        </p:nvSpPr>
        <p:spPr bwMode="auto">
          <a:xfrm>
            <a:off x="2819400" y="2971800"/>
            <a:ext cx="32004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800" b="1">
                <a:effectLst/>
                <a:latin typeface="Arial" charset="0"/>
              </a:rPr>
              <a:t>4 основных принципа Программы</a:t>
            </a:r>
            <a:endParaRPr lang="en-US" sz="2800" b="1"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www.ruscp.ru</a:t>
            </a:r>
          </a:p>
        </p:txBody>
      </p:sp>
      <p:pic>
        <p:nvPicPr>
          <p:cNvPr id="14339" name="Picture 17" descr="pjcandl"/>
          <p:cNvPicPr>
            <a:picLocks noGrp="1" noChangeAspect="1" noChangeArrowheads="1" noCrop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91200"/>
            <a:ext cx="5651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/>
            <a:r>
              <a:rPr lang="ru-RU" smtClean="0"/>
              <a:t>Развитие программы</a:t>
            </a:r>
          </a:p>
        </p:txBody>
      </p:sp>
      <p:sp>
        <p:nvSpPr>
          <p:cNvPr id="14341" name="AutoShape 3"/>
          <p:cNvSpPr>
            <a:spLocks noChangeArrowheads="1"/>
          </p:cNvSpPr>
          <p:nvPr/>
        </p:nvSpPr>
        <p:spPr bwMode="auto">
          <a:xfrm>
            <a:off x="7156450" y="43132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6A699"/>
              </a:gs>
              <a:gs pos="50000">
                <a:srgbClr val="B4FEE9"/>
              </a:gs>
              <a:gs pos="100000">
                <a:srgbClr val="76A699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Волгоградская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область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4342" name="AutoShape 4"/>
          <p:cNvSpPr>
            <a:spLocks noChangeArrowheads="1"/>
          </p:cNvSpPr>
          <p:nvPr/>
        </p:nvSpPr>
        <p:spPr bwMode="auto">
          <a:xfrm>
            <a:off x="7086600" y="2971800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6A699"/>
              </a:gs>
              <a:gs pos="50000">
                <a:srgbClr val="B4FEE9"/>
              </a:gs>
              <a:gs pos="100000">
                <a:srgbClr val="76A699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Санкт-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Петербург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4343" name="AutoShape 5"/>
          <p:cNvSpPr>
            <a:spLocks noChangeArrowheads="1"/>
          </p:cNvSpPr>
          <p:nvPr/>
        </p:nvSpPr>
        <p:spPr bwMode="auto">
          <a:xfrm>
            <a:off x="7156450" y="36274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Ленинградская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область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4344" name="AutoShape 6"/>
          <p:cNvSpPr>
            <a:spLocks noChangeArrowheads="1"/>
          </p:cNvSpPr>
          <p:nvPr/>
        </p:nvSpPr>
        <p:spPr bwMode="auto">
          <a:xfrm>
            <a:off x="755650" y="36274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Мурманская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область</a:t>
            </a:r>
          </a:p>
        </p:txBody>
      </p:sp>
      <p:sp>
        <p:nvSpPr>
          <p:cNvPr id="156679" name="Line 7"/>
          <p:cNvSpPr>
            <a:spLocks noChangeShapeType="1"/>
          </p:cNvSpPr>
          <p:nvPr/>
        </p:nvSpPr>
        <p:spPr bwMode="auto">
          <a:xfrm>
            <a:off x="2736850" y="2789238"/>
            <a:ext cx="0" cy="3124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56680" name="Line 8"/>
          <p:cNvSpPr>
            <a:spLocks noChangeShapeType="1"/>
          </p:cNvSpPr>
          <p:nvPr/>
        </p:nvSpPr>
        <p:spPr bwMode="auto">
          <a:xfrm>
            <a:off x="2736850" y="2789238"/>
            <a:ext cx="4267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4347" name="AutoShape 9"/>
          <p:cNvSpPr>
            <a:spLocks noChangeArrowheads="1"/>
          </p:cNvSpPr>
          <p:nvPr/>
        </p:nvSpPr>
        <p:spPr bwMode="auto">
          <a:xfrm>
            <a:off x="762000" y="4343400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Республика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Карелия</a:t>
            </a:r>
          </a:p>
        </p:txBody>
      </p:sp>
      <p:sp>
        <p:nvSpPr>
          <p:cNvPr id="14348" name="AutoShape 10"/>
          <p:cNvSpPr>
            <a:spLocks noChangeArrowheads="1"/>
          </p:cNvSpPr>
          <p:nvPr/>
        </p:nvSpPr>
        <p:spPr bwMode="auto">
          <a:xfrm>
            <a:off x="755650" y="29416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endParaRPr kumimoji="1" lang="en-US" sz="1400" b="1">
              <a:solidFill>
                <a:srgbClr val="005800"/>
              </a:solidFill>
              <a:effectLst/>
              <a:latin typeface="Arial" charset="0"/>
              <a:cs typeface="Arial" charset="0"/>
            </a:endParaRP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Архангельская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область</a:t>
            </a:r>
          </a:p>
          <a:p>
            <a:pPr algn="ctr"/>
            <a:endParaRPr kumimoji="1" lang="ru-RU" sz="1400" b="1">
              <a:solidFill>
                <a:srgbClr val="005800"/>
              </a:solidFill>
              <a:effectLst/>
              <a:latin typeface="Arial" charset="0"/>
            </a:endParaRPr>
          </a:p>
        </p:txBody>
      </p:sp>
      <p:sp>
        <p:nvSpPr>
          <p:cNvPr id="14349" name="AutoShape 11"/>
          <p:cNvSpPr>
            <a:spLocks noChangeArrowheads="1"/>
          </p:cNvSpPr>
          <p:nvPr/>
        </p:nvSpPr>
        <p:spPr bwMode="auto">
          <a:xfrm>
            <a:off x="2965450" y="3627438"/>
            <a:ext cx="18288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A88665"/>
              </a:gs>
              <a:gs pos="50000">
                <a:srgbClr val="FFCC99"/>
              </a:gs>
              <a:gs pos="100000">
                <a:srgbClr val="A88665"/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endParaRPr kumimoji="1" lang="en-US" sz="1400" b="1">
              <a:solidFill>
                <a:srgbClr val="0C5107"/>
              </a:solidFill>
              <a:effectLst/>
              <a:latin typeface="Arial" charset="0"/>
              <a:cs typeface="Arial" charset="0"/>
            </a:endParaRPr>
          </a:p>
          <a:p>
            <a:pPr algn="ctr"/>
            <a:r>
              <a:rPr kumimoji="1" lang="ru-RU" sz="1400" b="1">
                <a:solidFill>
                  <a:srgbClr val="FF0000"/>
                </a:solidFill>
                <a:effectLst/>
                <a:latin typeface="Arial" charset="0"/>
              </a:rPr>
              <a:t>Республика</a:t>
            </a:r>
          </a:p>
          <a:p>
            <a:pPr algn="ctr"/>
            <a:r>
              <a:rPr kumimoji="1" lang="ru-RU" sz="1400" b="1">
                <a:solidFill>
                  <a:srgbClr val="FF0000"/>
                </a:solidFill>
                <a:effectLst/>
                <a:latin typeface="Arial" charset="0"/>
              </a:rPr>
              <a:t>Коми</a:t>
            </a:r>
          </a:p>
          <a:p>
            <a:pPr algn="ctr"/>
            <a:endParaRPr kumimoji="1" lang="ru-RU" sz="1400" b="1"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56684" name="Line 12"/>
          <p:cNvSpPr>
            <a:spLocks noChangeShapeType="1"/>
          </p:cNvSpPr>
          <p:nvPr/>
        </p:nvSpPr>
        <p:spPr bwMode="auto">
          <a:xfrm>
            <a:off x="4870450" y="2636838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4351" name="AutoShape 13"/>
          <p:cNvSpPr>
            <a:spLocks noChangeArrowheads="1"/>
          </p:cNvSpPr>
          <p:nvPr/>
        </p:nvSpPr>
        <p:spPr bwMode="auto">
          <a:xfrm>
            <a:off x="2965450" y="29416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Норильск</a:t>
            </a:r>
            <a:r>
              <a:rPr kumimoji="1" lang="en-US" sz="1400" b="1">
                <a:solidFill>
                  <a:srgbClr val="005800"/>
                </a:solidFill>
                <a:effectLst/>
                <a:latin typeface="Arial" charset="0"/>
                <a:cs typeface="Times New Roman" pitchFamily="18" charset="0"/>
              </a:rPr>
              <a:t/>
            </a:r>
            <a:br>
              <a:rPr kumimoji="1" lang="en-US" sz="1400" b="1">
                <a:solidFill>
                  <a:srgbClr val="005800"/>
                </a:solidFill>
                <a:effectLst/>
                <a:latin typeface="Arial" charset="0"/>
                <a:cs typeface="Times New Roman" pitchFamily="18" charset="0"/>
              </a:rPr>
            </a:br>
            <a:r>
              <a:rPr kumimoji="1" lang="ru-RU" sz="1400" b="1">
                <a:solidFill>
                  <a:srgbClr val="0C5107"/>
                </a:solidFill>
                <a:effectLst/>
                <a:latin typeface="Arial" charset="0"/>
              </a:rPr>
              <a:t>Красноярский край</a:t>
            </a:r>
          </a:p>
        </p:txBody>
      </p:sp>
      <p:sp>
        <p:nvSpPr>
          <p:cNvPr id="14352" name="AutoShape 14"/>
          <p:cNvSpPr>
            <a:spLocks noChangeArrowheads="1"/>
          </p:cNvSpPr>
          <p:nvPr/>
        </p:nvSpPr>
        <p:spPr bwMode="auto">
          <a:xfrm>
            <a:off x="2965450" y="49990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Новгородская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область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4353" name="AutoShape 15"/>
          <p:cNvSpPr>
            <a:spLocks noChangeArrowheads="1"/>
          </p:cNvSpPr>
          <p:nvPr/>
        </p:nvSpPr>
        <p:spPr bwMode="auto">
          <a:xfrm>
            <a:off x="4946650" y="36274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Липецкая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область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4354" name="AutoShape 16"/>
          <p:cNvSpPr>
            <a:spLocks noChangeArrowheads="1"/>
          </p:cNvSpPr>
          <p:nvPr/>
        </p:nvSpPr>
        <p:spPr bwMode="auto">
          <a:xfrm>
            <a:off x="4946650" y="29416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Московская</a:t>
            </a:r>
            <a:b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</a:br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область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4355" name="AutoShape 17"/>
          <p:cNvSpPr>
            <a:spLocks noChangeArrowheads="1"/>
          </p:cNvSpPr>
          <p:nvPr/>
        </p:nvSpPr>
        <p:spPr bwMode="auto">
          <a:xfrm>
            <a:off x="4946650" y="49990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Октябрьская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железная дорога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4356" name="AutoShape 18"/>
          <p:cNvSpPr>
            <a:spLocks noChangeArrowheads="1"/>
          </p:cNvSpPr>
          <p:nvPr/>
        </p:nvSpPr>
        <p:spPr bwMode="auto">
          <a:xfrm>
            <a:off x="755650" y="49990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Кировская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область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4357" name="AutoShape 19"/>
          <p:cNvSpPr>
            <a:spLocks noChangeArrowheads="1"/>
          </p:cNvSpPr>
          <p:nvPr/>
        </p:nvSpPr>
        <p:spPr bwMode="auto">
          <a:xfrm>
            <a:off x="2965450" y="43132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Вологодская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область</a:t>
            </a:r>
          </a:p>
        </p:txBody>
      </p:sp>
      <p:sp>
        <p:nvSpPr>
          <p:cNvPr id="156692" name="Line 20"/>
          <p:cNvSpPr>
            <a:spLocks noChangeShapeType="1"/>
          </p:cNvSpPr>
          <p:nvPr/>
        </p:nvSpPr>
        <p:spPr bwMode="auto">
          <a:xfrm>
            <a:off x="7004050" y="2789238"/>
            <a:ext cx="6350" cy="3154362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56693" name="Line 21"/>
          <p:cNvSpPr>
            <a:spLocks noChangeShapeType="1"/>
          </p:cNvSpPr>
          <p:nvPr/>
        </p:nvSpPr>
        <p:spPr bwMode="auto">
          <a:xfrm>
            <a:off x="2584450" y="3170238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56694" name="Line 22"/>
          <p:cNvSpPr>
            <a:spLocks noChangeShapeType="1"/>
          </p:cNvSpPr>
          <p:nvPr/>
        </p:nvSpPr>
        <p:spPr bwMode="auto">
          <a:xfrm>
            <a:off x="6775450" y="3170238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56695" name="Line 23"/>
          <p:cNvSpPr>
            <a:spLocks noChangeShapeType="1"/>
          </p:cNvSpPr>
          <p:nvPr/>
        </p:nvSpPr>
        <p:spPr bwMode="auto">
          <a:xfrm>
            <a:off x="2584450" y="3856038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56696" name="Line 24"/>
          <p:cNvSpPr>
            <a:spLocks noChangeShapeType="1"/>
          </p:cNvSpPr>
          <p:nvPr/>
        </p:nvSpPr>
        <p:spPr bwMode="auto">
          <a:xfrm>
            <a:off x="2584450" y="4541838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56697" name="Line 25"/>
          <p:cNvSpPr>
            <a:spLocks noChangeShapeType="1"/>
          </p:cNvSpPr>
          <p:nvPr/>
        </p:nvSpPr>
        <p:spPr bwMode="auto">
          <a:xfrm>
            <a:off x="6775450" y="3856038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56698" name="Line 26"/>
          <p:cNvSpPr>
            <a:spLocks noChangeShapeType="1"/>
          </p:cNvSpPr>
          <p:nvPr/>
        </p:nvSpPr>
        <p:spPr bwMode="auto">
          <a:xfrm>
            <a:off x="2584450" y="5227638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4365" name="AutoShape 27"/>
          <p:cNvSpPr>
            <a:spLocks noChangeArrowheads="1"/>
          </p:cNvSpPr>
          <p:nvPr/>
        </p:nvSpPr>
        <p:spPr bwMode="auto">
          <a:xfrm>
            <a:off x="4946650" y="43132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Северная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железная дорога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4366" name="AutoShape 28"/>
          <p:cNvSpPr>
            <a:spLocks noChangeArrowheads="1"/>
          </p:cNvSpPr>
          <p:nvPr/>
        </p:nvSpPr>
        <p:spPr bwMode="auto">
          <a:xfrm>
            <a:off x="755650" y="56848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Калининградская</a:t>
            </a:r>
          </a:p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область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4367" name="AutoShape 29"/>
          <p:cNvSpPr>
            <a:spLocks noChangeArrowheads="1"/>
          </p:cNvSpPr>
          <p:nvPr/>
        </p:nvSpPr>
        <p:spPr bwMode="auto">
          <a:xfrm>
            <a:off x="2965450" y="56848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Архэнерго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4368" name="AutoShape 30"/>
          <p:cNvSpPr>
            <a:spLocks noChangeArrowheads="1"/>
          </p:cNvSpPr>
          <p:nvPr/>
        </p:nvSpPr>
        <p:spPr bwMode="auto">
          <a:xfrm>
            <a:off x="4946650" y="5684838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A79A"/>
              </a:gs>
              <a:gs pos="50000">
                <a:srgbClr val="B4FEE9"/>
              </a:gs>
              <a:gs pos="100000">
                <a:srgbClr val="77A79A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400" b="1">
                <a:solidFill>
                  <a:srgbClr val="005800"/>
                </a:solidFill>
                <a:effectLst/>
                <a:latin typeface="Arial" charset="0"/>
              </a:rPr>
              <a:t>Комиэнерго</a:t>
            </a:r>
            <a:endParaRPr kumimoji="1" lang="ru-RU" sz="1400" b="1">
              <a:solidFill>
                <a:srgbClr val="0C5107"/>
              </a:solidFill>
              <a:effectLst/>
              <a:latin typeface="Arial" charset="0"/>
            </a:endParaRPr>
          </a:p>
        </p:txBody>
      </p:sp>
      <p:sp>
        <p:nvSpPr>
          <p:cNvPr id="156703" name="Line 31"/>
          <p:cNvSpPr>
            <a:spLocks noChangeShapeType="1"/>
          </p:cNvSpPr>
          <p:nvPr/>
        </p:nvSpPr>
        <p:spPr bwMode="auto">
          <a:xfrm>
            <a:off x="2584450" y="5913438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56704" name="Line 32"/>
          <p:cNvSpPr>
            <a:spLocks noChangeShapeType="1"/>
          </p:cNvSpPr>
          <p:nvPr/>
        </p:nvSpPr>
        <p:spPr bwMode="auto">
          <a:xfrm>
            <a:off x="6775450" y="4541838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4371" name="AutoShape 33"/>
          <p:cNvSpPr>
            <a:spLocks noChangeArrowheads="1"/>
          </p:cNvSpPr>
          <p:nvPr/>
        </p:nvSpPr>
        <p:spPr bwMode="auto">
          <a:xfrm>
            <a:off x="3317875" y="1341438"/>
            <a:ext cx="3048000" cy="685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A1A765"/>
              </a:gs>
              <a:gs pos="50000">
                <a:srgbClr val="F4FE9A"/>
              </a:gs>
              <a:gs pos="100000">
                <a:srgbClr val="A1A765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800" b="1">
                <a:solidFill>
                  <a:srgbClr val="11700A"/>
                </a:solidFill>
                <a:effectLst/>
                <a:latin typeface="Arial" charset="0"/>
              </a:rPr>
              <a:t>Центр ЧП и УР </a:t>
            </a:r>
          </a:p>
          <a:p>
            <a:pPr algn="ctr"/>
            <a:r>
              <a:rPr kumimoji="1" lang="ru-RU" sz="1800" b="1">
                <a:solidFill>
                  <a:srgbClr val="11700A"/>
                </a:solidFill>
                <a:effectLst/>
                <a:latin typeface="Arial" charset="0"/>
              </a:rPr>
              <a:t>Москва</a:t>
            </a:r>
          </a:p>
        </p:txBody>
      </p:sp>
      <p:sp>
        <p:nvSpPr>
          <p:cNvPr id="14372" name="AutoShape 34"/>
          <p:cNvSpPr>
            <a:spLocks noChangeArrowheads="1"/>
          </p:cNvSpPr>
          <p:nvPr/>
        </p:nvSpPr>
        <p:spPr bwMode="auto">
          <a:xfrm>
            <a:off x="2555875" y="2255838"/>
            <a:ext cx="4572000" cy="38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5A78B"/>
              </a:gs>
              <a:gs pos="50000">
                <a:srgbClr val="CAFED3"/>
              </a:gs>
              <a:gs pos="100000">
                <a:srgbClr val="85A78B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sz="1800" b="1">
                <a:solidFill>
                  <a:srgbClr val="007800"/>
                </a:solidFill>
                <a:effectLst/>
                <a:latin typeface="Arial" charset="0"/>
              </a:rPr>
              <a:t>Программы «Чистое производство»</a:t>
            </a:r>
          </a:p>
        </p:txBody>
      </p:sp>
      <p:sp>
        <p:nvSpPr>
          <p:cNvPr id="156707" name="Line 35"/>
          <p:cNvSpPr>
            <a:spLocks noChangeShapeType="1"/>
          </p:cNvSpPr>
          <p:nvPr/>
        </p:nvSpPr>
        <p:spPr bwMode="auto">
          <a:xfrm>
            <a:off x="4841875" y="2027238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pic>
        <p:nvPicPr>
          <p:cNvPr id="14374" name="Picture 36" descr="arkh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125538"/>
            <a:ext cx="1655763" cy="1543050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chemeClr val="accent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5" name="Picture 37" descr="spe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125538"/>
            <a:ext cx="1676400" cy="1397000"/>
          </a:xfrm>
          <a:prstGeom prst="rect">
            <a:avLst/>
          </a:prstGeom>
          <a:noFill/>
          <a:ln>
            <a:noFill/>
          </a:ln>
          <a:effectLst>
            <a:outerShdw dist="71842" dir="8100000" algn="ctr" rotWithShape="0">
              <a:srgbClr val="00CC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711" name="Line 39"/>
          <p:cNvSpPr>
            <a:spLocks noChangeShapeType="1"/>
          </p:cNvSpPr>
          <p:nvPr/>
        </p:nvSpPr>
        <p:spPr bwMode="auto">
          <a:xfrm>
            <a:off x="6781800" y="52578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56712" name="Line 40"/>
          <p:cNvSpPr>
            <a:spLocks noChangeShapeType="1"/>
          </p:cNvSpPr>
          <p:nvPr/>
        </p:nvSpPr>
        <p:spPr bwMode="auto">
          <a:xfrm>
            <a:off x="6781800" y="59436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4378" name="AutoShape 41"/>
          <p:cNvSpPr>
            <a:spLocks noChangeArrowheads="1"/>
          </p:cNvSpPr>
          <p:nvPr/>
        </p:nvSpPr>
        <p:spPr bwMode="auto">
          <a:xfrm>
            <a:off x="7162800" y="5029200"/>
            <a:ext cx="1828800" cy="533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6A699"/>
              </a:gs>
              <a:gs pos="50000">
                <a:srgbClr val="B4FEE9"/>
              </a:gs>
              <a:gs pos="100000">
                <a:srgbClr val="76A699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kumimoji="1" lang="ru-RU" b="1">
                <a:solidFill>
                  <a:srgbClr val="005800"/>
                </a:solidFill>
                <a:effectLst/>
                <a:latin typeface="Arial" charset="0"/>
              </a:rPr>
              <a:t>С/х предприятия</a:t>
            </a:r>
          </a:p>
          <a:p>
            <a:pPr algn="ctr"/>
            <a:r>
              <a:rPr kumimoji="1" lang="ru-RU" b="1">
                <a:solidFill>
                  <a:srgbClr val="005800"/>
                </a:solidFill>
                <a:effectLst/>
                <a:latin typeface="Arial" charset="0"/>
              </a:rPr>
              <a:t>Министерства обороны</a:t>
            </a:r>
            <a:endParaRPr kumimoji="1" lang="ru-RU" b="1">
              <a:solidFill>
                <a:srgbClr val="0C5107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c010gl">
  <a:themeElements>
    <a:clrScheme name="cdb2004c010gl 3">
      <a:dk1>
        <a:srgbClr val="2B166E"/>
      </a:dk1>
      <a:lt1>
        <a:srgbClr val="FFFFFF"/>
      </a:lt1>
      <a:dk2>
        <a:srgbClr val="3F9D6C"/>
      </a:dk2>
      <a:lt2>
        <a:srgbClr val="DDDDDD"/>
      </a:lt2>
      <a:accent1>
        <a:srgbClr val="5BCD81"/>
      </a:accent1>
      <a:accent2>
        <a:srgbClr val="3399FF"/>
      </a:accent2>
      <a:accent3>
        <a:srgbClr val="FFFFFF"/>
      </a:accent3>
      <a:accent4>
        <a:srgbClr val="23115D"/>
      </a:accent4>
      <a:accent5>
        <a:srgbClr val="B5E3C1"/>
      </a:accent5>
      <a:accent6>
        <a:srgbClr val="2D8AE7"/>
      </a:accent6>
      <a:hlink>
        <a:srgbClr val="6666FF"/>
      </a:hlink>
      <a:folHlink>
        <a:srgbClr val="6C9BBE"/>
      </a:folHlink>
    </a:clrScheme>
    <a:fontScheme name="cdb2004c010g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cdb2004c010gl 1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10gl 2">
        <a:dk1>
          <a:srgbClr val="666633"/>
        </a:dk1>
        <a:lt1>
          <a:srgbClr val="FFFFFF"/>
        </a:lt1>
        <a:dk2>
          <a:srgbClr val="000066"/>
        </a:dk2>
        <a:lt2>
          <a:srgbClr val="F7F4D5"/>
        </a:lt2>
        <a:accent1>
          <a:srgbClr val="C86C62"/>
        </a:accent1>
        <a:accent2>
          <a:srgbClr val="D3A5DF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F95CA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10gl 3">
        <a:dk1>
          <a:srgbClr val="2B166E"/>
        </a:dk1>
        <a:lt1>
          <a:srgbClr val="FFFFFF"/>
        </a:lt1>
        <a:dk2>
          <a:srgbClr val="3F9D6C"/>
        </a:dk2>
        <a:lt2>
          <a:srgbClr val="DDDDDD"/>
        </a:lt2>
        <a:accent1>
          <a:srgbClr val="5BCD81"/>
        </a:accent1>
        <a:accent2>
          <a:srgbClr val="3399FF"/>
        </a:accent2>
        <a:accent3>
          <a:srgbClr val="FFFFFF"/>
        </a:accent3>
        <a:accent4>
          <a:srgbClr val="23115D"/>
        </a:accent4>
        <a:accent5>
          <a:srgbClr val="B5E3C1"/>
        </a:accent5>
        <a:accent6>
          <a:srgbClr val="2D8AE7"/>
        </a:accent6>
        <a:hlink>
          <a:srgbClr val="6666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db2004c010gl">
  <a:themeElements>
    <a:clrScheme name="cdb2004c010gl 3">
      <a:dk1>
        <a:srgbClr val="2B166E"/>
      </a:dk1>
      <a:lt1>
        <a:srgbClr val="FFFFFF"/>
      </a:lt1>
      <a:dk2>
        <a:srgbClr val="3F9D6C"/>
      </a:dk2>
      <a:lt2>
        <a:srgbClr val="DDDDDD"/>
      </a:lt2>
      <a:accent1>
        <a:srgbClr val="5BCD81"/>
      </a:accent1>
      <a:accent2>
        <a:srgbClr val="3399FF"/>
      </a:accent2>
      <a:accent3>
        <a:srgbClr val="FFFFFF"/>
      </a:accent3>
      <a:accent4>
        <a:srgbClr val="23115D"/>
      </a:accent4>
      <a:accent5>
        <a:srgbClr val="B5E3C1"/>
      </a:accent5>
      <a:accent6>
        <a:srgbClr val="2D8AE7"/>
      </a:accent6>
      <a:hlink>
        <a:srgbClr val="6666FF"/>
      </a:hlink>
      <a:folHlink>
        <a:srgbClr val="6C9BBE"/>
      </a:folHlink>
    </a:clrScheme>
    <a:fontScheme name="cdb2004c010g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cdb2004c010gl 1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10gl 2">
        <a:dk1>
          <a:srgbClr val="666633"/>
        </a:dk1>
        <a:lt1>
          <a:srgbClr val="FFFFFF"/>
        </a:lt1>
        <a:dk2>
          <a:srgbClr val="000066"/>
        </a:dk2>
        <a:lt2>
          <a:srgbClr val="F7F4D5"/>
        </a:lt2>
        <a:accent1>
          <a:srgbClr val="C86C62"/>
        </a:accent1>
        <a:accent2>
          <a:srgbClr val="D3A5DF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F95CA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10gl 3">
        <a:dk1>
          <a:srgbClr val="2B166E"/>
        </a:dk1>
        <a:lt1>
          <a:srgbClr val="FFFFFF"/>
        </a:lt1>
        <a:dk2>
          <a:srgbClr val="3F9D6C"/>
        </a:dk2>
        <a:lt2>
          <a:srgbClr val="DDDDDD"/>
        </a:lt2>
        <a:accent1>
          <a:srgbClr val="5BCD81"/>
        </a:accent1>
        <a:accent2>
          <a:srgbClr val="3399FF"/>
        </a:accent2>
        <a:accent3>
          <a:srgbClr val="FFFFFF"/>
        </a:accent3>
        <a:accent4>
          <a:srgbClr val="23115D"/>
        </a:accent4>
        <a:accent5>
          <a:srgbClr val="B5E3C1"/>
        </a:accent5>
        <a:accent6>
          <a:srgbClr val="2D8AE7"/>
        </a:accent6>
        <a:hlink>
          <a:srgbClr val="6666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E:\Presentation\PowerPoint Templates\Ян\cdb2004c010gl.pot</Template>
  <TotalTime>1342</TotalTime>
  <Words>494</Words>
  <Application>Microsoft Office PowerPoint</Application>
  <PresentationFormat>Экран (4:3)</PresentationFormat>
  <Paragraphs>153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cdb2004c010gl</vt:lpstr>
      <vt:lpstr>1_cdb2004c010gl</vt:lpstr>
      <vt:lpstr>Image</vt:lpstr>
      <vt:lpstr>    </vt:lpstr>
      <vt:lpstr>Структура двустороннего сотрудничества</vt:lpstr>
      <vt:lpstr>Баренцев Евро-Арктический Регион</vt:lpstr>
      <vt:lpstr>Центр Чистого производства и устойчивого развития</vt:lpstr>
      <vt:lpstr>Определение понятия «Чистое производство»</vt:lpstr>
      <vt:lpstr>Определение понятия «Устойчивое развитие»</vt:lpstr>
      <vt:lpstr>Программа Чистое производство</vt:lpstr>
      <vt:lpstr>Принципы Программы</vt:lpstr>
      <vt:lpstr>Развитие программы</vt:lpstr>
      <vt:lpstr>Программа «Чистое производство» в Республике Коми</vt:lpstr>
      <vt:lpstr>Условия кредита НЕФКО для осуществления проектов</vt:lpstr>
      <vt:lpstr>Деятельность Центра в рамках Совета Баренцева Евро-Арктического региона</vt:lpstr>
      <vt:lpstr>Национальная экологическая премия 2007 год</vt:lpstr>
      <vt:lpstr>Контакты</vt:lpstr>
      <vt:lpstr>Презентация PowerPoint</vt:lpstr>
    </vt:vector>
  </TitlesOfParts>
  <Company>НОУ Центр Чистое Производство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Цыганков Александр</dc:creator>
  <cp:lastModifiedBy>Yan</cp:lastModifiedBy>
  <cp:revision>100</cp:revision>
  <dcterms:created xsi:type="dcterms:W3CDTF">2005-07-29T09:05:35Z</dcterms:created>
  <dcterms:modified xsi:type="dcterms:W3CDTF">2016-10-11T15:32:24Z</dcterms:modified>
</cp:coreProperties>
</file>