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7" r:id="rId1"/>
  </p:sldMasterIdLst>
  <p:notesMasterIdLst>
    <p:notesMasterId r:id="rId12"/>
  </p:notesMasterIdLst>
  <p:handoutMasterIdLst>
    <p:handoutMasterId r:id="rId13"/>
  </p:handoutMasterIdLst>
  <p:sldIdLst>
    <p:sldId id="257" r:id="rId2"/>
    <p:sldId id="341" r:id="rId3"/>
    <p:sldId id="340" r:id="rId4"/>
    <p:sldId id="355" r:id="rId5"/>
    <p:sldId id="358" r:id="rId6"/>
    <p:sldId id="342" r:id="rId7"/>
    <p:sldId id="352" r:id="rId8"/>
    <p:sldId id="322" r:id="rId9"/>
    <p:sldId id="354" r:id="rId10"/>
    <p:sldId id="353" r:id="rId11"/>
  </p:sldIdLst>
  <p:sldSz cx="9144000" cy="6858000" type="screen4x3"/>
  <p:notesSz cx="6881813" cy="97107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80808"/>
    <a:srgbClr val="00CC66"/>
    <a:srgbClr val="66FF66"/>
    <a:srgbClr val="00FF00"/>
    <a:srgbClr val="996600"/>
    <a:srgbClr val="FF3399"/>
    <a:srgbClr val="008000"/>
    <a:srgbClr val="A50021"/>
    <a:srgbClr val="FFFD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815" autoAdjust="0"/>
    <p:restoredTop sz="98786" autoAdjust="0"/>
  </p:normalViewPr>
  <p:slideViewPr>
    <p:cSldViewPr>
      <p:cViewPr>
        <p:scale>
          <a:sx n="100" d="100"/>
          <a:sy n="100" d="100"/>
        </p:scale>
        <p:origin x="-1548" y="-330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6" tIns="46553" rIns="93106" bIns="46553" numCol="1" anchor="t" anchorCtr="0" compatLnSpc="1">
            <a:prstTxWarp prst="textNoShape">
              <a:avLst/>
            </a:prstTxWarp>
          </a:bodyPr>
          <a:lstStyle>
            <a:lvl1pPr defTabSz="931468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0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6" tIns="46553" rIns="93106" bIns="46553" numCol="1" anchor="t" anchorCtr="0" compatLnSpc="1">
            <a:prstTxWarp prst="textNoShape">
              <a:avLst/>
            </a:prstTxWarp>
          </a:bodyPr>
          <a:lstStyle>
            <a:lvl1pPr algn="r" defTabSz="931468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10F59AC-5749-44F0-8BDE-9C1EA8D6DBB3}" type="datetime1">
              <a:rPr lang="en-GB"/>
              <a:pPr>
                <a:defRPr/>
              </a:pPr>
              <a:t>03/10/2016</a:t>
            </a:fld>
            <a:endParaRPr lang="nb-NO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4963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6" tIns="46553" rIns="93106" bIns="46553" numCol="1" anchor="b" anchorCtr="0" compatLnSpc="1">
            <a:prstTxWarp prst="textNoShape">
              <a:avLst/>
            </a:prstTxWarp>
          </a:bodyPr>
          <a:lstStyle>
            <a:lvl1pPr defTabSz="931468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9224963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6" tIns="46553" rIns="93106" bIns="46553" numCol="1" anchor="b" anchorCtr="0" compatLnSpc="1">
            <a:prstTxWarp prst="textNoShape">
              <a:avLst/>
            </a:prstTxWarp>
          </a:bodyPr>
          <a:lstStyle>
            <a:lvl1pPr algn="r" defTabSz="931468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1CFA87A-0466-461D-9E4C-DF5A528414A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6" tIns="46553" rIns="93106" bIns="46553" numCol="1" anchor="t" anchorCtr="0" compatLnSpc="1">
            <a:prstTxWarp prst="textNoShape">
              <a:avLst/>
            </a:prstTxWarp>
          </a:bodyPr>
          <a:lstStyle>
            <a:lvl1pPr defTabSz="931468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900" y="0"/>
            <a:ext cx="29829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6" tIns="46553" rIns="93106" bIns="46553" numCol="1" anchor="t" anchorCtr="0" compatLnSpc="1">
            <a:prstTxWarp prst="textNoShape">
              <a:avLst/>
            </a:prstTxWarp>
          </a:bodyPr>
          <a:lstStyle>
            <a:lvl1pPr algn="r" defTabSz="931468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0C886E0-A931-4B62-A0BC-20A1FBAE6357}" type="datetime1">
              <a:rPr lang="en-GB"/>
              <a:pPr>
                <a:defRPr/>
              </a:pPr>
              <a:t>03/10/2016</a:t>
            </a:fld>
            <a:endParaRPr lang="nb-NO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6000" y="755650"/>
            <a:ext cx="4848225" cy="3635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616450"/>
            <a:ext cx="5046663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6" tIns="46553" rIns="93106" bIns="465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36075"/>
            <a:ext cx="29829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6" tIns="46553" rIns="93106" bIns="46553" numCol="1" anchor="b" anchorCtr="0" compatLnSpc="1">
            <a:prstTxWarp prst="textNoShape">
              <a:avLst/>
            </a:prstTxWarp>
          </a:bodyPr>
          <a:lstStyle>
            <a:lvl1pPr defTabSz="931468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900" y="9236075"/>
            <a:ext cx="29829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6" tIns="46553" rIns="93106" bIns="46553" numCol="1" anchor="b" anchorCtr="0" compatLnSpc="1">
            <a:prstTxWarp prst="textNoShape">
              <a:avLst/>
            </a:prstTxWarp>
          </a:bodyPr>
          <a:lstStyle>
            <a:lvl1pPr algn="r" defTabSz="931468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B4A34AA-5BCB-436A-89A4-2E17FCF1BE0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556E750F-C61B-4087-B7DA-99757CD25D87}" type="slidenum">
              <a:rPr lang="nb-NO" smtClean="0">
                <a:latin typeface="Times New Roman" pitchFamily="18" charset="0"/>
                <a:ea typeface="ヒラギノ角ゴ Pro W3"/>
                <a:cs typeface="ヒラギノ角ゴ Pro W3"/>
              </a:rPr>
              <a:pPr defTabSz="930275"/>
              <a:t>1</a:t>
            </a:fld>
            <a:endParaRPr lang="nb-NO" smtClean="0">
              <a:latin typeface="Times New Roman" pitchFamily="18" charset="0"/>
              <a:ea typeface="ヒラギノ角ゴ Pro W3"/>
              <a:cs typeface="ヒラギノ角ゴ Pro W3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nb-NO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nb-NO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nb-NO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AFCE26-6EF3-46BC-AE35-801779CBA2B1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>
            <a:off x="785786" y="0"/>
            <a:ext cx="7643866" cy="585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GB" sz="2800" b="1" dirty="0">
              <a:solidFill>
                <a:srgbClr val="080808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  <a:t>Утилизация древесных </a:t>
            </a:r>
            <a:r>
              <a:rPr lang="ru-RU" sz="3200" b="1" dirty="0" smtClean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  <a:t>отходов и</a:t>
            </a:r>
            <a:r>
              <a:rPr lang="ru-RU" sz="3200" b="1" dirty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lang="ru-RU" sz="3200" b="1" dirty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3200" b="1" dirty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  <a:t>ликвидация «горячих» точек </a:t>
            </a:r>
            <a:br>
              <a:rPr lang="ru-RU" sz="3200" b="1" dirty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3200" b="1" dirty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  <a:t>Баренцева региона</a:t>
            </a:r>
            <a:endParaRPr lang="en-GB" sz="3600" b="1" dirty="0">
              <a:solidFill>
                <a:srgbClr val="080808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  <a:t>с применением методологии </a:t>
            </a:r>
            <a:br>
              <a:rPr lang="ru-RU" sz="3200" b="1" dirty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3200" b="1" dirty="0">
                <a:solidFill>
                  <a:srgbClr val="080808"/>
                </a:solidFill>
                <a:latin typeface="Calibri" pitchFamily="34" charset="0"/>
                <a:ea typeface="+mn-ea"/>
                <a:cs typeface="Calibri" pitchFamily="34" charset="0"/>
              </a:rPr>
              <a:t>«Чистого производства»</a:t>
            </a:r>
            <a:endParaRPr lang="en-GB" sz="3200" b="1" dirty="0">
              <a:solidFill>
                <a:srgbClr val="080808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endParaRPr lang="en-GB" sz="2000" b="1" dirty="0">
              <a:solidFill>
                <a:srgbClr val="080808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1800" dirty="0">
                <a:solidFill>
                  <a:srgbClr val="080808"/>
                </a:solidFill>
                <a:latin typeface="ChollaSansRegular" pitchFamily="2" charset="0"/>
                <a:ea typeface="+mn-ea"/>
                <a:cs typeface="Arial" pitchFamily="34" charset="0"/>
              </a:rPr>
              <a:t>Программа тренинга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endParaRPr lang="en-GB" sz="1600" dirty="0">
              <a:solidFill>
                <a:srgbClr val="080808"/>
              </a:solidFill>
              <a:latin typeface="ChollaSansRegular" pitchFamily="2" charset="0"/>
              <a:ea typeface="+mn-ea"/>
              <a:cs typeface="Arial" pitchFamily="34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1800" dirty="0">
                <a:solidFill>
                  <a:srgbClr val="080808"/>
                </a:solidFill>
                <a:latin typeface="ChollaSansRegular" pitchFamily="2" charset="0"/>
                <a:ea typeface="+mn-ea"/>
                <a:cs typeface="Arial" pitchFamily="34" charset="0"/>
              </a:rPr>
              <a:t>Программа спонсируется</a:t>
            </a:r>
            <a:endParaRPr lang="en-GB" sz="1800" dirty="0">
              <a:solidFill>
                <a:srgbClr val="080808"/>
              </a:solidFill>
              <a:latin typeface="ChollaSansRegular" pitchFamily="2" charset="0"/>
              <a:ea typeface="+mn-ea"/>
              <a:cs typeface="Arial" pitchFamily="34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1800" dirty="0">
                <a:solidFill>
                  <a:srgbClr val="080808"/>
                </a:solidFill>
                <a:latin typeface="ChollaSansRegular" pitchFamily="2" charset="0"/>
                <a:ea typeface="+mn-ea"/>
                <a:cs typeface="Arial" pitchFamily="34" charset="0"/>
              </a:rPr>
              <a:t>Правительством Норвегии</a:t>
            </a:r>
            <a:endParaRPr lang="en-GB" sz="1800" dirty="0">
              <a:solidFill>
                <a:srgbClr val="080808"/>
              </a:solidFill>
              <a:latin typeface="ChollaSansRegular" pitchFamily="2" charset="0"/>
              <a:ea typeface="+mn-ea"/>
              <a:cs typeface="Arial" pitchFamily="34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endParaRPr lang="en-GB" sz="1000" b="1" dirty="0">
              <a:solidFill>
                <a:srgbClr val="080808"/>
              </a:solidFill>
              <a:ea typeface="+mn-ea"/>
              <a:cs typeface="+mn-cs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endParaRPr lang="en-GB" sz="1000" b="1" dirty="0">
              <a:solidFill>
                <a:srgbClr val="080808"/>
              </a:solidFill>
              <a:ea typeface="+mn-ea"/>
              <a:cs typeface="+mn-cs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endParaRPr lang="en-GB" sz="1000" b="1" dirty="0">
              <a:solidFill>
                <a:srgbClr val="080808"/>
              </a:solidFill>
              <a:ea typeface="+mn-ea"/>
              <a:cs typeface="+mn-cs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endParaRPr lang="en-GB" sz="1000" b="1" dirty="0">
              <a:solidFill>
                <a:srgbClr val="080808"/>
              </a:solidFill>
              <a:ea typeface="+mn-ea"/>
              <a:cs typeface="+mn-cs"/>
            </a:endParaRPr>
          </a:p>
          <a:p>
            <a:pPr algn="ctr">
              <a:lnSpc>
                <a:spcPct val="75000"/>
              </a:lnSpc>
              <a:spcBef>
                <a:spcPct val="50000"/>
              </a:spcBef>
              <a:defRPr/>
            </a:pPr>
            <a:endParaRPr lang="en-GB" sz="1000" b="1" dirty="0">
              <a:solidFill>
                <a:srgbClr val="080808"/>
              </a:solidFill>
              <a:ea typeface="+mn-ea"/>
              <a:cs typeface="+mn-cs"/>
            </a:endParaRPr>
          </a:p>
        </p:txBody>
      </p:sp>
      <p:pic>
        <p:nvPicPr>
          <p:cNvPr id="32770" name="Picture 8" descr="signatur1_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5214950"/>
            <a:ext cx="64928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312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sz="40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ессия</a:t>
            </a:r>
            <a:r>
              <a:rPr lang="nb-NO" sz="40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III</a:t>
            </a:r>
            <a:endParaRPr lang="en-US" sz="4000" b="1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lassholder for innhold 2"/>
          <p:cNvSpPr>
            <a:spLocks noGrp="1"/>
          </p:cNvSpPr>
          <p:nvPr>
            <p:ph sz="quarter" idx="1"/>
          </p:nvPr>
        </p:nvSpPr>
        <p:spPr>
          <a:xfrm>
            <a:off x="642910" y="1928802"/>
            <a:ext cx="8072494" cy="4495800"/>
          </a:xfrm>
        </p:spPr>
        <p:txBody>
          <a:bodyPr/>
          <a:lstStyle/>
          <a:p>
            <a:pPr marL="0" indent="0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 Заключительный </a:t>
            </a:r>
            <a:r>
              <a:rPr lang="ru-RU" sz="26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семинар</a:t>
            </a:r>
            <a:r>
              <a:rPr lang="en-US" sz="26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1-ый </a:t>
            </a:r>
            <a:r>
              <a:rPr lang="ru-RU" sz="26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день</a:t>
            </a:r>
            <a:r>
              <a:rPr lang="en-US" sz="26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lvl="3" indent="0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Презентация Отчётов ЧП и черновиков БП</a:t>
            </a:r>
            <a:endParaRPr lang="en-US" sz="26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marL="457200" lvl="3" indent="0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Отбор 1-3 проектов для бизнес-планирования</a:t>
            </a:r>
            <a:endParaRPr lang="en-US" sz="26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 Заключительный семинар </a:t>
            </a:r>
            <a:r>
              <a:rPr lang="en-US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(2</a:t>
            </a:r>
            <a:r>
              <a:rPr lang="ru-RU" sz="26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-ой</a:t>
            </a:r>
            <a:r>
              <a:rPr lang="en-US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день</a:t>
            </a:r>
            <a:r>
              <a:rPr lang="en-US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6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marL="400050" lvl="2" indent="0" eaLnBrk="1" hangingPunct="1">
              <a:buClrTx/>
              <a:buSzPct val="80000"/>
              <a:buFont typeface="Arial" pitchFamily="34" charset="0"/>
              <a:buChar char="•"/>
              <a:defRPr/>
            </a:pP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Консультации отобранных предприятий по разработке БП для привлечения инвестиций, включая создание рабочей группы по созданию БП</a:t>
            </a:r>
            <a:r>
              <a:rPr lang="en-US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buFont typeface="Arial"/>
              <a:buChar char="•"/>
              <a:defRPr/>
            </a:pPr>
            <a:endParaRPr lang="en-US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endParaRPr lang="en-US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4128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80808"/>
                </a:solidFill>
                <a:latin typeface="Calibri" pitchFamily="34" charset="0"/>
                <a:cs typeface="Arial" pitchFamily="34" charset="0"/>
              </a:rPr>
              <a:t>Задачи</a:t>
            </a:r>
            <a:endParaRPr lang="en-US" sz="4400" b="1" dirty="0" smtClean="0">
              <a:solidFill>
                <a:srgbClr val="08080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075" name="Plassholder for innhold 2"/>
          <p:cNvSpPr>
            <a:spLocks noGrp="1"/>
          </p:cNvSpPr>
          <p:nvPr>
            <p:ph sz="quarter" idx="1"/>
          </p:nvPr>
        </p:nvSpPr>
        <p:spPr>
          <a:xfrm>
            <a:off x="642910" y="1857364"/>
            <a:ext cx="8307387" cy="4495800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Целью программы ЧП является обучить вас созданию </a:t>
            </a:r>
            <a:r>
              <a:rPr lang="ru-RU" sz="2400" i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проектной документации </a:t>
            </a: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400" i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бизнес-планированию</a:t>
            </a: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в соответствии с требованиями и стандартами финансовых учреждений</a:t>
            </a:r>
            <a:r>
              <a:rPr lang="en-US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Программа позволит вашей компании разработать и соединить вместе технические, экономические и институциональные аспекты проекта и </a:t>
            </a:r>
            <a:r>
              <a:rPr lang="ru-RU" sz="2400" i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представить</a:t>
            </a: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проектную документацию или Бизнес-план финансовому учреждению</a:t>
            </a:r>
            <a:r>
              <a:rPr lang="en-US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28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6173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080808"/>
                </a:solidFill>
                <a:latin typeface="Calibri" pitchFamily="34" charset="0"/>
                <a:cs typeface="Calibri" pitchFamily="34" charset="0"/>
              </a:rPr>
              <a:t>Что сделает программа</a:t>
            </a:r>
            <a:endParaRPr lang="nb-NO" sz="4400" b="1" dirty="0" smtClean="0">
              <a:solidFill>
                <a:srgbClr val="08080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195" name="Rectangle 1027"/>
          <p:cNvSpPr>
            <a:spLocks noGrp="1" noChangeArrowheads="1"/>
          </p:cNvSpPr>
          <p:nvPr>
            <p:ph sz="quarter" idx="1"/>
          </p:nvPr>
        </p:nvSpPr>
        <p:spPr>
          <a:xfrm>
            <a:off x="642910" y="1857364"/>
            <a:ext cx="7858180" cy="4392612"/>
          </a:xfrm>
        </p:spPr>
        <p:txBody>
          <a:bodyPr/>
          <a:lstStyle/>
          <a:p>
            <a:pPr marL="0" indent="0" eaLnBrk="1" hangingPunct="1">
              <a:buFont typeface="Arial"/>
              <a:buNone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Подготовит ключевой персонал к процессу реализации республиканской программы по </a:t>
            </a:r>
            <a:r>
              <a:rPr lang="ru-RU" sz="2400" dirty="0" err="1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биотопливу</a:t>
            </a: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, ликвидируя, таким образом серьёзную экологическую ситуацию</a:t>
            </a:r>
            <a:r>
              <a:rPr lang="nb-NO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Тренинг понимания причин возникновения и поиска решений</a:t>
            </a:r>
            <a:r>
              <a:rPr lang="nb-NO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nb-NO" sz="24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Тренинг эффективного планирования и внедрения отобранных мер</a:t>
            </a:r>
            <a:r>
              <a:rPr lang="nb-NO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nb-NO" sz="24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Тренинг понимания и описания ассоциированных экономических параметров проекта</a:t>
            </a:r>
            <a:r>
              <a:rPr lang="nb-NO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advTm="17284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204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80808"/>
                </a:solidFill>
                <a:latin typeface="Calibri" pitchFamily="34" charset="0"/>
                <a:cs typeface="Calibri" pitchFamily="34" charset="0"/>
              </a:rPr>
              <a:t>Экологическая</a:t>
            </a:r>
            <a:r>
              <a:rPr lang="ru-RU" sz="4400" b="1" dirty="0" smtClean="0">
                <a:solidFill>
                  <a:srgbClr val="080808"/>
                </a:solidFill>
                <a:latin typeface="Calibri" pitchFamily="34" charset="0"/>
                <a:cs typeface="Calibri" pitchFamily="34" charset="0"/>
              </a:rPr>
              <a:t> «горячая» точка</a:t>
            </a:r>
            <a:endParaRPr lang="en-US" sz="4400" b="1" dirty="0" smtClean="0">
              <a:solidFill>
                <a:srgbClr val="08080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5" name="Plassholder for innhold 2"/>
          <p:cNvSpPr>
            <a:spLocks noGrp="1"/>
          </p:cNvSpPr>
          <p:nvPr>
            <p:ph sz="quarter" idx="1"/>
          </p:nvPr>
        </p:nvSpPr>
        <p:spPr>
          <a:xfrm>
            <a:off x="571472" y="1857364"/>
            <a:ext cx="8358246" cy="4137025"/>
          </a:xfrm>
        </p:spPr>
        <p:txBody>
          <a:bodyPr/>
          <a:lstStyle/>
          <a:p>
            <a:pPr eaLnBrk="1" hangingPunct="1">
              <a:buClrTx/>
              <a:buSzPct val="10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Что такое «экологическая «горячая» точка</a:t>
            </a:r>
            <a:r>
              <a:rPr lang="ru-RU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nb-NO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?</a:t>
            </a:r>
            <a:endParaRPr lang="nb-NO" sz="28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10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Формальный статус ЭГТ и их ликвидация</a:t>
            </a:r>
            <a:r>
              <a:rPr lang="nb-NO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buClrTx/>
              <a:buSzPct val="100000"/>
              <a:buFont typeface="Arial"/>
              <a:buChar char="•"/>
              <a:defRPr/>
            </a:pPr>
            <a:r>
              <a:rPr lang="ru-RU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Ситуация с местными ЭГТ</a:t>
            </a:r>
            <a:endParaRPr lang="nb-NO" sz="28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50000"/>
              <a:buFont typeface="Courier New" pitchFamily="49" charset="0"/>
              <a:buChar char="o"/>
              <a:defRPr/>
            </a:pPr>
            <a:r>
              <a:rPr lang="ru-RU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Краткое описание</a:t>
            </a:r>
            <a:endParaRPr lang="nb-NO" sz="28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50000"/>
              <a:buFont typeface="Courier New" pitchFamily="49" charset="0"/>
              <a:buChar char="o"/>
              <a:defRPr/>
            </a:pPr>
            <a:r>
              <a:rPr lang="ru-RU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Экологические последствия (локальные и глобальные)</a:t>
            </a:r>
            <a:endParaRPr lang="nb-NO" sz="28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50000"/>
              <a:buFont typeface="Courier New" pitchFamily="49" charset="0"/>
              <a:buChar char="o"/>
              <a:defRPr/>
            </a:pPr>
            <a:r>
              <a:rPr lang="ru-RU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Возможности ликвидации</a:t>
            </a:r>
            <a:endParaRPr lang="nb-NO" sz="28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/>
              <a:buChar char="•"/>
              <a:defRPr/>
            </a:pPr>
            <a:endParaRPr lang="en-US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О республиканской программе по </a:t>
            </a:r>
            <a:r>
              <a:rPr lang="ru-RU" sz="3600" b="1" dirty="0" err="1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биотопливу</a:t>
            </a:r>
            <a:endParaRPr lang="ru-RU" sz="3600" b="1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857364"/>
            <a:ext cx="8358246" cy="4495800"/>
          </a:xfrm>
        </p:spPr>
        <p:txBody>
          <a:bodyPr>
            <a:normAutofit/>
          </a:bodyPr>
          <a:lstStyle/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Целью программы является модернизация большого количества котельных, работающих на угле и мазуте, чтобы они могли использовать древесные отходы в качестве топлива.</a:t>
            </a: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Это потребует инфраструктуры для сбора древесных отходов и производства щепы или </a:t>
            </a:r>
            <a:r>
              <a:rPr lang="ru-RU" sz="2400" dirty="0" err="1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пеллет</a:t>
            </a: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Это </a:t>
            </a: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потребует перестройки/постройки котельных.</a:t>
            </a: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4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Это полностью соответствует цели ликвидации Горячих точек Баренцева региона. Древесные отходы являются экологической проблемой Коми.</a:t>
            </a:r>
            <a:endParaRPr lang="ru-RU" sz="24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80808"/>
                </a:solidFill>
                <a:latin typeface="Calibri" pitchFamily="34" charset="0"/>
                <a:cs typeface="Calibri" pitchFamily="34" charset="0"/>
              </a:rPr>
              <a:t>Введение в Чистое производство</a:t>
            </a:r>
            <a:endParaRPr lang="en-US" sz="4000" b="1" dirty="0" smtClean="0">
              <a:solidFill>
                <a:srgbClr val="08080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23" name="Plassholder for innhold 2"/>
          <p:cNvSpPr>
            <a:spLocks noGrp="1"/>
          </p:cNvSpPr>
          <p:nvPr>
            <p:ph sz="quarter" idx="1"/>
          </p:nvPr>
        </p:nvSpPr>
        <p:spPr>
          <a:xfrm>
            <a:off x="714374" y="1928813"/>
            <a:ext cx="7929591" cy="4167187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ru-RU" sz="28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Методология «Чистого </a:t>
            </a:r>
            <a:r>
              <a:rPr lang="ru-RU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производства» </a:t>
            </a:r>
            <a:r>
              <a:rPr lang="ru-RU" sz="28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имеет </a:t>
            </a:r>
            <a:r>
              <a:rPr lang="ru-RU" sz="2800" i="1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общий характер</a:t>
            </a:r>
            <a:r>
              <a:rPr lang="nb-NO" sz="28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0" eaLnBrk="1" hangingPunct="1">
              <a:buFontTx/>
              <a:buNone/>
              <a:defRPr/>
            </a:pPr>
            <a:endParaRPr lang="nb-NO" sz="28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8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Одинаковая методология может быть применена в широком диапазоне различных предприятий для решения различных </a:t>
            </a:r>
            <a:r>
              <a:rPr lang="ru-RU" sz="28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задач.</a:t>
            </a:r>
            <a:endParaRPr lang="en-US" sz="28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4143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Базовая методика </a:t>
            </a:r>
            <a:r>
              <a:rPr lang="ru-RU" sz="40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ЧП</a:t>
            </a:r>
            <a:endParaRPr lang="en-US" sz="4000" b="1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000364" y="1571612"/>
            <a:ext cx="2928958" cy="714380"/>
          </a:xfrm>
          <a:prstGeom prst="rect">
            <a:avLst/>
          </a:prstGeom>
          <a:ln w="2540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Формулирование проблемы</a:t>
            </a:r>
            <a:endParaRPr lang="ru-RU" sz="1800" b="1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000364" y="2571744"/>
            <a:ext cx="2928958" cy="714380"/>
          </a:xfrm>
          <a:prstGeom prst="rect">
            <a:avLst/>
          </a:prstGeom>
          <a:ln w="254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Планирование и организация</a:t>
            </a:r>
            <a:endParaRPr lang="ru-RU" sz="1800" b="1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000364" y="3500438"/>
            <a:ext cx="2928958" cy="714380"/>
          </a:xfrm>
          <a:prstGeom prst="rect">
            <a:avLst/>
          </a:prstGeom>
          <a:ln w="254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Оценка ЧП</a:t>
            </a:r>
            <a:endParaRPr lang="ru-RU" sz="1800" b="1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000364" y="4429132"/>
            <a:ext cx="2928958" cy="714380"/>
          </a:xfrm>
          <a:prstGeom prst="rect">
            <a:avLst/>
          </a:prstGeom>
          <a:ln w="254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ТЭО, отчет ЧП</a:t>
            </a:r>
            <a:endParaRPr lang="ru-RU" sz="1800" b="1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00364" y="5357826"/>
            <a:ext cx="2928958" cy="714380"/>
          </a:xfrm>
          <a:prstGeom prst="rect">
            <a:avLst/>
          </a:prstGeom>
          <a:ln w="25400"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Внедрение</a:t>
            </a:r>
            <a:endParaRPr lang="ru-RU" sz="1800" b="1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8" name="Прямая со стрелкой 47"/>
          <p:cNvCxnSpPr>
            <a:stCxn id="41" idx="2"/>
            <a:endCxn id="42" idx="0"/>
          </p:cNvCxnSpPr>
          <p:nvPr/>
        </p:nvCxnSpPr>
        <p:spPr>
          <a:xfrm rot="5400000">
            <a:off x="4321967" y="2428868"/>
            <a:ext cx="285752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42" idx="2"/>
            <a:endCxn id="44" idx="0"/>
          </p:cNvCxnSpPr>
          <p:nvPr/>
        </p:nvCxnSpPr>
        <p:spPr>
          <a:xfrm rot="5400000">
            <a:off x="4357686" y="3393281"/>
            <a:ext cx="214314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44" idx="2"/>
            <a:endCxn id="45" idx="0"/>
          </p:cNvCxnSpPr>
          <p:nvPr/>
        </p:nvCxnSpPr>
        <p:spPr>
          <a:xfrm rot="5400000">
            <a:off x="4357686" y="4321975"/>
            <a:ext cx="214314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45" idx="2"/>
            <a:endCxn id="46" idx="0"/>
          </p:cNvCxnSpPr>
          <p:nvPr/>
        </p:nvCxnSpPr>
        <p:spPr>
          <a:xfrm rot="5400000">
            <a:off x="4357686" y="5250669"/>
            <a:ext cx="214314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46" idx="2"/>
            <a:endCxn id="63" idx="0"/>
          </p:cNvCxnSpPr>
          <p:nvPr/>
        </p:nvCxnSpPr>
        <p:spPr>
          <a:xfrm rot="5400000">
            <a:off x="4321967" y="6215082"/>
            <a:ext cx="285752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2357422" y="6357958"/>
            <a:ext cx="4214842" cy="71438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ru-RU" sz="1800" b="1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Успешно внедренные проекты ЧП</a:t>
            </a:r>
            <a:endParaRPr lang="ru-RU" sz="1800" b="1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7" name="Прямая соединительная линия 76"/>
          <p:cNvCxnSpPr>
            <a:stCxn id="46" idx="3"/>
          </p:cNvCxnSpPr>
          <p:nvPr/>
        </p:nvCxnSpPr>
        <p:spPr>
          <a:xfrm>
            <a:off x="5929322" y="5715016"/>
            <a:ext cx="1143008" cy="1588"/>
          </a:xfrm>
          <a:prstGeom prst="line">
            <a:avLst/>
          </a:prstGeom>
          <a:ln w="25400">
            <a:solidFill>
              <a:srgbClr val="0808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5400000" flipH="1" flipV="1">
            <a:off x="5179223" y="3821909"/>
            <a:ext cx="3786214" cy="1588"/>
          </a:xfrm>
          <a:prstGeom prst="line">
            <a:avLst/>
          </a:prstGeom>
          <a:ln w="25400">
            <a:solidFill>
              <a:srgbClr val="0808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>
            <a:endCxn id="41" idx="3"/>
          </p:cNvCxnSpPr>
          <p:nvPr/>
        </p:nvCxnSpPr>
        <p:spPr>
          <a:xfrm rot="10800000">
            <a:off x="5929322" y="1928802"/>
            <a:ext cx="1143008" cy="1588"/>
          </a:xfrm>
          <a:prstGeom prst="straightConnector1">
            <a:avLst/>
          </a:prstGeom>
          <a:ln w="25400">
            <a:solidFill>
              <a:srgbClr val="08080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2012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4"/>
          <p:cNvSpPr txBox="1">
            <a:spLocks noChangeArrowheads="1"/>
          </p:cNvSpPr>
          <p:nvPr/>
        </p:nvSpPr>
        <p:spPr bwMode="auto">
          <a:xfrm>
            <a:off x="533400" y="762000"/>
            <a:ext cx="8331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>
              <a:cs typeface="ヒラギノ角ゴ Pro W3"/>
            </a:endParaRPr>
          </a:p>
          <a:p>
            <a:r>
              <a:rPr lang="en-US" sz="2000">
                <a:cs typeface="ヒラギノ角ゴ Pro W3"/>
              </a:rPr>
              <a:t> </a:t>
            </a:r>
          </a:p>
        </p:txBody>
      </p:sp>
      <p:sp>
        <p:nvSpPr>
          <p:cNvPr id="7172" name="Tittel 3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80808"/>
                </a:solidFill>
                <a:latin typeface="Arial" pitchFamily="34" charset="0"/>
                <a:ea typeface="+mn-ea"/>
                <a:cs typeface="Arial" pitchFamily="34" charset="0"/>
              </a:rPr>
              <a:t>Сессия</a:t>
            </a:r>
            <a:r>
              <a:rPr lang="en-GB" sz="4000" b="1" dirty="0" smtClean="0">
                <a:solidFill>
                  <a:srgbClr val="080808"/>
                </a:solidFill>
                <a:latin typeface="Arial" pitchFamily="34" charset="0"/>
                <a:ea typeface="+mn-ea"/>
                <a:cs typeface="Arial" pitchFamily="34" charset="0"/>
              </a:rPr>
              <a:t> I</a:t>
            </a:r>
            <a:endParaRPr lang="en-US" sz="4000" b="1" dirty="0" smtClean="0">
              <a:solidFill>
                <a:srgbClr val="080808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173" name="Plassholder for innhold 4"/>
          <p:cNvSpPr>
            <a:spLocks noGrp="1"/>
          </p:cNvSpPr>
          <p:nvPr>
            <p:ph sz="quarter" idx="1"/>
          </p:nvPr>
        </p:nvSpPr>
        <p:spPr>
          <a:xfrm>
            <a:off x="642910" y="1928802"/>
            <a:ext cx="8235950" cy="4495800"/>
          </a:xfrm>
        </p:spPr>
        <p:txBody>
          <a:bodyPr>
            <a:normAutofit/>
          </a:bodyPr>
          <a:lstStyle/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Информационный семинар</a:t>
            </a:r>
            <a:r>
              <a:rPr lang="en-US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6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сегодня</a:t>
            </a:r>
            <a:r>
              <a:rPr lang="en-US" sz="2600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Республиканская программа по </a:t>
            </a:r>
            <a:r>
              <a:rPr lang="ru-RU" dirty="0" err="1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биотопливу</a:t>
            </a:r>
            <a:endParaRPr lang="en-US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Введение в </a:t>
            </a:r>
            <a:r>
              <a:rPr lang="ru-RU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программу «Чистое производство»</a:t>
            </a: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Руководство по заполнению и шаблон </a:t>
            </a:r>
            <a:r>
              <a:rPr lang="ru-RU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Отчёта </a:t>
            </a:r>
            <a:r>
              <a:rPr lang="ru-RU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ЧП</a:t>
            </a:r>
            <a:r>
              <a:rPr lang="en-US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en-US" sz="26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Определите проекты, согласуйте с </a:t>
            </a:r>
            <a:r>
              <a:rPr lang="ru-RU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руководством</a:t>
            </a:r>
            <a:r>
              <a:rPr lang="en-US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Начинайте </a:t>
            </a:r>
            <a:r>
              <a:rPr lang="ru-RU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писать Отчёт ЧП</a:t>
            </a:r>
            <a:r>
              <a:rPr lang="en-US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advTm="7956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80808"/>
                </a:solidFill>
                <a:latin typeface="Arial" pitchFamily="34" charset="0"/>
                <a:ea typeface="+mn-ea"/>
                <a:cs typeface="Arial" pitchFamily="34" charset="0"/>
              </a:rPr>
              <a:t>Сессия </a:t>
            </a:r>
            <a:r>
              <a:rPr lang="nb-NO" sz="4000" b="1" dirty="0">
                <a:solidFill>
                  <a:srgbClr val="080808"/>
                </a:solidFill>
                <a:latin typeface="Arial" pitchFamily="34" charset="0"/>
                <a:ea typeface="+mn-ea"/>
                <a:cs typeface="Arial" pitchFamily="34" charset="0"/>
              </a:rPr>
              <a:t>II</a:t>
            </a:r>
            <a:endParaRPr lang="en-US" sz="4000" b="1" dirty="0">
              <a:solidFill>
                <a:srgbClr val="080808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195" name="Plassholder for innhold 2"/>
          <p:cNvSpPr>
            <a:spLocks noGrp="1"/>
          </p:cNvSpPr>
          <p:nvPr>
            <p:ph sz="quarter" idx="1"/>
          </p:nvPr>
        </p:nvSpPr>
        <p:spPr>
          <a:xfrm>
            <a:off x="642910" y="1862158"/>
            <a:ext cx="8307415" cy="4495800"/>
          </a:xfrm>
        </p:spPr>
        <p:txBody>
          <a:bodyPr/>
          <a:lstStyle/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Семинар по ЧП и </a:t>
            </a:r>
            <a:r>
              <a:rPr lang="ru-RU" sz="2600" dirty="0" err="1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бизнес-планированию</a:t>
            </a: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nb-NO" sz="26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Тренинг ЧП</a:t>
            </a:r>
            <a:endParaRPr lang="en-US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Консультации по черновикам Отчётов ЧП, подготовленными слушателями</a:t>
            </a:r>
            <a:endParaRPr lang="en-US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Руководство по написанию Бизнес Плана, шаблоны</a:t>
            </a:r>
            <a:endParaRPr lang="en-US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80000"/>
              <a:buFont typeface="Arial"/>
              <a:buChar char="•"/>
              <a:defRPr/>
            </a:pPr>
            <a:r>
              <a:rPr lang="ru-RU" sz="2600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en-US" sz="2600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Окончательный вариант Отчёта ЧП</a:t>
            </a:r>
            <a:r>
              <a:rPr lang="en-US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Tx/>
              <a:buSzPct val="80000"/>
              <a:buFont typeface="Arial"/>
              <a:buChar char="•"/>
              <a:defRPr/>
            </a:pPr>
            <a:r>
              <a:rPr lang="ru-RU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Черновик БП</a:t>
            </a:r>
            <a:r>
              <a:rPr lang="en-US" dirty="0" smtClean="0">
                <a:solidFill>
                  <a:srgbClr val="080808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/>
              <a:buChar char="•"/>
              <a:defRPr/>
            </a:pPr>
            <a:endParaRPr lang="en-US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03063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">
      <a:dk1>
        <a:srgbClr val="704404"/>
      </a:dk1>
      <a:lt1>
        <a:sysClr val="window" lastClr="FFFFFF"/>
      </a:lt1>
      <a:dk2>
        <a:srgbClr val="E0CAA2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3950</TotalTime>
  <Words>368</Words>
  <Application>Microsoft Office PowerPoint</Application>
  <PresentationFormat>Экран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Слайд 1</vt:lpstr>
      <vt:lpstr>Задачи</vt:lpstr>
      <vt:lpstr>Что сделает программа</vt:lpstr>
      <vt:lpstr>Экологическая «горячая» точка</vt:lpstr>
      <vt:lpstr>О республиканской программе по биотопливу</vt:lpstr>
      <vt:lpstr>Введение в Чистое производство</vt:lpstr>
      <vt:lpstr>Базовая методика ЧП</vt:lpstr>
      <vt:lpstr>Сессия I</vt:lpstr>
      <vt:lpstr>Сессия II</vt:lpstr>
      <vt:lpstr>Cессия III</vt:lpstr>
    </vt:vector>
  </TitlesOfParts>
  <Company>Cleaner Production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Bjørn Borgaas</dc:creator>
  <cp:keywords>FINAL June12</cp:keywords>
  <cp:lastModifiedBy>1</cp:lastModifiedBy>
  <cp:revision>411</cp:revision>
  <dcterms:created xsi:type="dcterms:W3CDTF">2000-08-24T15:09:20Z</dcterms:created>
  <dcterms:modified xsi:type="dcterms:W3CDTF">2016-10-03T19:45:29Z</dcterms:modified>
</cp:coreProperties>
</file>