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doc" ContentType="application/msword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24"/>
  </p:notesMasterIdLst>
  <p:handoutMasterIdLst>
    <p:handoutMasterId r:id="rId25"/>
  </p:handoutMasterIdLst>
  <p:sldIdLst>
    <p:sldId id="256" r:id="rId2"/>
    <p:sldId id="328" r:id="rId3"/>
    <p:sldId id="329" r:id="rId4"/>
    <p:sldId id="330" r:id="rId5"/>
    <p:sldId id="304" r:id="rId6"/>
    <p:sldId id="309" r:id="rId7"/>
    <p:sldId id="305" r:id="rId8"/>
    <p:sldId id="310" r:id="rId9"/>
    <p:sldId id="307" r:id="rId10"/>
    <p:sldId id="288" r:id="rId11"/>
    <p:sldId id="323" r:id="rId12"/>
    <p:sldId id="311" r:id="rId13"/>
    <p:sldId id="294" r:id="rId14"/>
    <p:sldId id="324" r:id="rId15"/>
    <p:sldId id="325" r:id="rId16"/>
    <p:sldId id="263" r:id="rId17"/>
    <p:sldId id="312" r:id="rId18"/>
    <p:sldId id="318" r:id="rId19"/>
    <p:sldId id="322" r:id="rId20"/>
    <p:sldId id="317" r:id="rId21"/>
    <p:sldId id="326" r:id="rId22"/>
    <p:sldId id="327" r:id="rId23"/>
  </p:sldIdLst>
  <p:sldSz cx="9144000" cy="6858000" type="screen4x3"/>
  <p:notesSz cx="6797675" cy="9926638"/>
  <p:defaultTextStyle>
    <a:defPPr>
      <a:defRPr lang="nb-N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0E8E4"/>
    <a:srgbClr val="009900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4116" autoAdjust="0"/>
    <p:restoredTop sz="93333" autoAdjust="0"/>
  </p:normalViewPr>
  <p:slideViewPr>
    <p:cSldViewPr>
      <p:cViewPr>
        <p:scale>
          <a:sx n="98" d="100"/>
          <a:sy n="98" d="100"/>
        </p:scale>
        <p:origin x="-1284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628" y="-108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DCACB30E-93F5-493E-8873-8D699FFADBAB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noProof="0" smtClean="0"/>
              <a:t>Klikk for å redigere tekststiler i malen</a:t>
            </a:r>
          </a:p>
          <a:p>
            <a:pPr lvl="1"/>
            <a:r>
              <a:rPr lang="nb-NO" noProof="0" smtClean="0"/>
              <a:t>Andre nivå</a:t>
            </a:r>
          </a:p>
          <a:p>
            <a:pPr lvl="2"/>
            <a:r>
              <a:rPr lang="nb-NO" noProof="0" smtClean="0"/>
              <a:t>Tredje nivå</a:t>
            </a:r>
          </a:p>
          <a:p>
            <a:pPr lvl="3"/>
            <a:r>
              <a:rPr lang="nb-NO" noProof="0" smtClean="0"/>
              <a:t>Fjerde nivå</a:t>
            </a:r>
          </a:p>
          <a:p>
            <a:pPr lvl="4"/>
            <a:r>
              <a:rPr lang="nb-NO" noProof="0" smtClean="0"/>
              <a:t>Femte nivå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951C03F-A94B-4148-8B9F-BFEA09C3EDFD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E3A225-6001-40FE-975F-F501331D8E23}" type="slidenum">
              <a:rPr lang="nb-NO" smtClean="0">
                <a:ea typeface="ヒラギノ角ゴ Pro W3"/>
                <a:cs typeface="ヒラギノ角ゴ Pro W3"/>
              </a:rPr>
              <a:pPr/>
              <a:t>1</a:t>
            </a:fld>
            <a:endParaRPr lang="nb-NO" smtClean="0">
              <a:ea typeface="ヒラギノ角ゴ Pro W3"/>
              <a:cs typeface="ヒラギノ角ゴ Pro W3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nb-NO" smtClean="0"/>
              <a:t>When an investgation site is chosen, the next step is to formulate an environmental problem. What can be reduced, saved, eliminated, changed, modernized etc? </a:t>
            </a:r>
          </a:p>
          <a:p>
            <a:pPr eaLnBrk="1" hangingPunct="1"/>
            <a:endParaRPr lang="nb-N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4514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Group Work </a:t>
            </a:r>
            <a:endParaRPr lang="ru-RU" smtClean="0"/>
          </a:p>
        </p:txBody>
      </p:sp>
      <p:sp>
        <p:nvSpPr>
          <p:cNvPr id="64515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9E644D-B68A-4685-B024-23F79243FE0A}" type="slidenum">
              <a:rPr lang="nb-NO" smtClean="0">
                <a:ea typeface="ヒラギノ角ゴ Pro W3"/>
                <a:cs typeface="ヒラギノ角ゴ Pro W3"/>
              </a:rPr>
              <a:pPr/>
              <a:t>21</a:t>
            </a:fld>
            <a:endParaRPr lang="nb-NO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6562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Answer to the Group Work</a:t>
            </a:r>
            <a:endParaRPr lang="ru-RU" smtClean="0"/>
          </a:p>
        </p:txBody>
      </p:sp>
      <p:sp>
        <p:nvSpPr>
          <p:cNvPr id="66563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EAAD6B-C3BA-4D83-9EDD-FD4BF600C419}" type="slidenum">
              <a:rPr lang="nb-NO" smtClean="0">
                <a:ea typeface="ヒラギノ角ゴ Pro W3"/>
                <a:cs typeface="ヒラギノ角ゴ Pro W3"/>
              </a:rPr>
              <a:pPr/>
              <a:t>22</a:t>
            </a:fld>
            <a:endParaRPr lang="nb-NO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Plassholder for lysbil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4" name="Plassholder for nota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8915" name="Plassholder for lysbilde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D27B45-26D6-4864-BAE5-B58AAF6A631C}" type="slidenum">
              <a:rPr lang="nb-NO" smtClean="0">
                <a:ea typeface="ヒラギノ角ゴ Pro W3"/>
                <a:cs typeface="ヒラギノ角ゴ Pro W3"/>
              </a:rPr>
              <a:pPr/>
              <a:t>5</a:t>
            </a:fld>
            <a:endParaRPr lang="nb-NO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Plassholder for lysbil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2" name="Plassholder for notater 2"/>
          <p:cNvSpPr>
            <a:spLocks noGrp="1"/>
          </p:cNvSpPr>
          <p:nvPr>
            <p:ph type="body" idx="1"/>
          </p:nvPr>
        </p:nvSpPr>
        <p:spPr>
          <a:xfrm>
            <a:off x="906463" y="4716463"/>
            <a:ext cx="4984750" cy="4465637"/>
          </a:xfrm>
          <a:noFill/>
          <a:ln/>
        </p:spPr>
        <p:txBody>
          <a:bodyPr lIns="91440" tIns="45720" rIns="91440" bIns="45720"/>
          <a:lstStyle/>
          <a:p>
            <a:r>
              <a:rPr lang="nb-NO" smtClean="0">
                <a:latin typeface="Times New Roman" pitchFamily="18" charset="0"/>
              </a:rPr>
              <a:t>We try to choose one problem at a time. Start by choosing a system or a workshop. </a:t>
            </a:r>
          </a:p>
        </p:txBody>
      </p:sp>
      <p:sp>
        <p:nvSpPr>
          <p:cNvPr id="40963" name="Plassholder for lysbildenummer 3"/>
          <p:cNvSpPr txBox="1">
            <a:spLocks noGrp="1"/>
          </p:cNvSpPr>
          <p:nvPr/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F035F36-BDA5-4CD6-B4F1-CF6C916D3CB2}" type="slidenum">
              <a:rPr lang="ru-RU" sz="1200">
                <a:cs typeface="ヒラギノ角ゴ Pro W3"/>
              </a:rPr>
              <a:pPr algn="r"/>
              <a:t>6</a:t>
            </a:fld>
            <a:endParaRPr lang="ru-RU" sz="1200"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Plassholder for lysbil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6" name="Plassholder for nota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nb-NO" smtClean="0"/>
              <a:t>Remember, energy is not a part of the mass balance, but energy is often connected to the different streams that is involved. Often pumps are required, and sometimes heat is needed.</a:t>
            </a:r>
          </a:p>
          <a:p>
            <a:pPr eaLnBrk="1" hangingPunct="1"/>
            <a:r>
              <a:rPr lang="nb-NO" smtClean="0"/>
              <a:t>This must be remembered later when we will put economic figures to savings due to the improvement ideas.</a:t>
            </a:r>
            <a:endParaRPr lang="en-US" smtClean="0"/>
          </a:p>
        </p:txBody>
      </p:sp>
      <p:sp>
        <p:nvSpPr>
          <p:cNvPr id="47107" name="Plassholder for lysbilde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441CB6-1A93-4818-A5C4-1710E54F6F7B}" type="slidenum">
              <a:rPr lang="nb-NO" smtClean="0">
                <a:ea typeface="ヒラギノ角ゴ Pro W3"/>
                <a:cs typeface="ヒラギノ角ゴ Pro W3"/>
              </a:rPr>
              <a:pPr/>
              <a:t>11</a:t>
            </a:fld>
            <a:endParaRPr lang="nb-NO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Plassholder for lysbil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8" name="Plassholder for nota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nb-NO" smtClean="0"/>
              <a:t>To check the amounts found during the Assessment phase, we should try to meassure the real values. This can be done during one hour or a week. Later these figures will be used to find the amounts during one year.</a:t>
            </a:r>
          </a:p>
          <a:p>
            <a:endParaRPr lang="en-US" smtClean="0"/>
          </a:p>
        </p:txBody>
      </p:sp>
      <p:sp>
        <p:nvSpPr>
          <p:cNvPr id="50179" name="Plassholder for lysbilde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70A598-A9E9-40B2-AE18-E8643E42D0C0}" type="slidenum">
              <a:rPr lang="nb-NO" smtClean="0">
                <a:ea typeface="ヒラギノ角ゴ Pro W3"/>
                <a:cs typeface="ヒラギノ角ゴ Pro W3"/>
              </a:rPr>
              <a:pPr/>
              <a:t>13</a:t>
            </a:fld>
            <a:endParaRPr lang="nb-NO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Environment estimation</a:t>
            </a:r>
          </a:p>
          <a:p>
            <a:pPr marL="228600" indent="-228600">
              <a:buFontTx/>
              <a:buAutoNum type="arabicPeriod"/>
              <a:defRPr/>
            </a:pPr>
            <a:r>
              <a:rPr lang="en-US" dirty="0" smtClean="0"/>
              <a:t>Projected cut in emissions</a:t>
            </a:r>
          </a:p>
          <a:p>
            <a:pPr marL="228600" indent="-228600">
              <a:buFontTx/>
              <a:buAutoNum type="arabicPeriod"/>
              <a:defRPr/>
            </a:pPr>
            <a:r>
              <a:rPr lang="en-US" dirty="0" smtClean="0"/>
              <a:t>Possible health problems</a:t>
            </a:r>
          </a:p>
          <a:p>
            <a:pPr marL="228600" indent="-228600">
              <a:buFontTx/>
              <a:buAutoNum type="arabicPeriod"/>
              <a:defRPr/>
            </a:pPr>
            <a:r>
              <a:rPr lang="en-US" dirty="0" smtClean="0"/>
              <a:t>Concordance with existing environmental norm and regulations</a:t>
            </a:r>
            <a:endParaRPr lang="ru-RU" dirty="0"/>
          </a:p>
        </p:txBody>
      </p:sp>
      <p:sp>
        <p:nvSpPr>
          <p:cNvPr id="55299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C0FBBF-0930-4873-ACAD-5CB605D7E94A}" type="slidenum">
              <a:rPr lang="nb-NO" smtClean="0">
                <a:ea typeface="ヒラギノ角ゴ Pro W3"/>
                <a:cs typeface="ヒラギノ角ゴ Pro W3"/>
              </a:rPr>
              <a:pPr/>
              <a:t>17</a:t>
            </a:fld>
            <a:endParaRPr lang="nb-NO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7346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Environment table 1</a:t>
            </a:r>
            <a:endParaRPr lang="ru-RU" smtClean="0"/>
          </a:p>
        </p:txBody>
      </p:sp>
      <p:sp>
        <p:nvSpPr>
          <p:cNvPr id="57347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75E962-C290-4CF2-B5F8-0FDF6C160818}" type="slidenum">
              <a:rPr lang="nb-NO" smtClean="0">
                <a:ea typeface="ヒラギノ角ゴ Pro W3"/>
                <a:cs typeface="ヒラギノ角ゴ Pro W3"/>
              </a:rPr>
              <a:pPr/>
              <a:t>18</a:t>
            </a:fld>
            <a:endParaRPr lang="nb-NO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9394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Environment table 2</a:t>
            </a:r>
            <a:endParaRPr lang="ru-RU" smtClean="0"/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58C935-CD40-4491-B2CC-39A5309317CB}" type="slidenum">
              <a:rPr lang="nb-NO" smtClean="0">
                <a:ea typeface="ヒラギノ角ゴ Pro W3"/>
                <a:cs typeface="ヒラギノ角ゴ Pro W3"/>
              </a:rPr>
              <a:pPr/>
              <a:t>19</a:t>
            </a:fld>
            <a:endParaRPr lang="nb-NO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2466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Example: Emissions on combustion of different fuels (gram per kilogram of fuel)</a:t>
            </a:r>
            <a:endParaRPr lang="ru-RU" smtClean="0"/>
          </a:p>
        </p:txBody>
      </p:sp>
      <p:sp>
        <p:nvSpPr>
          <p:cNvPr id="62467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244D4E-C3DC-4A4D-89FE-C02E606D357D}" type="slidenum">
              <a:rPr lang="nb-NO" smtClean="0">
                <a:ea typeface="ヒラギノ角ゴ Pro W3"/>
                <a:cs typeface="ヒラギノ角ゴ Pro W3"/>
              </a:rPr>
              <a:pPr/>
              <a:t>20</a:t>
            </a:fld>
            <a:endParaRPr lang="nb-NO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234AC9A-946A-4F44-935F-8A18EA162D0B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34AC9A-946A-4F44-935F-8A18EA162D0B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endParaRPr lang="nb-NO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>
              <a:defRPr/>
            </a:pPr>
            <a:fld id="{7234AC9A-946A-4F44-935F-8A18EA162D0B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234AC9A-946A-4F44-935F-8A18EA162D0B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234AC9A-946A-4F44-935F-8A18EA162D0B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nb-NO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7234AC9A-946A-4F44-935F-8A18EA162D0B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nb-NO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7234AC9A-946A-4F44-935F-8A18EA162D0B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234AC9A-946A-4F44-935F-8A18EA162D0B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234AC9A-946A-4F44-935F-8A18EA162D0B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234AC9A-946A-4F44-935F-8A18EA162D0B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>
              <a:defRPr/>
            </a:pPr>
            <a:endParaRPr lang="nb-NO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7234AC9A-946A-4F44-935F-8A18EA162D0B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234AC9A-946A-4F44-935F-8A18EA162D0B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____Microsoft_Office_Word_97_-_20031.doc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333375"/>
            <a:ext cx="7772400" cy="12255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Идентификация проекта</a:t>
            </a:r>
            <a:endParaRPr lang="nb-NO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2770" name="Bilde 4" descr="IMGP901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857364"/>
            <a:ext cx="5113338" cy="383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tel 1"/>
          <p:cNvSpPr>
            <a:spLocks noGrp="1"/>
          </p:cNvSpPr>
          <p:nvPr>
            <p:ph type="title"/>
          </p:nvPr>
        </p:nvSpPr>
        <p:spPr>
          <a:xfrm>
            <a:off x="571472" y="0"/>
            <a:ext cx="8208963" cy="128586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Разработка вариантов</a:t>
            </a:r>
            <a:endParaRPr lang="en-US" sz="4000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5058" name="Plassholder for innhold 2"/>
          <p:cNvSpPr>
            <a:spLocks noGrp="1"/>
          </p:cNvSpPr>
          <p:nvPr>
            <p:ph sz="quarter" idx="1"/>
          </p:nvPr>
        </p:nvSpPr>
        <p:spPr>
          <a:xfrm>
            <a:off x="785786" y="2038367"/>
            <a:ext cx="7826402" cy="3890963"/>
          </a:xfrm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  <a:buClrTx/>
              <a:buSzPct val="80000"/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Типичные расходы и сбережения</a:t>
            </a:r>
            <a:endParaRPr lang="nb-NO" sz="2800" dirty="0" smtClean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150000"/>
              </a:lnSpc>
              <a:buClrTx/>
              <a:buSzPct val="80000"/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Список возможных действий для экономии сырья и энергии</a:t>
            </a:r>
            <a:endParaRPr lang="nb-NO" sz="2800" dirty="0" smtClean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150000"/>
              </a:lnSpc>
              <a:buClrTx/>
              <a:buSzPct val="80000"/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Варианты эффективной работы</a:t>
            </a:r>
            <a:endParaRPr lang="nb-NO" sz="2800" dirty="0" smtClean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150000"/>
              </a:lnSpc>
              <a:buClrTx/>
              <a:buSzPct val="80000"/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Наметьте общее описание инвестиций</a:t>
            </a:r>
            <a:endParaRPr lang="en-US" sz="2800" dirty="0" smtClean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buClrTx/>
              <a:buSzPct val="80000"/>
              <a:buFont typeface="Arial" pitchFamily="34" charset="0"/>
              <a:buChar char="•"/>
            </a:pPr>
            <a:endParaRPr lang="en-US" sz="2800" dirty="0" smtClean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buClrTx/>
              <a:buSzPct val="80000"/>
              <a:buFont typeface="Arial" pitchFamily="34" charset="0"/>
              <a:buChar char="•"/>
            </a:pPr>
            <a:endParaRPr lang="en-US" sz="2800" dirty="0" smtClean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buClrTx/>
              <a:buSzPct val="80000"/>
              <a:buFont typeface="Arial" pitchFamily="34" charset="0"/>
              <a:buChar char="•"/>
            </a:pPr>
            <a:endParaRPr lang="en-US" sz="2800" dirty="0" smtClean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8"/>
          <p:cNvSpPr>
            <a:spLocks noChangeArrowheads="1"/>
          </p:cNvSpPr>
          <p:nvPr/>
        </p:nvSpPr>
        <p:spPr bwMode="auto">
          <a:xfrm>
            <a:off x="428596" y="1700204"/>
            <a:ext cx="85693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Calibri" pitchFamily="34" charset="0"/>
              </a:rPr>
              <a:t>Масса входящая</a:t>
            </a:r>
            <a:r>
              <a:rPr lang="en-GB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Calibri" pitchFamily="34" charset="0"/>
              </a:rPr>
              <a:t> = 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Calibri" pitchFamily="34" charset="0"/>
              </a:rPr>
              <a:t>Масса выходящая</a:t>
            </a:r>
            <a:r>
              <a:rPr lang="en-GB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Calibri" pitchFamily="34" charset="0"/>
              </a:rPr>
              <a:t> + 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Calibri" pitchFamily="34" charset="0"/>
              </a:rPr>
              <a:t>Масса аккумулированная</a:t>
            </a:r>
            <a:endParaRPr lang="en-GB" sz="2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047773" y="2728933"/>
            <a:ext cx="18002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ru-RU" sz="1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Сырье</a:t>
            </a:r>
            <a:endParaRPr lang="en-GB" sz="1400" b="1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293" name="Rectangle 10"/>
          <p:cNvSpPr>
            <a:spLocks noChangeArrowheads="1"/>
          </p:cNvSpPr>
          <p:nvPr/>
        </p:nvSpPr>
        <p:spPr bwMode="auto">
          <a:xfrm>
            <a:off x="1017610" y="3082946"/>
            <a:ext cx="2027238" cy="628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ru-RU" sz="1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Добавки</a:t>
            </a:r>
            <a:endParaRPr lang="en-GB" sz="1400" b="1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eaLnBrk="0" hangingPunct="0">
              <a:spcBef>
                <a:spcPct val="50000"/>
              </a:spcBef>
              <a:defRPr/>
            </a:pPr>
            <a:r>
              <a:rPr lang="ru-RU" sz="1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Вода</a:t>
            </a:r>
            <a:endParaRPr lang="en-GB" sz="1400" b="1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294" name="Rectangle 11"/>
          <p:cNvSpPr>
            <a:spLocks noChangeArrowheads="1"/>
          </p:cNvSpPr>
          <p:nvPr/>
        </p:nvSpPr>
        <p:spPr bwMode="auto">
          <a:xfrm>
            <a:off x="3833835" y="2867046"/>
            <a:ext cx="1936750" cy="914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ru-RU" sz="1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Производственный процесс</a:t>
            </a:r>
            <a:endParaRPr lang="en-GB" sz="1400" b="1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295" name="Rectangle 12"/>
          <p:cNvSpPr>
            <a:spLocks noChangeArrowheads="1"/>
          </p:cNvSpPr>
          <p:nvPr/>
        </p:nvSpPr>
        <p:spPr bwMode="auto">
          <a:xfrm>
            <a:off x="3538560" y="2290783"/>
            <a:ext cx="25400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ru-RU" sz="1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Выбросы в воздух</a:t>
            </a:r>
            <a:endParaRPr lang="en-GB" sz="1400" b="1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296" name="Rectangle 13"/>
          <p:cNvSpPr>
            <a:spLocks noChangeArrowheads="1"/>
          </p:cNvSpPr>
          <p:nvPr/>
        </p:nvSpPr>
        <p:spPr bwMode="auto">
          <a:xfrm>
            <a:off x="3897335" y="4091008"/>
            <a:ext cx="202723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ru-RU" sz="1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Сточные воды</a:t>
            </a:r>
            <a:endParaRPr lang="en-GB" sz="1400" b="1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297" name="Rectangle 14"/>
          <p:cNvSpPr>
            <a:spLocks noChangeArrowheads="1"/>
          </p:cNvSpPr>
          <p:nvPr/>
        </p:nvSpPr>
        <p:spPr bwMode="auto">
          <a:xfrm>
            <a:off x="6346848" y="2579708"/>
            <a:ext cx="148748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ru-RU" sz="1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Продукция</a:t>
            </a:r>
            <a:endParaRPr lang="en-GB" sz="1400" b="1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298" name="Rectangle 15"/>
          <p:cNvSpPr>
            <a:spLocks noChangeArrowheads="1"/>
          </p:cNvSpPr>
          <p:nvPr/>
        </p:nvSpPr>
        <p:spPr bwMode="auto">
          <a:xfrm>
            <a:off x="6273823" y="3155971"/>
            <a:ext cx="1584325" cy="520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ru-RU" sz="1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Побочные продукты</a:t>
            </a:r>
            <a:endParaRPr lang="en-GB" sz="1400" b="1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299" name="Rectangle 16"/>
          <p:cNvSpPr>
            <a:spLocks noChangeArrowheads="1"/>
          </p:cNvSpPr>
          <p:nvPr/>
        </p:nvSpPr>
        <p:spPr bwMode="auto">
          <a:xfrm>
            <a:off x="6334148" y="3943371"/>
            <a:ext cx="1512887" cy="520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ru-RU" sz="1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Твердые/жидкие отходы</a:t>
            </a:r>
            <a:endParaRPr lang="en-GB" sz="1400" b="1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6091" name="Line 17"/>
          <p:cNvSpPr>
            <a:spLocks noChangeShapeType="1"/>
          </p:cNvSpPr>
          <p:nvPr/>
        </p:nvSpPr>
        <p:spPr bwMode="auto">
          <a:xfrm flipV="1">
            <a:off x="4905398" y="2570183"/>
            <a:ext cx="0" cy="3032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6092" name="Line 18"/>
          <p:cNvSpPr>
            <a:spLocks noChangeShapeType="1"/>
          </p:cNvSpPr>
          <p:nvPr/>
        </p:nvSpPr>
        <p:spPr bwMode="auto">
          <a:xfrm>
            <a:off x="3357585" y="2938483"/>
            <a:ext cx="4714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6093" name="Line 19"/>
          <p:cNvSpPr>
            <a:spLocks noChangeShapeType="1"/>
          </p:cNvSpPr>
          <p:nvPr/>
        </p:nvSpPr>
        <p:spPr bwMode="auto">
          <a:xfrm>
            <a:off x="2962298" y="3298846"/>
            <a:ext cx="8778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6094" name="Line 20"/>
          <p:cNvSpPr>
            <a:spLocks noChangeShapeType="1"/>
          </p:cNvSpPr>
          <p:nvPr/>
        </p:nvSpPr>
        <p:spPr bwMode="auto">
          <a:xfrm>
            <a:off x="4905398" y="3803671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6095" name="Line 21"/>
          <p:cNvSpPr>
            <a:spLocks noChangeShapeType="1"/>
          </p:cNvSpPr>
          <p:nvPr/>
        </p:nvSpPr>
        <p:spPr bwMode="auto">
          <a:xfrm flipV="1">
            <a:off x="5770585" y="2795608"/>
            <a:ext cx="471488" cy="246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6096" name="Line 22"/>
          <p:cNvSpPr>
            <a:spLocks noChangeShapeType="1"/>
          </p:cNvSpPr>
          <p:nvPr/>
        </p:nvSpPr>
        <p:spPr bwMode="auto">
          <a:xfrm>
            <a:off x="5770585" y="3371871"/>
            <a:ext cx="3698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6097" name="Line 23"/>
          <p:cNvSpPr>
            <a:spLocks noChangeShapeType="1"/>
          </p:cNvSpPr>
          <p:nvPr/>
        </p:nvSpPr>
        <p:spPr bwMode="auto">
          <a:xfrm>
            <a:off x="5476898" y="3800496"/>
            <a:ext cx="471487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2307" name="Text Box 24"/>
          <p:cNvSpPr txBox="1">
            <a:spLocks noChangeArrowheads="1"/>
          </p:cNvSpPr>
          <p:nvPr/>
        </p:nvSpPr>
        <p:spPr bwMode="auto">
          <a:xfrm>
            <a:off x="1881210" y="4800622"/>
            <a:ext cx="5503863" cy="20559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50000"/>
              </a:lnSpc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Оцените каждый материальный поток</a:t>
            </a:r>
            <a:r>
              <a:rPr lang="en-GB" sz="2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:</a:t>
            </a:r>
            <a:endParaRPr lang="ru-RU" sz="2400" b="1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eaLnBrk="0" hangingPunct="0">
              <a:lnSpc>
                <a:spcPct val="50000"/>
              </a:lnSpc>
              <a:spcBef>
                <a:spcPct val="50000"/>
              </a:spcBef>
              <a:defRPr/>
            </a:pPr>
            <a:endParaRPr lang="en-GB" sz="2400" b="1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eaLnBrk="0" hangingPunct="0">
              <a:lnSpc>
                <a:spcPct val="50000"/>
              </a:lnSpc>
              <a:spcBef>
                <a:spcPct val="50000"/>
              </a:spcBef>
              <a:buClr>
                <a:srgbClr val="A50021"/>
              </a:buClr>
              <a:buSzPct val="150000"/>
              <a:buFontTx/>
              <a:buChar char="•"/>
              <a:defRPr/>
            </a:pPr>
            <a:r>
              <a:rPr lang="en-GB" sz="2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2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Количество массы</a:t>
            </a:r>
            <a:r>
              <a:rPr lang="en-GB" sz="2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2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единицы/время</a:t>
            </a:r>
            <a:r>
              <a:rPr lang="en-GB" sz="2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 eaLnBrk="0" hangingPunct="0">
              <a:lnSpc>
                <a:spcPct val="50000"/>
              </a:lnSpc>
              <a:spcBef>
                <a:spcPct val="50000"/>
              </a:spcBef>
              <a:buClr>
                <a:srgbClr val="A50021"/>
              </a:buClr>
              <a:buSzPct val="150000"/>
              <a:buFontTx/>
              <a:buChar char="•"/>
              <a:defRPr/>
            </a:pPr>
            <a:r>
              <a:rPr lang="en-GB" sz="2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2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Имеется ли у Вас </a:t>
            </a:r>
            <a:r>
              <a:rPr lang="ru-RU" sz="2400" b="1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баланс</a:t>
            </a:r>
            <a:r>
              <a:rPr lang="ru-RU" sz="2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?</a:t>
            </a:r>
            <a:endParaRPr lang="en-GB" sz="2400" b="1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eaLnBrk="0" hangingPunct="0">
              <a:lnSpc>
                <a:spcPct val="50000"/>
              </a:lnSpc>
              <a:spcBef>
                <a:spcPct val="50000"/>
              </a:spcBef>
              <a:buClr>
                <a:srgbClr val="A50021"/>
              </a:buClr>
              <a:buSzPct val="150000"/>
              <a:buFontTx/>
              <a:buChar char="•"/>
              <a:defRPr/>
            </a:pPr>
            <a:r>
              <a:rPr lang="en-GB" sz="2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2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Если нет, определите </a:t>
            </a:r>
            <a:r>
              <a:rPr lang="ru-RU" sz="2400" b="1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причину</a:t>
            </a:r>
            <a:r>
              <a:rPr lang="ru-RU" sz="24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!</a:t>
            </a:r>
            <a:endParaRPr lang="en-GB" sz="2400" b="1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eaLnBrk="0" hangingPunct="0">
              <a:lnSpc>
                <a:spcPct val="50000"/>
              </a:lnSpc>
              <a:spcBef>
                <a:spcPct val="50000"/>
              </a:spcBef>
              <a:buClr>
                <a:srgbClr val="A50021"/>
              </a:buClr>
              <a:buSzPct val="75000"/>
              <a:buFont typeface="Wingdings" pitchFamily="2" charset="2"/>
              <a:buChar char="è"/>
              <a:defRPr/>
            </a:pPr>
            <a:endParaRPr lang="en-GB" sz="2000" b="1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6099" name="Rectangle 25"/>
          <p:cNvSpPr>
            <a:spLocks noChangeArrowheads="1"/>
          </p:cNvSpPr>
          <p:nvPr/>
        </p:nvSpPr>
        <p:spPr bwMode="auto">
          <a:xfrm>
            <a:off x="2817835" y="3875108"/>
            <a:ext cx="1057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1400" b="1" dirty="0">
                <a:solidFill>
                  <a:srgbClr val="000000"/>
                </a:solidFill>
                <a:latin typeface="+mn-lt"/>
                <a:cs typeface="ヒラギノ角ゴ Pro W3"/>
              </a:rPr>
              <a:t>Энергия</a:t>
            </a:r>
            <a:endParaRPr lang="en-GB" sz="1400" b="1" dirty="0">
              <a:solidFill>
                <a:srgbClr val="000000"/>
              </a:solidFill>
              <a:latin typeface="+mn-lt"/>
              <a:cs typeface="ヒラギノ角ゴ Pro W3"/>
            </a:endParaRPr>
          </a:p>
        </p:txBody>
      </p:sp>
      <p:sp>
        <p:nvSpPr>
          <p:cNvPr id="46100" name="Line 31"/>
          <p:cNvSpPr>
            <a:spLocks noChangeShapeType="1"/>
          </p:cNvSpPr>
          <p:nvPr/>
        </p:nvSpPr>
        <p:spPr bwMode="auto">
          <a:xfrm>
            <a:off x="2476523" y="3659208"/>
            <a:ext cx="13446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0"/>
            <a:ext cx="8153400" cy="128586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Принципы материального баланса</a:t>
            </a:r>
            <a:endParaRPr lang="ru-RU" sz="4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ChangeArrowheads="1"/>
          </p:cNvSpPr>
          <p:nvPr/>
        </p:nvSpPr>
        <p:spPr bwMode="auto">
          <a:xfrm>
            <a:off x="3130524" y="2054231"/>
            <a:ext cx="3149600" cy="18288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+mn-lt"/>
              <a:cs typeface="ヒラギノ角ゴ Pro W3"/>
            </a:endParaRPr>
          </a:p>
        </p:txBody>
      </p:sp>
      <p:sp>
        <p:nvSpPr>
          <p:cNvPr id="48131" name="Line 5"/>
          <p:cNvSpPr>
            <a:spLocks noChangeShapeType="1"/>
          </p:cNvSpPr>
          <p:nvPr/>
        </p:nvSpPr>
        <p:spPr bwMode="auto">
          <a:xfrm flipV="1">
            <a:off x="785786" y="2711456"/>
            <a:ext cx="23574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8132" name="Line 6"/>
          <p:cNvSpPr>
            <a:spLocks noChangeShapeType="1"/>
          </p:cNvSpPr>
          <p:nvPr/>
        </p:nvSpPr>
        <p:spPr bwMode="auto">
          <a:xfrm>
            <a:off x="785786" y="3211519"/>
            <a:ext cx="23574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8133" name="Line 9"/>
          <p:cNvSpPr>
            <a:spLocks noChangeShapeType="1"/>
          </p:cNvSpPr>
          <p:nvPr/>
        </p:nvSpPr>
        <p:spPr bwMode="auto">
          <a:xfrm flipV="1">
            <a:off x="6286474" y="2682881"/>
            <a:ext cx="2330450" cy="285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8134" name="Text Box 10"/>
          <p:cNvSpPr txBox="1">
            <a:spLocks noChangeArrowheads="1"/>
          </p:cNvSpPr>
          <p:nvPr/>
        </p:nvSpPr>
        <p:spPr bwMode="auto">
          <a:xfrm>
            <a:off x="4198911" y="2711456"/>
            <a:ext cx="1730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+mn-lt"/>
                <a:cs typeface="ヒラギノ角ゴ Pro W3"/>
              </a:rPr>
              <a:t>Котельная</a:t>
            </a:r>
            <a:endParaRPr lang="en-GB" b="1">
              <a:latin typeface="+mn-lt"/>
              <a:cs typeface="ヒラギノ角ゴ Pro W3"/>
            </a:endParaRPr>
          </a:p>
        </p:txBody>
      </p:sp>
      <p:sp>
        <p:nvSpPr>
          <p:cNvPr id="48135" name="Text Box 12"/>
          <p:cNvSpPr txBox="1">
            <a:spLocks noChangeArrowheads="1"/>
          </p:cNvSpPr>
          <p:nvPr/>
        </p:nvSpPr>
        <p:spPr bwMode="auto">
          <a:xfrm>
            <a:off x="2713011" y="4524397"/>
            <a:ext cx="14224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60000"/>
              </a:spcBef>
            </a:pPr>
            <a:r>
              <a:rPr lang="ru-RU" sz="1600" b="1">
                <a:latin typeface="+mn-lt"/>
                <a:cs typeface="ヒラギノ角ゴ Pro W3"/>
              </a:rPr>
              <a:t>Уголь</a:t>
            </a:r>
            <a:endParaRPr lang="en-GB" sz="1600" b="1">
              <a:latin typeface="+mn-lt"/>
              <a:cs typeface="ヒラギノ角ゴ Pro W3"/>
            </a:endParaRPr>
          </a:p>
        </p:txBody>
      </p:sp>
      <p:cxnSp>
        <p:nvCxnSpPr>
          <p:cNvPr id="48136" name="AutoShape 14"/>
          <p:cNvCxnSpPr>
            <a:cxnSpLocks noChangeShapeType="1"/>
          </p:cNvCxnSpPr>
          <p:nvPr/>
        </p:nvCxnSpPr>
        <p:spPr bwMode="auto">
          <a:xfrm rot="16200000" flipH="1">
            <a:off x="4575149" y="5711847"/>
            <a:ext cx="685800" cy="838200"/>
          </a:xfrm>
          <a:prstGeom prst="bentConnector2">
            <a:avLst/>
          </a:prstGeom>
          <a:noFill/>
          <a:ln w="25400">
            <a:solidFill>
              <a:srgbClr val="996633"/>
            </a:solidFill>
            <a:miter lim="800000"/>
            <a:headEnd/>
            <a:tailEnd type="triangle" w="lg" len="med"/>
          </a:ln>
        </p:spPr>
      </p:cxnSp>
      <p:cxnSp>
        <p:nvCxnSpPr>
          <p:cNvPr id="48137" name="AutoShape 17"/>
          <p:cNvCxnSpPr>
            <a:cxnSpLocks noChangeShapeType="1"/>
            <a:stCxn id="48135" idx="2"/>
            <a:endCxn id="48139" idx="1"/>
          </p:cNvCxnSpPr>
          <p:nvPr/>
        </p:nvCxnSpPr>
        <p:spPr bwMode="auto">
          <a:xfrm rot="16200000" flipH="1">
            <a:off x="3327438" y="4836613"/>
            <a:ext cx="698371" cy="504825"/>
          </a:xfrm>
          <a:prstGeom prst="bentConnector2">
            <a:avLst/>
          </a:prstGeom>
          <a:noFill/>
          <a:ln w="25400">
            <a:solidFill>
              <a:srgbClr val="000066"/>
            </a:solidFill>
            <a:miter lim="800000"/>
            <a:headEnd/>
            <a:tailEnd type="triangle" w="lg" len="med"/>
          </a:ln>
        </p:spPr>
      </p:cxnSp>
      <p:sp>
        <p:nvSpPr>
          <p:cNvPr id="48138" name="Rectangle 19"/>
          <p:cNvSpPr>
            <a:spLocks noChangeArrowheads="1"/>
          </p:cNvSpPr>
          <p:nvPr/>
        </p:nvSpPr>
        <p:spPr bwMode="auto">
          <a:xfrm>
            <a:off x="3929036" y="5268935"/>
            <a:ext cx="1422400" cy="458787"/>
          </a:xfrm>
          <a:prstGeom prst="rect">
            <a:avLst/>
          </a:prstGeom>
          <a:noFill/>
          <a:ln w="38100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+mn-lt"/>
              <a:cs typeface="ヒラギノ角ゴ Pro W3"/>
            </a:endParaRPr>
          </a:p>
        </p:txBody>
      </p:sp>
      <p:sp>
        <p:nvSpPr>
          <p:cNvPr id="48139" name="Text Box 20"/>
          <p:cNvSpPr txBox="1">
            <a:spLocks noChangeArrowheads="1"/>
          </p:cNvSpPr>
          <p:nvPr/>
        </p:nvSpPr>
        <p:spPr bwMode="auto">
          <a:xfrm>
            <a:off x="3929036" y="5268935"/>
            <a:ext cx="1320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5000"/>
              </a:lnSpc>
              <a:spcBef>
                <a:spcPct val="50000"/>
              </a:spcBef>
            </a:pPr>
            <a:endParaRPr lang="en-GB" sz="1600" b="1">
              <a:latin typeface="+mn-lt"/>
              <a:cs typeface="ヒラギノ角ゴ Pro W3"/>
            </a:endParaRPr>
          </a:p>
          <a:p>
            <a:pPr>
              <a:lnSpc>
                <a:spcPct val="25000"/>
              </a:lnSpc>
              <a:spcBef>
                <a:spcPct val="50000"/>
              </a:spcBef>
            </a:pPr>
            <a:r>
              <a:rPr lang="en-GB" sz="1600" b="1">
                <a:latin typeface="+mn-lt"/>
                <a:cs typeface="ヒラギノ角ゴ Pro W3"/>
              </a:rPr>
              <a:t>  </a:t>
            </a:r>
            <a:r>
              <a:rPr lang="ru-RU" sz="1600" b="1">
                <a:latin typeface="+mn-lt"/>
                <a:cs typeface="ヒラギノ角ゴ Pro W3"/>
              </a:rPr>
              <a:t>Котельная</a:t>
            </a:r>
            <a:endParaRPr lang="en-GB" sz="1600" b="1">
              <a:latin typeface="+mn-lt"/>
              <a:cs typeface="ヒラギノ角ゴ Pro W3"/>
            </a:endParaRPr>
          </a:p>
        </p:txBody>
      </p:sp>
      <p:cxnSp>
        <p:nvCxnSpPr>
          <p:cNvPr id="48140" name="AutoShape 21"/>
          <p:cNvCxnSpPr>
            <a:cxnSpLocks noChangeShapeType="1"/>
            <a:stCxn id="48138" idx="3"/>
            <a:endCxn id="48144" idx="1"/>
          </p:cNvCxnSpPr>
          <p:nvPr/>
        </p:nvCxnSpPr>
        <p:spPr bwMode="auto">
          <a:xfrm>
            <a:off x="5351436" y="5499122"/>
            <a:ext cx="1323975" cy="17463"/>
          </a:xfrm>
          <a:prstGeom prst="straightConnector1">
            <a:avLst/>
          </a:prstGeom>
          <a:noFill/>
          <a:ln w="25400">
            <a:solidFill>
              <a:srgbClr val="000080"/>
            </a:solidFill>
            <a:round/>
            <a:headEnd/>
            <a:tailEnd type="triangle" w="lg" len="med"/>
          </a:ln>
        </p:spPr>
      </p:cxnSp>
      <p:sp>
        <p:nvSpPr>
          <p:cNvPr id="48141" name="Text Box 22"/>
          <p:cNvSpPr txBox="1">
            <a:spLocks noChangeArrowheads="1"/>
          </p:cNvSpPr>
          <p:nvPr/>
        </p:nvSpPr>
        <p:spPr bwMode="auto">
          <a:xfrm>
            <a:off x="5399061" y="6319860"/>
            <a:ext cx="1320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+mn-lt"/>
                <a:cs typeface="ヒラギノ角ゴ Pro W3"/>
              </a:rPr>
              <a:t>Отходы</a:t>
            </a:r>
            <a:endParaRPr lang="en-GB" sz="1600" b="1">
              <a:latin typeface="+mn-lt"/>
              <a:cs typeface="ヒラギノ角ゴ Pro W3"/>
            </a:endParaRPr>
          </a:p>
        </p:txBody>
      </p:sp>
      <p:sp>
        <p:nvSpPr>
          <p:cNvPr id="48142" name="Text Box 23"/>
          <p:cNvSpPr txBox="1">
            <a:spLocks noChangeArrowheads="1"/>
          </p:cNvSpPr>
          <p:nvPr/>
        </p:nvSpPr>
        <p:spPr bwMode="auto">
          <a:xfrm>
            <a:off x="1860524" y="4519635"/>
            <a:ext cx="10874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60000"/>
              </a:spcBef>
            </a:pPr>
            <a:r>
              <a:rPr lang="ru-RU" sz="1600" b="1">
                <a:latin typeface="+mn-lt"/>
                <a:cs typeface="ヒラギノ角ゴ Pro W3"/>
              </a:rPr>
              <a:t>Вода</a:t>
            </a:r>
            <a:endParaRPr lang="en-GB" sz="1600" b="1">
              <a:latin typeface="+mn-lt"/>
              <a:cs typeface="ヒラギノ角ゴ Pro W3"/>
            </a:endParaRPr>
          </a:p>
        </p:txBody>
      </p:sp>
      <p:sp>
        <p:nvSpPr>
          <p:cNvPr id="48143" name="Rectangle 26"/>
          <p:cNvSpPr>
            <a:spLocks noChangeArrowheads="1"/>
          </p:cNvSpPr>
          <p:nvPr/>
        </p:nvSpPr>
        <p:spPr bwMode="auto">
          <a:xfrm>
            <a:off x="3017811" y="5092722"/>
            <a:ext cx="2743200" cy="914400"/>
          </a:xfrm>
          <a:prstGeom prst="rect">
            <a:avLst/>
          </a:prstGeom>
          <a:noFill/>
          <a:ln w="25400">
            <a:solidFill>
              <a:schemeClr val="tx2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+mn-lt"/>
              <a:cs typeface="ヒラギノ角ゴ Pro W3"/>
            </a:endParaRPr>
          </a:p>
        </p:txBody>
      </p:sp>
      <p:sp>
        <p:nvSpPr>
          <p:cNvPr id="48144" name="Text Box 27"/>
          <p:cNvSpPr txBox="1">
            <a:spLocks noChangeArrowheads="1"/>
          </p:cNvSpPr>
          <p:nvPr/>
        </p:nvSpPr>
        <p:spPr bwMode="auto">
          <a:xfrm>
            <a:off x="6675411" y="5378472"/>
            <a:ext cx="1828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60000"/>
              </a:spcBef>
            </a:pPr>
            <a:r>
              <a:rPr lang="ru-RU" sz="1600" b="1">
                <a:latin typeface="+mn-lt"/>
                <a:cs typeface="ヒラギノ角ゴ Pro W3"/>
              </a:rPr>
              <a:t>Горячая вода</a:t>
            </a:r>
            <a:endParaRPr lang="en-GB" sz="1600" b="1">
              <a:latin typeface="+mn-lt"/>
              <a:cs typeface="ヒラギノ角ゴ Pro W3"/>
            </a:endParaRPr>
          </a:p>
        </p:txBody>
      </p:sp>
      <p:sp>
        <p:nvSpPr>
          <p:cNvPr id="48145" name="Line 28"/>
          <p:cNvSpPr>
            <a:spLocks noChangeShapeType="1"/>
          </p:cNvSpPr>
          <p:nvPr/>
        </p:nvSpPr>
        <p:spPr bwMode="auto">
          <a:xfrm>
            <a:off x="4714849" y="3854456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8146" name="Line 28"/>
          <p:cNvSpPr>
            <a:spLocks noChangeShapeType="1"/>
          </p:cNvSpPr>
          <p:nvPr/>
        </p:nvSpPr>
        <p:spPr bwMode="auto">
          <a:xfrm rot="19920000" flipV="1">
            <a:off x="5978499" y="1663706"/>
            <a:ext cx="193675" cy="376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8147" name="Line 28"/>
          <p:cNvSpPr>
            <a:spLocks noChangeShapeType="1"/>
          </p:cNvSpPr>
          <p:nvPr/>
        </p:nvSpPr>
        <p:spPr bwMode="auto">
          <a:xfrm rot="19920000" flipV="1">
            <a:off x="5149824" y="4940322"/>
            <a:ext cx="192087" cy="376238"/>
          </a:xfrm>
          <a:prstGeom prst="line">
            <a:avLst/>
          </a:prstGeom>
          <a:noFill/>
          <a:ln w="25400">
            <a:solidFill>
              <a:srgbClr val="00206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8148" name="TextBox 24"/>
          <p:cNvSpPr txBox="1">
            <a:spLocks noChangeArrowheads="1"/>
          </p:cNvSpPr>
          <p:nvPr/>
        </p:nvSpPr>
        <p:spPr bwMode="auto">
          <a:xfrm>
            <a:off x="5121249" y="4459310"/>
            <a:ext cx="1787525" cy="361950"/>
          </a:xfrm>
          <a:prstGeom prst="rect">
            <a:avLst/>
          </a:prstGeom>
          <a:noFill/>
          <a:ln w="25400">
            <a:noFill/>
            <a:round/>
            <a:headEnd/>
            <a:tailEnd type="triangle" w="lg" len="med"/>
          </a:ln>
        </p:spPr>
        <p:txBody>
          <a:bodyPr/>
          <a:lstStyle/>
          <a:p>
            <a:r>
              <a:rPr lang="ru-RU" sz="1600" b="1">
                <a:latin typeface="+mn-lt"/>
                <a:cs typeface="ヒラギノ角ゴ Pro W3"/>
              </a:rPr>
              <a:t>Выбросы</a:t>
            </a:r>
          </a:p>
          <a:p>
            <a:endParaRPr lang="ru-RU">
              <a:latin typeface="+mn-lt"/>
              <a:cs typeface="ヒラギノ角ゴ Pro W3"/>
            </a:endParaRPr>
          </a:p>
        </p:txBody>
      </p:sp>
      <p:cxnSp>
        <p:nvCxnSpPr>
          <p:cNvPr id="48149" name="AutoShape 17"/>
          <p:cNvCxnSpPr>
            <a:cxnSpLocks noChangeShapeType="1"/>
          </p:cNvCxnSpPr>
          <p:nvPr/>
        </p:nvCxnSpPr>
        <p:spPr bwMode="auto">
          <a:xfrm>
            <a:off x="2195486" y="4756172"/>
            <a:ext cx="1736725" cy="879475"/>
          </a:xfrm>
          <a:prstGeom prst="bentConnector3">
            <a:avLst>
              <a:gd name="adj1" fmla="val 398"/>
            </a:avLst>
          </a:prstGeom>
          <a:noFill/>
          <a:ln w="25400">
            <a:solidFill>
              <a:srgbClr val="000066"/>
            </a:solidFill>
            <a:miter lim="800000"/>
            <a:headEnd/>
            <a:tailEnd type="triangle" w="lg" len="med"/>
          </a:ln>
        </p:spPr>
      </p:cxn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>
          <a:xfrm>
            <a:off x="609600" y="0"/>
            <a:ext cx="8153400" cy="128586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25000"/>
                  </a:schemeClr>
                </a:solidFill>
              </a:rPr>
              <a:t>Материальный баланс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2648" y="0"/>
            <a:ext cx="8153400" cy="128586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Проследите все материальные потоки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defTabSz="762000">
              <a:spcBef>
                <a:spcPct val="20000"/>
              </a:spcBef>
              <a:buClrTx/>
              <a:buSzPct val="80000"/>
              <a:buNone/>
              <a:defRPr/>
            </a:pPr>
            <a:r>
              <a:rPr lang="ru-RU" sz="2600" dirty="0" smtClean="0">
                <a:solidFill>
                  <a:srgbClr val="000000"/>
                </a:solidFill>
              </a:rPr>
              <a:t>	Для заданного периода времени постарайтесь измерить или оценить все массы, пересекающие границы Вашей системы</a:t>
            </a:r>
            <a:r>
              <a:rPr lang="en-GB" sz="2600" dirty="0" smtClean="0">
                <a:solidFill>
                  <a:srgbClr val="000000"/>
                </a:solidFill>
              </a:rPr>
              <a:t>:</a:t>
            </a:r>
          </a:p>
          <a:p>
            <a:pPr marL="1207770" lvl="3" indent="-285750" defTabSz="762000">
              <a:spcBef>
                <a:spcPct val="20000"/>
              </a:spcBef>
              <a:buClrTx/>
              <a:buSzPct val="80000"/>
              <a:buFont typeface="Arial" pitchFamily="34" charset="0"/>
              <a:buChar char="•"/>
              <a:defRPr/>
            </a:pPr>
            <a:r>
              <a:rPr lang="ru-RU" sz="2600" dirty="0" smtClean="0">
                <a:solidFill>
                  <a:srgbClr val="000000"/>
                </a:solidFill>
              </a:rPr>
              <a:t>Сырье</a:t>
            </a:r>
            <a:endParaRPr lang="en-GB" sz="2600" dirty="0" smtClean="0">
              <a:solidFill>
                <a:srgbClr val="000000"/>
              </a:solidFill>
            </a:endParaRPr>
          </a:p>
          <a:p>
            <a:pPr marL="1207770" lvl="3" indent="-285750" defTabSz="762000">
              <a:spcBef>
                <a:spcPct val="20000"/>
              </a:spcBef>
              <a:buClrTx/>
              <a:buSzPct val="80000"/>
              <a:buFont typeface="Arial" pitchFamily="34" charset="0"/>
              <a:buChar char="•"/>
              <a:defRPr/>
            </a:pPr>
            <a:r>
              <a:rPr lang="ru-RU" sz="2600" dirty="0" smtClean="0">
                <a:solidFill>
                  <a:srgbClr val="000000"/>
                </a:solidFill>
              </a:rPr>
              <a:t>Добавки</a:t>
            </a:r>
            <a:endParaRPr lang="en-GB" sz="2600" dirty="0" smtClean="0">
              <a:solidFill>
                <a:srgbClr val="000000"/>
              </a:solidFill>
            </a:endParaRPr>
          </a:p>
          <a:p>
            <a:pPr marL="1207770" lvl="3" indent="-285750" defTabSz="762000">
              <a:spcBef>
                <a:spcPct val="20000"/>
              </a:spcBef>
              <a:buClrTx/>
              <a:buSzPct val="80000"/>
              <a:buFont typeface="Arial" pitchFamily="34" charset="0"/>
              <a:buChar char="•"/>
              <a:defRPr/>
            </a:pPr>
            <a:r>
              <a:rPr lang="ru-RU" sz="2600" dirty="0" smtClean="0">
                <a:solidFill>
                  <a:srgbClr val="000000"/>
                </a:solidFill>
              </a:rPr>
              <a:t>Вода</a:t>
            </a:r>
            <a:endParaRPr lang="en-GB" sz="2600" dirty="0" smtClean="0">
              <a:solidFill>
                <a:srgbClr val="000000"/>
              </a:solidFill>
            </a:endParaRPr>
          </a:p>
          <a:p>
            <a:pPr marL="1207770" lvl="3" indent="-285750" defTabSz="762000">
              <a:spcBef>
                <a:spcPct val="20000"/>
              </a:spcBef>
              <a:buClrTx/>
              <a:buSzPct val="80000"/>
              <a:buFont typeface="Arial" pitchFamily="34" charset="0"/>
              <a:buChar char="•"/>
              <a:defRPr/>
            </a:pPr>
            <a:r>
              <a:rPr lang="ru-RU" sz="2600" dirty="0" smtClean="0">
                <a:solidFill>
                  <a:srgbClr val="000000"/>
                </a:solidFill>
              </a:rPr>
              <a:t>Продукты</a:t>
            </a:r>
            <a:endParaRPr lang="en-GB" sz="2600" dirty="0" smtClean="0">
              <a:solidFill>
                <a:srgbClr val="000000"/>
              </a:solidFill>
            </a:endParaRPr>
          </a:p>
          <a:p>
            <a:pPr marL="1207770" lvl="3" indent="-285750" defTabSz="762000">
              <a:spcBef>
                <a:spcPct val="20000"/>
              </a:spcBef>
              <a:buClrTx/>
              <a:buSzPct val="80000"/>
              <a:buFont typeface="Arial" pitchFamily="34" charset="0"/>
              <a:buChar char="•"/>
              <a:defRPr/>
            </a:pPr>
            <a:r>
              <a:rPr lang="ru-RU" sz="2600" dirty="0" smtClean="0">
                <a:solidFill>
                  <a:srgbClr val="000000"/>
                </a:solidFill>
              </a:rPr>
              <a:t>Выбросы</a:t>
            </a:r>
            <a:endParaRPr lang="en-GB" sz="2600" dirty="0" smtClean="0">
              <a:solidFill>
                <a:srgbClr val="000000"/>
              </a:solidFill>
            </a:endParaRPr>
          </a:p>
          <a:p>
            <a:pPr marL="1207770" lvl="3" indent="-285750" defTabSz="762000">
              <a:spcBef>
                <a:spcPct val="20000"/>
              </a:spcBef>
              <a:buClrTx/>
              <a:buSzPct val="80000"/>
              <a:buFont typeface="Arial" pitchFamily="34" charset="0"/>
              <a:buChar char="•"/>
              <a:defRPr/>
            </a:pPr>
            <a:r>
              <a:rPr lang="ru-RU" sz="2600" dirty="0" smtClean="0">
                <a:solidFill>
                  <a:srgbClr val="000000"/>
                </a:solidFill>
              </a:rPr>
              <a:t>Отходы</a:t>
            </a:r>
          </a:p>
          <a:p>
            <a:pPr marL="1207770" lvl="3" indent="-285750" defTabSz="762000">
              <a:spcBef>
                <a:spcPct val="20000"/>
              </a:spcBef>
              <a:buClrTx/>
              <a:buSzPct val="80000"/>
              <a:buFont typeface="Arial" pitchFamily="34" charset="0"/>
              <a:buChar char="•"/>
              <a:defRPr/>
            </a:pPr>
            <a:r>
              <a:rPr lang="ru-RU" sz="2600" dirty="0" smtClean="0">
                <a:solidFill>
                  <a:srgbClr val="000000"/>
                </a:solidFill>
              </a:rPr>
              <a:t>Энергия</a:t>
            </a:r>
            <a:endParaRPr lang="en-GB" sz="2600" dirty="0" smtClean="0">
              <a:solidFill>
                <a:srgbClr val="000000"/>
              </a:solidFill>
            </a:endParaRPr>
          </a:p>
          <a:p>
            <a:pPr>
              <a:buClrTx/>
              <a:buSzPct val="80000"/>
              <a:buFont typeface="Arial" pitchFamily="34" charset="0"/>
              <a:buChar char="•"/>
            </a:pPr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508000" y="2603368"/>
            <a:ext cx="8128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Создайте и представьте </a:t>
            </a:r>
            <a:br>
              <a:rPr lang="ru-RU" sz="36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</a:br>
            <a:r>
              <a:rPr lang="ru-RU" sz="36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масс- или энергобаланс </a:t>
            </a:r>
            <a:br>
              <a:rPr lang="ru-RU" sz="36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</a:br>
            <a:r>
              <a:rPr lang="ru-RU" sz="36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выбранной Вами </a:t>
            </a:r>
            <a:r>
              <a:rPr lang="ru-RU" sz="36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проблемы</a:t>
            </a:r>
            <a:endParaRPr lang="en-GB" sz="36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0000"/>
                </a:solidFill>
              </a:rPr>
              <a:t>Работа в </a:t>
            </a:r>
            <a:r>
              <a:rPr lang="ru-RU" sz="4000" dirty="0" smtClean="0">
                <a:solidFill>
                  <a:srgbClr val="000000"/>
                </a:solidFill>
              </a:rPr>
              <a:t>группах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 txBox="1">
            <a:spLocks/>
          </p:cNvSpPr>
          <p:nvPr/>
        </p:nvSpPr>
        <p:spPr>
          <a:xfrm>
            <a:off x="428625" y="1143000"/>
            <a:ext cx="8229600" cy="55721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endParaRPr lang="nb-NO" sz="3200" b="1" kern="0" dirty="0">
              <a:solidFill>
                <a:schemeClr val="accent5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13316" name="TekstSylinder 3"/>
          <p:cNvSpPr txBox="1">
            <a:spLocks noChangeArrowheads="1"/>
          </p:cNvSpPr>
          <p:nvPr/>
        </p:nvSpPr>
        <p:spPr bwMode="auto">
          <a:xfrm>
            <a:off x="857224" y="2215116"/>
            <a:ext cx="728662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Экологическое воздействие – это любое изменение окружающей среды, негативное или положительное, частично или полностью являющееся следствием деятельности, продукции или услуг промышленного предприятия</a:t>
            </a:r>
            <a:r>
              <a:rPr lang="nb-NO" sz="30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defRPr/>
            </a:pPr>
            <a:endParaRPr lang="nb-NO" sz="30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ru-RU" sz="30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ИСО</a:t>
            </a:r>
            <a:r>
              <a:rPr lang="nb-NO" sz="30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14001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0"/>
            <a:ext cx="8153400" cy="1285860"/>
          </a:xfrm>
        </p:spPr>
        <p:txBody>
          <a:bodyPr>
            <a:normAutofit/>
          </a:bodyPr>
          <a:lstStyle/>
          <a:p>
            <a:pPr algn="ctr"/>
            <a:r>
              <a:rPr lang="ru-RU" sz="4000" b="1" kern="0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Экологическое воздействие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0"/>
            <a:ext cx="7437437" cy="1285852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Примеры</a:t>
            </a:r>
            <a:endParaRPr lang="nb-NO" sz="4000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928794" y="2286000"/>
            <a:ext cx="4929188" cy="2501900"/>
          </a:xfrm>
        </p:spPr>
        <p:txBody>
          <a:bodyPr>
            <a:noAutofit/>
          </a:bodyPr>
          <a:lstStyle/>
          <a:p>
            <a:pPr eaLnBrk="1" hangingPunct="1">
              <a:buClrTx/>
              <a:buSzPct val="80000"/>
              <a:buFont typeface="Arial" pitchFamily="34" charset="0"/>
              <a:buChar char="•"/>
              <a:defRPr/>
            </a:pPr>
            <a:endParaRPr lang="nb-NO" sz="36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>
              <a:buClrTx/>
              <a:buSzPct val="80000"/>
              <a:buFont typeface="Arial" pitchFamily="34" charset="0"/>
              <a:buChar char="•"/>
              <a:defRPr/>
            </a:pPr>
            <a:r>
              <a:rPr lang="ru-RU" sz="3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Экономия воды</a:t>
            </a:r>
            <a:endParaRPr lang="nb-NO" sz="36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>
              <a:buClrTx/>
              <a:buSzPct val="80000"/>
              <a:buFont typeface="Arial" pitchFamily="34" charset="0"/>
              <a:buChar char="•"/>
              <a:defRPr/>
            </a:pPr>
            <a:r>
              <a:rPr lang="ru-RU" sz="3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Экономия энергии</a:t>
            </a:r>
            <a:endParaRPr lang="nb-NO" sz="36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>
              <a:buClrTx/>
              <a:buSzPct val="80000"/>
              <a:buFont typeface="Arial" pitchFamily="34" charset="0"/>
              <a:buChar char="•"/>
              <a:defRPr/>
            </a:pPr>
            <a:r>
              <a:rPr lang="ru-RU" sz="3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Сокращение отходов</a:t>
            </a:r>
            <a:endParaRPr lang="nb-NO" sz="36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7"/>
          <p:cNvSpPr txBox="1">
            <a:spLocks noChangeArrowheads="1"/>
          </p:cNvSpPr>
          <p:nvPr/>
        </p:nvSpPr>
        <p:spPr bwMode="auto">
          <a:xfrm>
            <a:off x="646145" y="2000240"/>
            <a:ext cx="7997821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SzPct val="100000"/>
              <a:buFontTx/>
              <a:buAutoNum type="arabicPeriod"/>
              <a:defRPr/>
            </a:pPr>
            <a:r>
              <a:rPr lang="ru-RU" sz="30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rPr>
              <a:t>Каково </a:t>
            </a:r>
            <a:r>
              <a:rPr lang="ru-RU" sz="3000" dirty="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rPr>
              <a:t>предположительное сокращение потоков отходов и выбросов</a:t>
            </a:r>
            <a:r>
              <a:rPr lang="en-GB" sz="3000" dirty="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rPr>
              <a:t>  (</a:t>
            </a:r>
            <a:r>
              <a:rPr lang="ru-RU" sz="3000" dirty="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rPr>
              <a:t>кг</a:t>
            </a:r>
            <a:r>
              <a:rPr lang="en-GB" sz="3000" dirty="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rPr>
              <a:t>, </a:t>
            </a:r>
            <a:r>
              <a:rPr lang="ru-RU" sz="3000" dirty="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rPr>
              <a:t>м</a:t>
            </a:r>
            <a:r>
              <a:rPr lang="en-GB" sz="3000" dirty="0">
                <a:solidFill>
                  <a:srgbClr val="000000"/>
                </a:solidFill>
                <a:latin typeface="Calibri" pitchFamily="34" charset="0"/>
                <a:ea typeface="+mn-ea"/>
                <a:cs typeface="Times New Roman" pitchFamily="18" charset="0"/>
              </a:rPr>
              <a:t>³, </a:t>
            </a:r>
            <a:r>
              <a:rPr lang="ru-RU" sz="3000" dirty="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rPr>
              <a:t>кВт</a:t>
            </a:r>
            <a:r>
              <a:rPr lang="en-US" sz="3000" dirty="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rPr>
              <a:t>-</a:t>
            </a:r>
            <a:r>
              <a:rPr lang="ru-RU" sz="3000" dirty="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rPr>
              <a:t>ч</a:t>
            </a:r>
            <a:r>
              <a:rPr lang="en-GB" sz="30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Times New Roman" pitchFamily="18" charset="0"/>
              </a:rPr>
              <a:t>)</a:t>
            </a:r>
            <a:r>
              <a:rPr lang="ru-RU" sz="30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Times New Roman" pitchFamily="18" charset="0"/>
              </a:rPr>
              <a:t>?</a:t>
            </a:r>
            <a:endParaRPr lang="en-GB" sz="3000" dirty="0">
              <a:solidFill>
                <a:srgbClr val="000000"/>
              </a:solidFill>
              <a:latin typeface="Calibri" pitchFamily="34" charset="0"/>
              <a:ea typeface="+mn-ea"/>
              <a:cs typeface="Times New Roman" pitchFamily="18" charset="0"/>
            </a:endParaRPr>
          </a:p>
          <a:p>
            <a:pPr marL="457200" indent="-457200">
              <a:spcBef>
                <a:spcPct val="50000"/>
              </a:spcBef>
              <a:buSzPct val="100000"/>
              <a:buFontTx/>
              <a:buAutoNum type="arabicPeriod"/>
              <a:defRPr/>
            </a:pPr>
            <a:r>
              <a:rPr lang="ru-RU" sz="3000" dirty="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rPr>
              <a:t>Будет ли проект сказываться на  здоровье окружающих или  на здоровье </a:t>
            </a:r>
            <a:r>
              <a:rPr lang="ru-RU" sz="30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rPr>
              <a:t>рабочих?</a:t>
            </a:r>
            <a:endParaRPr lang="en-GB" sz="3000" dirty="0">
              <a:solidFill>
                <a:srgbClr val="000000"/>
              </a:solidFill>
              <a:latin typeface="Calibri" pitchFamily="34" charset="0"/>
              <a:ea typeface="+mn-ea"/>
              <a:cs typeface="Times New Roman" pitchFamily="18" charset="0"/>
            </a:endParaRPr>
          </a:p>
          <a:p>
            <a:pPr marL="457200" indent="-457200">
              <a:spcBef>
                <a:spcPct val="50000"/>
              </a:spcBef>
              <a:buSzPct val="100000"/>
              <a:buFontTx/>
              <a:buAutoNum type="arabicPeriod"/>
              <a:defRPr/>
            </a:pPr>
            <a:r>
              <a:rPr lang="ru-RU" sz="3000" dirty="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rPr>
              <a:t>Как проект скажется на соответствии экологическим нормам и </a:t>
            </a:r>
            <a:r>
              <a:rPr lang="ru-RU" sz="30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rPr>
              <a:t>разрешениям</a:t>
            </a:r>
            <a:r>
              <a:rPr lang="en-GB" sz="3000" dirty="0" smtClean="0">
                <a:solidFill>
                  <a:srgbClr val="000000"/>
                </a:solidFill>
                <a:latin typeface="Calibri" pitchFamily="34" charset="0"/>
                <a:ea typeface="+mn-ea"/>
                <a:cs typeface="Times New Roman" pitchFamily="18" charset="0"/>
              </a:rPr>
              <a:t>?</a:t>
            </a:r>
            <a:endParaRPr lang="en-GB" sz="3000" dirty="0">
              <a:solidFill>
                <a:srgbClr val="000000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0"/>
            <a:ext cx="8153400" cy="128586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00"/>
                </a:solidFill>
                <a:latin typeface="Calibri" pitchFamily="34" charset="0"/>
              </a:rPr>
              <a:t>Экологическая оценка</a:t>
            </a:r>
            <a:endParaRPr lang="ru-RU" sz="4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9"/>
          <p:cNvSpPr>
            <a:spLocks noChangeArrowheads="1"/>
          </p:cNvSpPr>
          <p:nvPr/>
        </p:nvSpPr>
        <p:spPr bwMode="auto">
          <a:xfrm>
            <a:off x="1187450" y="571500"/>
            <a:ext cx="68072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ctr"/>
          <a:lstStyle/>
          <a:p>
            <a:pPr algn="ctr">
              <a:defRPr/>
            </a:pPr>
            <a:endParaRPr lang="en-GB" sz="2800" b="1" dirty="0">
              <a:solidFill>
                <a:schemeClr val="accent5">
                  <a:lumMod val="50000"/>
                </a:schemeClr>
              </a:solidFill>
              <a:ea typeface="+mn-ea"/>
              <a:cs typeface="+mn-cs"/>
            </a:endParaRPr>
          </a:p>
        </p:txBody>
      </p:sp>
      <p:sp>
        <p:nvSpPr>
          <p:cNvPr id="6147" name="Text Box 10"/>
          <p:cNvSpPr txBox="1">
            <a:spLocks noChangeArrowheads="1"/>
          </p:cNvSpPr>
          <p:nvPr/>
        </p:nvSpPr>
        <p:spPr bwMode="auto">
          <a:xfrm>
            <a:off x="642910" y="1702346"/>
            <a:ext cx="78581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>
                <a:solidFill>
                  <a:srgbClr val="000000"/>
                </a:solidFill>
                <a:ea typeface="+mn-ea"/>
                <a:cs typeface="Times New Roman" pitchFamily="18" charset="0"/>
              </a:rPr>
              <a:t>Сокращение выбросов (отходов, стоков) и экономия ресурсов</a:t>
            </a:r>
            <a:endParaRPr lang="nb-NO" b="1" dirty="0">
              <a:solidFill>
                <a:srgbClr val="000000"/>
              </a:solidFill>
              <a:ea typeface="+mn-ea"/>
              <a:cs typeface="+mn-cs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0" y="2357430"/>
            <a:ext cx="9144000" cy="4031624"/>
            <a:chOff x="-3" y="-3"/>
            <a:chExt cx="4552" cy="2733"/>
          </a:xfrm>
          <a:noFill/>
        </p:grpSpPr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0" y="-3"/>
              <a:ext cx="4546" cy="2730"/>
              <a:chOff x="0" y="-3"/>
              <a:chExt cx="4546" cy="2730"/>
            </a:xfrm>
            <a:grpFill/>
          </p:grpSpPr>
          <p:grpSp>
            <p:nvGrpSpPr>
              <p:cNvPr id="4" name="Group 13"/>
              <p:cNvGrpSpPr>
                <a:grpSpLocks/>
              </p:cNvGrpSpPr>
              <p:nvPr/>
            </p:nvGrpSpPr>
            <p:grpSpPr bwMode="auto">
              <a:xfrm>
                <a:off x="0" y="0"/>
                <a:ext cx="1107" cy="748"/>
                <a:chOff x="0" y="0"/>
                <a:chExt cx="1107" cy="748"/>
              </a:xfrm>
              <a:grpFill/>
            </p:grpSpPr>
            <p:sp>
              <p:nvSpPr>
                <p:cNvPr id="6308" name="Rectangle 1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07" cy="748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grpSp>
              <p:nvGrpSpPr>
                <p:cNvPr id="5" name="Group 15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107" cy="748"/>
                  <a:chOff x="0" y="0"/>
                  <a:chExt cx="1107" cy="748"/>
                </a:xfrm>
                <a:grpFill/>
              </p:grpSpPr>
              <p:sp>
                <p:nvSpPr>
                  <p:cNvPr id="6310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0"/>
                    <a:ext cx="1021" cy="748"/>
                  </a:xfrm>
                  <a:prstGeom prst="rect">
                    <a:avLst/>
                  </a:prstGeom>
                  <a:grpFill/>
                  <a:ln w="31750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r>
                      <a:rPr lang="ru-RU" sz="2000" b="1" dirty="0">
                        <a:solidFill>
                          <a:srgbClr val="000000"/>
                        </a:solidFill>
                        <a:ea typeface="+mn-ea"/>
                        <a:cs typeface="Times New Roman" pitchFamily="18" charset="0"/>
                      </a:rPr>
                      <a:t>Мероприятие </a:t>
                    </a:r>
                    <a:endParaRPr lang="ru-RU" sz="2000" dirty="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endParaRPr>
                  </a:p>
                  <a:p>
                    <a:pPr eaLnBrk="0" hangingPunct="0">
                      <a:defRPr/>
                    </a:pPr>
                    <a:endParaRPr lang="ru-RU" sz="2000" dirty="0">
                      <a:solidFill>
                        <a:srgbClr val="000000"/>
                      </a:solidFill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311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107" cy="748"/>
                  </a:xfrm>
                  <a:prstGeom prst="rect">
                    <a:avLst/>
                  </a:prstGeom>
                  <a:grpFill/>
                  <a:ln w="31750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solidFill>
                        <a:srgbClr val="000000"/>
                      </a:solidFill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" name="Group 18"/>
              <p:cNvGrpSpPr>
                <a:grpSpLocks/>
              </p:cNvGrpSpPr>
              <p:nvPr/>
            </p:nvGrpSpPr>
            <p:grpSpPr bwMode="auto">
              <a:xfrm>
                <a:off x="1107" y="0"/>
                <a:ext cx="851" cy="748"/>
                <a:chOff x="1107" y="0"/>
                <a:chExt cx="851" cy="748"/>
              </a:xfrm>
              <a:grpFill/>
            </p:grpSpPr>
            <p:sp>
              <p:nvSpPr>
                <p:cNvPr id="6304" name="Rectangle 19"/>
                <p:cNvSpPr>
                  <a:spLocks noChangeArrowheads="1"/>
                </p:cNvSpPr>
                <p:nvPr/>
              </p:nvSpPr>
              <p:spPr bwMode="auto">
                <a:xfrm>
                  <a:off x="1107" y="0"/>
                  <a:ext cx="847" cy="748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grpSp>
              <p:nvGrpSpPr>
                <p:cNvPr id="7" name="Group 20"/>
                <p:cNvGrpSpPr>
                  <a:grpSpLocks/>
                </p:cNvGrpSpPr>
                <p:nvPr/>
              </p:nvGrpSpPr>
              <p:grpSpPr bwMode="auto">
                <a:xfrm>
                  <a:off x="1107" y="0"/>
                  <a:ext cx="851" cy="748"/>
                  <a:chOff x="1107" y="0"/>
                  <a:chExt cx="851" cy="748"/>
                </a:xfrm>
                <a:grpFill/>
              </p:grpSpPr>
              <p:sp>
                <p:nvSpPr>
                  <p:cNvPr id="6306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1107" y="0"/>
                    <a:ext cx="851" cy="745"/>
                  </a:xfrm>
                  <a:prstGeom prst="rect">
                    <a:avLst/>
                  </a:prstGeom>
                  <a:grpFill/>
                  <a:ln w="31750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>
                      <a:defRPr/>
                    </a:pPr>
                    <a:r>
                      <a:rPr lang="ru-RU" sz="1600" b="1" dirty="0">
                        <a:solidFill>
                          <a:srgbClr val="000000"/>
                        </a:solidFill>
                        <a:ea typeface="+mn-ea"/>
                        <a:cs typeface="Times New Roman" pitchFamily="18" charset="0"/>
                      </a:rPr>
                      <a:t>Сокращение потребления/ выбросов,</a:t>
                    </a:r>
                    <a:r>
                      <a:rPr lang="nb-NO" sz="1600" b="1" dirty="0">
                        <a:solidFill>
                          <a:srgbClr val="000000"/>
                        </a:solidFill>
                        <a:ea typeface="+mn-ea"/>
                        <a:cs typeface="Times New Roman" pitchFamily="18" charset="0"/>
                      </a:rPr>
                      <a:t> </a:t>
                    </a:r>
                  </a:p>
                  <a:p>
                    <a:pPr algn="ctr">
                      <a:defRPr/>
                    </a:pPr>
                    <a:r>
                      <a:rPr lang="ru-RU" sz="1600" b="1" dirty="0">
                        <a:solidFill>
                          <a:srgbClr val="000000"/>
                        </a:solidFill>
                        <a:ea typeface="+mn-ea"/>
                        <a:cs typeface="Times New Roman" pitchFamily="18" charset="0"/>
                      </a:rPr>
                      <a:t> и </a:t>
                    </a:r>
                    <a:r>
                      <a:rPr lang="ru-RU" sz="1600" b="1" dirty="0" err="1">
                        <a:solidFill>
                          <a:srgbClr val="000000"/>
                        </a:solidFill>
                        <a:ea typeface="+mn-ea"/>
                        <a:cs typeface="Times New Roman" pitchFamily="18" charset="0"/>
                      </a:rPr>
                      <a:t>т.д</a:t>
                    </a:r>
                    <a:r>
                      <a:rPr lang="nb-NO" sz="1600" b="1" dirty="0">
                        <a:solidFill>
                          <a:srgbClr val="000000"/>
                        </a:solidFill>
                        <a:ea typeface="+mn-ea"/>
                        <a:cs typeface="Times New Roman" pitchFamily="18" charset="0"/>
                      </a:rPr>
                      <a:t>.</a:t>
                    </a:r>
                    <a:endParaRPr lang="ru-RU" sz="1600" dirty="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endParaRPr>
                  </a:p>
                  <a:p>
                    <a:pPr algn="ctr" eaLnBrk="0" hangingPunct="0">
                      <a:defRPr/>
                    </a:pPr>
                    <a:endParaRPr lang="ru-RU" sz="1600" dirty="0">
                      <a:solidFill>
                        <a:srgbClr val="000000"/>
                      </a:solidFill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307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1107" y="0"/>
                    <a:ext cx="847" cy="748"/>
                  </a:xfrm>
                  <a:prstGeom prst="rect">
                    <a:avLst/>
                  </a:prstGeom>
                  <a:grpFill/>
                  <a:ln w="31750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solidFill>
                        <a:srgbClr val="000000"/>
                      </a:solidFill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" name="Group 23"/>
              <p:cNvGrpSpPr>
                <a:grpSpLocks/>
              </p:cNvGrpSpPr>
              <p:nvPr/>
            </p:nvGrpSpPr>
            <p:grpSpPr bwMode="auto">
              <a:xfrm>
                <a:off x="1954" y="-3"/>
                <a:ext cx="432" cy="751"/>
                <a:chOff x="1954" y="-3"/>
                <a:chExt cx="432" cy="751"/>
              </a:xfrm>
              <a:grpFill/>
            </p:grpSpPr>
            <p:sp>
              <p:nvSpPr>
                <p:cNvPr id="6300" name="Rectangle 24"/>
                <p:cNvSpPr>
                  <a:spLocks noChangeArrowheads="1"/>
                </p:cNvSpPr>
                <p:nvPr/>
              </p:nvSpPr>
              <p:spPr bwMode="auto">
                <a:xfrm>
                  <a:off x="1954" y="0"/>
                  <a:ext cx="432" cy="748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grpSp>
              <p:nvGrpSpPr>
                <p:cNvPr id="9" name="Group 25"/>
                <p:cNvGrpSpPr>
                  <a:grpSpLocks/>
                </p:cNvGrpSpPr>
                <p:nvPr/>
              </p:nvGrpSpPr>
              <p:grpSpPr bwMode="auto">
                <a:xfrm>
                  <a:off x="1954" y="-3"/>
                  <a:ext cx="432" cy="751"/>
                  <a:chOff x="1954" y="-3"/>
                  <a:chExt cx="432" cy="751"/>
                </a:xfrm>
                <a:grpFill/>
              </p:grpSpPr>
              <p:sp>
                <p:nvSpPr>
                  <p:cNvPr id="6302" name="Rectangle 26"/>
                  <p:cNvSpPr>
                    <a:spLocks noChangeArrowheads="1"/>
                  </p:cNvSpPr>
                  <p:nvPr/>
                </p:nvSpPr>
                <p:spPr bwMode="auto">
                  <a:xfrm>
                    <a:off x="1997" y="0"/>
                    <a:ext cx="346" cy="748"/>
                  </a:xfrm>
                  <a:prstGeom prst="rect">
                    <a:avLst/>
                  </a:prstGeom>
                  <a:grpFill/>
                  <a:ln w="31750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>
                      <a:defRPr/>
                    </a:pPr>
                    <a:r>
                      <a:rPr lang="ru-RU" b="1" dirty="0">
                        <a:solidFill>
                          <a:srgbClr val="000000"/>
                        </a:solidFill>
                        <a:ea typeface="+mn-ea"/>
                        <a:cs typeface="Times New Roman" pitchFamily="18" charset="0"/>
                      </a:rPr>
                      <a:t>CO</a:t>
                    </a:r>
                    <a:r>
                      <a:rPr lang="ru-RU" b="1" baseline="-30000" dirty="0">
                        <a:solidFill>
                          <a:srgbClr val="000000"/>
                        </a:solidFill>
                        <a:ea typeface="+mn-ea"/>
                        <a:cs typeface="Times New Roman" pitchFamily="18" charset="0"/>
                      </a:rPr>
                      <a:t>2</a:t>
                    </a:r>
                    <a:endParaRPr lang="ru-RU" dirty="0">
                      <a:solidFill>
                        <a:srgbClr val="000000"/>
                      </a:solidFill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303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1954" y="-3"/>
                    <a:ext cx="432" cy="748"/>
                  </a:xfrm>
                  <a:prstGeom prst="rect">
                    <a:avLst/>
                  </a:prstGeom>
                  <a:grpFill/>
                  <a:ln w="31750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solidFill>
                        <a:srgbClr val="000000"/>
                      </a:solidFill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" name="Group 28"/>
              <p:cNvGrpSpPr>
                <a:grpSpLocks/>
              </p:cNvGrpSpPr>
              <p:nvPr/>
            </p:nvGrpSpPr>
            <p:grpSpPr bwMode="auto">
              <a:xfrm>
                <a:off x="2386" y="-3"/>
                <a:ext cx="432" cy="751"/>
                <a:chOff x="2386" y="-3"/>
                <a:chExt cx="432" cy="751"/>
              </a:xfrm>
              <a:grpFill/>
            </p:grpSpPr>
            <p:sp>
              <p:nvSpPr>
                <p:cNvPr id="6296" name="Rectangle 29"/>
                <p:cNvSpPr>
                  <a:spLocks noChangeArrowheads="1"/>
                </p:cNvSpPr>
                <p:nvPr/>
              </p:nvSpPr>
              <p:spPr bwMode="auto">
                <a:xfrm>
                  <a:off x="2386" y="0"/>
                  <a:ext cx="432" cy="748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grpSp>
              <p:nvGrpSpPr>
                <p:cNvPr id="11" name="Group 30"/>
                <p:cNvGrpSpPr>
                  <a:grpSpLocks/>
                </p:cNvGrpSpPr>
                <p:nvPr/>
              </p:nvGrpSpPr>
              <p:grpSpPr bwMode="auto">
                <a:xfrm>
                  <a:off x="2386" y="-3"/>
                  <a:ext cx="432" cy="751"/>
                  <a:chOff x="2386" y="-3"/>
                  <a:chExt cx="432" cy="751"/>
                </a:xfrm>
                <a:grpFill/>
              </p:grpSpPr>
              <p:sp>
                <p:nvSpPr>
                  <p:cNvPr id="6298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-3"/>
                    <a:ext cx="346" cy="748"/>
                  </a:xfrm>
                  <a:prstGeom prst="rect">
                    <a:avLst/>
                  </a:prstGeom>
                  <a:grpFill/>
                  <a:ln w="31750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>
                      <a:defRPr/>
                    </a:pPr>
                    <a:r>
                      <a:rPr lang="ru-RU" b="1" dirty="0">
                        <a:solidFill>
                          <a:srgbClr val="000000"/>
                        </a:solidFill>
                        <a:ea typeface="+mn-ea"/>
                        <a:cs typeface="Times New Roman" pitchFamily="18" charset="0"/>
                      </a:rPr>
                      <a:t>SO</a:t>
                    </a:r>
                    <a:r>
                      <a:rPr lang="ru-RU" b="1" baseline="-30000" dirty="0">
                        <a:solidFill>
                          <a:srgbClr val="000000"/>
                        </a:solidFill>
                        <a:ea typeface="+mn-ea"/>
                        <a:cs typeface="Times New Roman" pitchFamily="18" charset="0"/>
                      </a:rPr>
                      <a:t>2</a:t>
                    </a:r>
                    <a:endParaRPr lang="ru-RU" dirty="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endParaRPr>
                  </a:p>
                  <a:p>
                    <a:pPr algn="ctr" eaLnBrk="0" hangingPunct="0">
                      <a:defRPr/>
                    </a:pPr>
                    <a:r>
                      <a:rPr lang="ru-RU" sz="1100" dirty="0">
                        <a:solidFill>
                          <a:srgbClr val="000000"/>
                        </a:solidFill>
                        <a:ea typeface="+mn-ea"/>
                        <a:cs typeface="Times New Roman" pitchFamily="18" charset="0"/>
                      </a:rPr>
                      <a:t> </a:t>
                    </a:r>
                  </a:p>
                  <a:p>
                    <a:pPr algn="ctr" eaLnBrk="0" hangingPunct="0">
                      <a:defRPr/>
                    </a:pPr>
                    <a:endParaRPr lang="ru-RU" dirty="0">
                      <a:solidFill>
                        <a:srgbClr val="000000"/>
                      </a:solidFill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299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2386" y="0"/>
                    <a:ext cx="432" cy="748"/>
                  </a:xfrm>
                  <a:prstGeom prst="rect">
                    <a:avLst/>
                  </a:prstGeom>
                  <a:grpFill/>
                  <a:ln w="31750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solidFill>
                        <a:srgbClr val="000000"/>
                      </a:solidFill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2" name="Group 33"/>
              <p:cNvGrpSpPr>
                <a:grpSpLocks/>
              </p:cNvGrpSpPr>
              <p:nvPr/>
            </p:nvGrpSpPr>
            <p:grpSpPr bwMode="auto">
              <a:xfrm>
                <a:off x="2818" y="0"/>
                <a:ext cx="432" cy="748"/>
                <a:chOff x="2818" y="0"/>
                <a:chExt cx="432" cy="748"/>
              </a:xfrm>
              <a:grpFill/>
            </p:grpSpPr>
            <p:sp>
              <p:nvSpPr>
                <p:cNvPr id="6292" name="Rectangle 34"/>
                <p:cNvSpPr>
                  <a:spLocks noChangeArrowheads="1"/>
                </p:cNvSpPr>
                <p:nvPr/>
              </p:nvSpPr>
              <p:spPr bwMode="auto">
                <a:xfrm>
                  <a:off x="2818" y="0"/>
                  <a:ext cx="432" cy="748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grpSp>
              <p:nvGrpSpPr>
                <p:cNvPr id="13" name="Group 35"/>
                <p:cNvGrpSpPr>
                  <a:grpSpLocks/>
                </p:cNvGrpSpPr>
                <p:nvPr/>
              </p:nvGrpSpPr>
              <p:grpSpPr bwMode="auto">
                <a:xfrm>
                  <a:off x="2818" y="0"/>
                  <a:ext cx="432" cy="748"/>
                  <a:chOff x="2818" y="0"/>
                  <a:chExt cx="432" cy="748"/>
                </a:xfrm>
                <a:grpFill/>
              </p:grpSpPr>
              <p:sp>
                <p:nvSpPr>
                  <p:cNvPr id="6294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2861" y="0"/>
                    <a:ext cx="346" cy="748"/>
                  </a:xfrm>
                  <a:prstGeom prst="rect">
                    <a:avLst/>
                  </a:prstGeom>
                  <a:grpFill/>
                  <a:ln w="31750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>
                      <a:defRPr/>
                    </a:pPr>
                    <a:r>
                      <a:rPr lang="ru-RU" b="1" dirty="0" err="1">
                        <a:solidFill>
                          <a:srgbClr val="000000"/>
                        </a:solidFill>
                        <a:ea typeface="+mn-ea"/>
                        <a:cs typeface="Times New Roman" pitchFamily="18" charset="0"/>
                      </a:rPr>
                      <a:t>NO</a:t>
                    </a:r>
                    <a:r>
                      <a:rPr lang="ru-RU" b="1" baseline="-30000" dirty="0" err="1">
                        <a:solidFill>
                          <a:srgbClr val="000000"/>
                        </a:solidFill>
                        <a:ea typeface="+mn-ea"/>
                        <a:cs typeface="Times New Roman" pitchFamily="18" charset="0"/>
                      </a:rPr>
                      <a:t>x</a:t>
                    </a:r>
                    <a:endParaRPr lang="ru-RU" dirty="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endParaRPr>
                  </a:p>
                  <a:p>
                    <a:pPr algn="ctr" eaLnBrk="0" hangingPunct="0">
                      <a:defRPr/>
                    </a:pPr>
                    <a:endParaRPr lang="ru-RU" dirty="0">
                      <a:solidFill>
                        <a:srgbClr val="000000"/>
                      </a:solidFill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295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818" y="0"/>
                    <a:ext cx="432" cy="748"/>
                  </a:xfrm>
                  <a:prstGeom prst="rect">
                    <a:avLst/>
                  </a:prstGeom>
                  <a:grpFill/>
                  <a:ln w="31750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solidFill>
                        <a:srgbClr val="000000"/>
                      </a:solidFill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4" name="Group 38"/>
              <p:cNvGrpSpPr>
                <a:grpSpLocks/>
              </p:cNvGrpSpPr>
              <p:nvPr/>
            </p:nvGrpSpPr>
            <p:grpSpPr bwMode="auto">
              <a:xfrm>
                <a:off x="3250" y="-3"/>
                <a:ext cx="432" cy="751"/>
                <a:chOff x="3250" y="-3"/>
                <a:chExt cx="432" cy="751"/>
              </a:xfrm>
              <a:grpFill/>
            </p:grpSpPr>
            <p:sp>
              <p:nvSpPr>
                <p:cNvPr id="6288" name="Rectangle 39"/>
                <p:cNvSpPr>
                  <a:spLocks noChangeArrowheads="1"/>
                </p:cNvSpPr>
                <p:nvPr/>
              </p:nvSpPr>
              <p:spPr bwMode="auto">
                <a:xfrm>
                  <a:off x="3250" y="0"/>
                  <a:ext cx="432" cy="748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grpSp>
              <p:nvGrpSpPr>
                <p:cNvPr id="15" name="Group 40"/>
                <p:cNvGrpSpPr>
                  <a:grpSpLocks/>
                </p:cNvGrpSpPr>
                <p:nvPr/>
              </p:nvGrpSpPr>
              <p:grpSpPr bwMode="auto">
                <a:xfrm>
                  <a:off x="3250" y="-3"/>
                  <a:ext cx="432" cy="751"/>
                  <a:chOff x="3250" y="-3"/>
                  <a:chExt cx="432" cy="751"/>
                </a:xfrm>
                <a:grpFill/>
              </p:grpSpPr>
              <p:sp>
                <p:nvSpPr>
                  <p:cNvPr id="6290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3254" y="-3"/>
                    <a:ext cx="346" cy="701"/>
                  </a:xfrm>
                  <a:prstGeom prst="rect">
                    <a:avLst/>
                  </a:prstGeom>
                  <a:grpFill/>
                  <a:ln w="31750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>
                      <a:defRPr/>
                    </a:pPr>
                    <a:r>
                      <a:rPr lang="ru-RU" b="1" dirty="0">
                        <a:solidFill>
                          <a:srgbClr val="000000"/>
                        </a:solidFill>
                        <a:ea typeface="+mn-ea"/>
                        <a:cs typeface="+mn-cs"/>
                      </a:rPr>
                      <a:t>СО</a:t>
                    </a:r>
                    <a:endParaRPr lang="ru-RU" dirty="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6291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3250" y="0"/>
                    <a:ext cx="432" cy="748"/>
                  </a:xfrm>
                  <a:prstGeom prst="rect">
                    <a:avLst/>
                  </a:prstGeom>
                  <a:grpFill/>
                  <a:ln w="31750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solidFill>
                        <a:srgbClr val="000000"/>
                      </a:solidFill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6" name="Group 43"/>
              <p:cNvGrpSpPr>
                <a:grpSpLocks/>
              </p:cNvGrpSpPr>
              <p:nvPr/>
            </p:nvGrpSpPr>
            <p:grpSpPr bwMode="auto">
              <a:xfrm>
                <a:off x="3682" y="0"/>
                <a:ext cx="432" cy="748"/>
                <a:chOff x="3682" y="0"/>
                <a:chExt cx="432" cy="748"/>
              </a:xfrm>
              <a:grpFill/>
            </p:grpSpPr>
            <p:sp>
              <p:nvSpPr>
                <p:cNvPr id="6284" name="Rectangle 44"/>
                <p:cNvSpPr>
                  <a:spLocks noChangeArrowheads="1"/>
                </p:cNvSpPr>
                <p:nvPr/>
              </p:nvSpPr>
              <p:spPr bwMode="auto">
                <a:xfrm>
                  <a:off x="3682" y="0"/>
                  <a:ext cx="432" cy="748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grpSp>
              <p:nvGrpSpPr>
                <p:cNvPr id="17" name="Group 45"/>
                <p:cNvGrpSpPr>
                  <a:grpSpLocks/>
                </p:cNvGrpSpPr>
                <p:nvPr/>
              </p:nvGrpSpPr>
              <p:grpSpPr bwMode="auto">
                <a:xfrm>
                  <a:off x="3682" y="0"/>
                  <a:ext cx="432" cy="748"/>
                  <a:chOff x="3682" y="0"/>
                  <a:chExt cx="432" cy="748"/>
                </a:xfrm>
                <a:grpFill/>
              </p:grpSpPr>
              <p:sp>
                <p:nvSpPr>
                  <p:cNvPr id="6286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3725" y="0"/>
                    <a:ext cx="346" cy="748"/>
                  </a:xfrm>
                  <a:prstGeom prst="rect">
                    <a:avLst/>
                  </a:prstGeom>
                  <a:grpFill/>
                  <a:ln w="31750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>
                      <a:defRPr/>
                    </a:pPr>
                    <a:r>
                      <a:rPr lang="ru-RU" b="1" dirty="0">
                        <a:solidFill>
                          <a:srgbClr val="000000"/>
                        </a:solidFill>
                        <a:ea typeface="+mn-ea"/>
                        <a:cs typeface="+mn-cs"/>
                      </a:rPr>
                      <a:t>ЛОС</a:t>
                    </a:r>
                    <a:endParaRPr lang="ru-RU" dirty="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endParaRPr>
                  </a:p>
                  <a:p>
                    <a:pPr algn="ctr" eaLnBrk="0" hangingPunct="0">
                      <a:defRPr/>
                    </a:pPr>
                    <a:endParaRPr lang="ru-RU" dirty="0">
                      <a:solidFill>
                        <a:srgbClr val="000000"/>
                      </a:solidFill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287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3682" y="0"/>
                    <a:ext cx="432" cy="748"/>
                  </a:xfrm>
                  <a:prstGeom prst="rect">
                    <a:avLst/>
                  </a:prstGeom>
                  <a:grpFill/>
                  <a:ln w="31750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solidFill>
                        <a:srgbClr val="000000"/>
                      </a:solidFill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8" name="Group 48"/>
              <p:cNvGrpSpPr>
                <a:grpSpLocks/>
              </p:cNvGrpSpPr>
              <p:nvPr/>
            </p:nvGrpSpPr>
            <p:grpSpPr bwMode="auto">
              <a:xfrm>
                <a:off x="4114" y="0"/>
                <a:ext cx="432" cy="748"/>
                <a:chOff x="4114" y="0"/>
                <a:chExt cx="432" cy="748"/>
              </a:xfrm>
              <a:grpFill/>
            </p:grpSpPr>
            <p:sp>
              <p:nvSpPr>
                <p:cNvPr id="6280" name="Rectangle 49"/>
                <p:cNvSpPr>
                  <a:spLocks noChangeArrowheads="1"/>
                </p:cNvSpPr>
                <p:nvPr/>
              </p:nvSpPr>
              <p:spPr bwMode="auto">
                <a:xfrm>
                  <a:off x="4114" y="0"/>
                  <a:ext cx="432" cy="748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grpSp>
              <p:nvGrpSpPr>
                <p:cNvPr id="19" name="Group 50"/>
                <p:cNvGrpSpPr>
                  <a:grpSpLocks/>
                </p:cNvGrpSpPr>
                <p:nvPr/>
              </p:nvGrpSpPr>
              <p:grpSpPr bwMode="auto">
                <a:xfrm>
                  <a:off x="4114" y="0"/>
                  <a:ext cx="432" cy="748"/>
                  <a:chOff x="4114" y="0"/>
                  <a:chExt cx="432" cy="748"/>
                </a:xfrm>
                <a:grpFill/>
              </p:grpSpPr>
              <p:sp>
                <p:nvSpPr>
                  <p:cNvPr id="6282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4157" y="0"/>
                    <a:ext cx="346" cy="748"/>
                  </a:xfrm>
                  <a:prstGeom prst="rect">
                    <a:avLst/>
                  </a:prstGeom>
                  <a:grpFill/>
                  <a:ln w="31750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>
                      <a:defRPr/>
                    </a:pPr>
                    <a:r>
                      <a:rPr lang="ru-RU" sz="1400" b="1" dirty="0">
                        <a:solidFill>
                          <a:srgbClr val="000000"/>
                        </a:solidFill>
                        <a:ea typeface="+mn-ea"/>
                        <a:cs typeface="+mn-cs"/>
                      </a:rPr>
                      <a:t>Пыль</a:t>
                    </a:r>
                    <a:endParaRPr lang="ru-RU" dirty="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endParaRPr>
                  </a:p>
                  <a:p>
                    <a:pPr algn="ctr" eaLnBrk="0" hangingPunct="0">
                      <a:defRPr/>
                    </a:pPr>
                    <a:r>
                      <a:rPr lang="ru-RU" sz="1100" dirty="0">
                        <a:solidFill>
                          <a:srgbClr val="000000"/>
                        </a:solidFill>
                        <a:ea typeface="+mn-ea"/>
                        <a:cs typeface="Times New Roman" pitchFamily="18" charset="0"/>
                      </a:rPr>
                      <a:t> </a:t>
                    </a:r>
                  </a:p>
                  <a:p>
                    <a:pPr algn="ctr" eaLnBrk="0" hangingPunct="0">
                      <a:defRPr/>
                    </a:pPr>
                    <a:endParaRPr lang="ru-RU" dirty="0">
                      <a:solidFill>
                        <a:srgbClr val="000000"/>
                      </a:solidFill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283" name="Rectangle 52"/>
                  <p:cNvSpPr>
                    <a:spLocks noChangeArrowheads="1"/>
                  </p:cNvSpPr>
                  <p:nvPr/>
                </p:nvSpPr>
                <p:spPr bwMode="auto">
                  <a:xfrm>
                    <a:off x="4114" y="0"/>
                    <a:ext cx="432" cy="748"/>
                  </a:xfrm>
                  <a:prstGeom prst="rect">
                    <a:avLst/>
                  </a:prstGeom>
                  <a:grpFill/>
                  <a:ln w="31750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solidFill>
                        <a:srgbClr val="000000"/>
                      </a:solidFill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0" name="Group 53"/>
              <p:cNvGrpSpPr>
                <a:grpSpLocks/>
              </p:cNvGrpSpPr>
              <p:nvPr/>
            </p:nvGrpSpPr>
            <p:grpSpPr bwMode="auto">
              <a:xfrm>
                <a:off x="0" y="748"/>
                <a:ext cx="1107" cy="394"/>
                <a:chOff x="0" y="748"/>
                <a:chExt cx="1107" cy="394"/>
              </a:xfrm>
              <a:grpFill/>
            </p:grpSpPr>
            <p:sp>
              <p:nvSpPr>
                <p:cNvPr id="6278" name="Rectangle 54"/>
                <p:cNvSpPr>
                  <a:spLocks noChangeArrowheads="1"/>
                </p:cNvSpPr>
                <p:nvPr/>
              </p:nvSpPr>
              <p:spPr bwMode="auto">
                <a:xfrm>
                  <a:off x="43" y="748"/>
                  <a:ext cx="1021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79" name="Rectangle 55"/>
                <p:cNvSpPr>
                  <a:spLocks noChangeArrowheads="1"/>
                </p:cNvSpPr>
                <p:nvPr/>
              </p:nvSpPr>
              <p:spPr bwMode="auto">
                <a:xfrm>
                  <a:off x="0" y="748"/>
                  <a:ext cx="1107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1" name="Group 56"/>
              <p:cNvGrpSpPr>
                <a:grpSpLocks/>
              </p:cNvGrpSpPr>
              <p:nvPr/>
            </p:nvGrpSpPr>
            <p:grpSpPr bwMode="auto">
              <a:xfrm>
                <a:off x="1107" y="748"/>
                <a:ext cx="847" cy="394"/>
                <a:chOff x="1107" y="748"/>
                <a:chExt cx="847" cy="394"/>
              </a:xfrm>
              <a:grpFill/>
            </p:grpSpPr>
            <p:sp>
              <p:nvSpPr>
                <p:cNvPr id="6276" name="Rectangle 57"/>
                <p:cNvSpPr>
                  <a:spLocks noChangeArrowheads="1"/>
                </p:cNvSpPr>
                <p:nvPr/>
              </p:nvSpPr>
              <p:spPr bwMode="auto">
                <a:xfrm>
                  <a:off x="1150" y="748"/>
                  <a:ext cx="761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77" name="Rectangle 58"/>
                <p:cNvSpPr>
                  <a:spLocks noChangeArrowheads="1"/>
                </p:cNvSpPr>
                <p:nvPr/>
              </p:nvSpPr>
              <p:spPr bwMode="auto">
                <a:xfrm>
                  <a:off x="1107" y="748"/>
                  <a:ext cx="847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" name="Group 59"/>
              <p:cNvGrpSpPr>
                <a:grpSpLocks/>
              </p:cNvGrpSpPr>
              <p:nvPr/>
            </p:nvGrpSpPr>
            <p:grpSpPr bwMode="auto">
              <a:xfrm>
                <a:off x="1953" y="748"/>
                <a:ext cx="433" cy="394"/>
                <a:chOff x="1953" y="748"/>
                <a:chExt cx="433" cy="394"/>
              </a:xfrm>
              <a:grpFill/>
            </p:grpSpPr>
            <p:sp>
              <p:nvSpPr>
                <p:cNvPr id="6274" name="Rectangle 60"/>
                <p:cNvSpPr>
                  <a:spLocks noChangeArrowheads="1"/>
                </p:cNvSpPr>
                <p:nvPr/>
              </p:nvSpPr>
              <p:spPr bwMode="auto">
                <a:xfrm>
                  <a:off x="1997" y="748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75" name="Rectangle 61"/>
                <p:cNvSpPr>
                  <a:spLocks noChangeArrowheads="1"/>
                </p:cNvSpPr>
                <p:nvPr/>
              </p:nvSpPr>
              <p:spPr bwMode="auto">
                <a:xfrm>
                  <a:off x="1953" y="748"/>
                  <a:ext cx="433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3" name="Group 62"/>
              <p:cNvGrpSpPr>
                <a:grpSpLocks/>
              </p:cNvGrpSpPr>
              <p:nvPr/>
            </p:nvGrpSpPr>
            <p:grpSpPr bwMode="auto">
              <a:xfrm>
                <a:off x="2386" y="748"/>
                <a:ext cx="432" cy="394"/>
                <a:chOff x="2386" y="748"/>
                <a:chExt cx="432" cy="394"/>
              </a:xfrm>
              <a:grpFill/>
            </p:grpSpPr>
            <p:sp>
              <p:nvSpPr>
                <p:cNvPr id="6272" name="Rectangle 63"/>
                <p:cNvSpPr>
                  <a:spLocks noChangeArrowheads="1"/>
                </p:cNvSpPr>
                <p:nvPr/>
              </p:nvSpPr>
              <p:spPr bwMode="auto">
                <a:xfrm>
                  <a:off x="2429" y="748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73" name="Rectangle 64"/>
                <p:cNvSpPr>
                  <a:spLocks noChangeArrowheads="1"/>
                </p:cNvSpPr>
                <p:nvPr/>
              </p:nvSpPr>
              <p:spPr bwMode="auto">
                <a:xfrm>
                  <a:off x="2386" y="748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4" name="Group 65"/>
              <p:cNvGrpSpPr>
                <a:grpSpLocks/>
              </p:cNvGrpSpPr>
              <p:nvPr/>
            </p:nvGrpSpPr>
            <p:grpSpPr bwMode="auto">
              <a:xfrm>
                <a:off x="2818" y="748"/>
                <a:ext cx="432" cy="394"/>
                <a:chOff x="2818" y="748"/>
                <a:chExt cx="432" cy="394"/>
              </a:xfrm>
              <a:grpFill/>
            </p:grpSpPr>
            <p:sp>
              <p:nvSpPr>
                <p:cNvPr id="6270" name="Rectangle 66"/>
                <p:cNvSpPr>
                  <a:spLocks noChangeArrowheads="1"/>
                </p:cNvSpPr>
                <p:nvPr/>
              </p:nvSpPr>
              <p:spPr bwMode="auto">
                <a:xfrm>
                  <a:off x="2861" y="748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71" name="Rectangle 67"/>
                <p:cNvSpPr>
                  <a:spLocks noChangeArrowheads="1"/>
                </p:cNvSpPr>
                <p:nvPr/>
              </p:nvSpPr>
              <p:spPr bwMode="auto">
                <a:xfrm>
                  <a:off x="2818" y="748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5" name="Group 68"/>
              <p:cNvGrpSpPr>
                <a:grpSpLocks/>
              </p:cNvGrpSpPr>
              <p:nvPr/>
            </p:nvGrpSpPr>
            <p:grpSpPr bwMode="auto">
              <a:xfrm>
                <a:off x="3250" y="748"/>
                <a:ext cx="432" cy="394"/>
                <a:chOff x="3250" y="748"/>
                <a:chExt cx="432" cy="394"/>
              </a:xfrm>
              <a:grpFill/>
            </p:grpSpPr>
            <p:sp>
              <p:nvSpPr>
                <p:cNvPr id="6268" name="Rectangle 69"/>
                <p:cNvSpPr>
                  <a:spLocks noChangeArrowheads="1"/>
                </p:cNvSpPr>
                <p:nvPr/>
              </p:nvSpPr>
              <p:spPr bwMode="auto">
                <a:xfrm>
                  <a:off x="3293" y="748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69" name="Rectangle 70"/>
                <p:cNvSpPr>
                  <a:spLocks noChangeArrowheads="1"/>
                </p:cNvSpPr>
                <p:nvPr/>
              </p:nvSpPr>
              <p:spPr bwMode="auto">
                <a:xfrm>
                  <a:off x="3250" y="748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6" name="Group 71"/>
              <p:cNvGrpSpPr>
                <a:grpSpLocks/>
              </p:cNvGrpSpPr>
              <p:nvPr/>
            </p:nvGrpSpPr>
            <p:grpSpPr bwMode="auto">
              <a:xfrm>
                <a:off x="3682" y="748"/>
                <a:ext cx="432" cy="394"/>
                <a:chOff x="3682" y="748"/>
                <a:chExt cx="432" cy="394"/>
              </a:xfrm>
              <a:grpFill/>
            </p:grpSpPr>
            <p:sp>
              <p:nvSpPr>
                <p:cNvPr id="6266" name="Rectangle 72"/>
                <p:cNvSpPr>
                  <a:spLocks noChangeArrowheads="1"/>
                </p:cNvSpPr>
                <p:nvPr/>
              </p:nvSpPr>
              <p:spPr bwMode="auto">
                <a:xfrm>
                  <a:off x="3725" y="748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67" name="Rectangle 73"/>
                <p:cNvSpPr>
                  <a:spLocks noChangeArrowheads="1"/>
                </p:cNvSpPr>
                <p:nvPr/>
              </p:nvSpPr>
              <p:spPr bwMode="auto">
                <a:xfrm>
                  <a:off x="3682" y="748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7" name="Group 74"/>
              <p:cNvGrpSpPr>
                <a:grpSpLocks/>
              </p:cNvGrpSpPr>
              <p:nvPr/>
            </p:nvGrpSpPr>
            <p:grpSpPr bwMode="auto">
              <a:xfrm>
                <a:off x="4114" y="748"/>
                <a:ext cx="432" cy="394"/>
                <a:chOff x="4114" y="748"/>
                <a:chExt cx="432" cy="394"/>
              </a:xfrm>
              <a:grpFill/>
            </p:grpSpPr>
            <p:sp>
              <p:nvSpPr>
                <p:cNvPr id="6264" name="Rectangle 75"/>
                <p:cNvSpPr>
                  <a:spLocks noChangeArrowheads="1"/>
                </p:cNvSpPr>
                <p:nvPr/>
              </p:nvSpPr>
              <p:spPr bwMode="auto">
                <a:xfrm>
                  <a:off x="4157" y="748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65" name="Rectangle 76"/>
                <p:cNvSpPr>
                  <a:spLocks noChangeArrowheads="1"/>
                </p:cNvSpPr>
                <p:nvPr/>
              </p:nvSpPr>
              <p:spPr bwMode="auto">
                <a:xfrm>
                  <a:off x="4114" y="748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8" name="Group 77"/>
              <p:cNvGrpSpPr>
                <a:grpSpLocks/>
              </p:cNvGrpSpPr>
              <p:nvPr/>
            </p:nvGrpSpPr>
            <p:grpSpPr bwMode="auto">
              <a:xfrm>
                <a:off x="0" y="1142"/>
                <a:ext cx="1107" cy="394"/>
                <a:chOff x="0" y="1142"/>
                <a:chExt cx="1107" cy="394"/>
              </a:xfrm>
              <a:grpFill/>
            </p:grpSpPr>
            <p:sp>
              <p:nvSpPr>
                <p:cNvPr id="6262" name="Rectangle 78"/>
                <p:cNvSpPr>
                  <a:spLocks noChangeArrowheads="1"/>
                </p:cNvSpPr>
                <p:nvPr/>
              </p:nvSpPr>
              <p:spPr bwMode="auto">
                <a:xfrm>
                  <a:off x="43" y="1142"/>
                  <a:ext cx="1021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63" name="Rectangle 79"/>
                <p:cNvSpPr>
                  <a:spLocks noChangeArrowheads="1"/>
                </p:cNvSpPr>
                <p:nvPr/>
              </p:nvSpPr>
              <p:spPr bwMode="auto">
                <a:xfrm>
                  <a:off x="0" y="1142"/>
                  <a:ext cx="1107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" name="Group 80"/>
              <p:cNvGrpSpPr>
                <a:grpSpLocks/>
              </p:cNvGrpSpPr>
              <p:nvPr/>
            </p:nvGrpSpPr>
            <p:grpSpPr bwMode="auto">
              <a:xfrm>
                <a:off x="1107" y="1142"/>
                <a:ext cx="847" cy="394"/>
                <a:chOff x="1107" y="1142"/>
                <a:chExt cx="847" cy="394"/>
              </a:xfrm>
              <a:grpFill/>
            </p:grpSpPr>
            <p:sp>
              <p:nvSpPr>
                <p:cNvPr id="6260" name="Rectangle 81"/>
                <p:cNvSpPr>
                  <a:spLocks noChangeArrowheads="1"/>
                </p:cNvSpPr>
                <p:nvPr/>
              </p:nvSpPr>
              <p:spPr bwMode="auto">
                <a:xfrm>
                  <a:off x="1150" y="1142"/>
                  <a:ext cx="761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61" name="Rectangle 82"/>
                <p:cNvSpPr>
                  <a:spLocks noChangeArrowheads="1"/>
                </p:cNvSpPr>
                <p:nvPr/>
              </p:nvSpPr>
              <p:spPr bwMode="auto">
                <a:xfrm>
                  <a:off x="1107" y="1142"/>
                  <a:ext cx="847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0" name="Group 83"/>
              <p:cNvGrpSpPr>
                <a:grpSpLocks/>
              </p:cNvGrpSpPr>
              <p:nvPr/>
            </p:nvGrpSpPr>
            <p:grpSpPr bwMode="auto">
              <a:xfrm>
                <a:off x="1954" y="1142"/>
                <a:ext cx="432" cy="394"/>
                <a:chOff x="1954" y="1142"/>
                <a:chExt cx="432" cy="394"/>
              </a:xfrm>
              <a:grpFill/>
            </p:grpSpPr>
            <p:sp>
              <p:nvSpPr>
                <p:cNvPr id="6258" name="Rectangle 84"/>
                <p:cNvSpPr>
                  <a:spLocks noChangeArrowheads="1"/>
                </p:cNvSpPr>
                <p:nvPr/>
              </p:nvSpPr>
              <p:spPr bwMode="auto">
                <a:xfrm>
                  <a:off x="1997" y="1142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59" name="Rectangle 85"/>
                <p:cNvSpPr>
                  <a:spLocks noChangeArrowheads="1"/>
                </p:cNvSpPr>
                <p:nvPr/>
              </p:nvSpPr>
              <p:spPr bwMode="auto">
                <a:xfrm>
                  <a:off x="1954" y="1142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1" name="Group 86"/>
              <p:cNvGrpSpPr>
                <a:grpSpLocks/>
              </p:cNvGrpSpPr>
              <p:nvPr/>
            </p:nvGrpSpPr>
            <p:grpSpPr bwMode="auto">
              <a:xfrm>
                <a:off x="2386" y="1142"/>
                <a:ext cx="432" cy="394"/>
                <a:chOff x="2386" y="1142"/>
                <a:chExt cx="432" cy="394"/>
              </a:xfrm>
              <a:grpFill/>
            </p:grpSpPr>
            <p:sp>
              <p:nvSpPr>
                <p:cNvPr id="6256" name="Rectangle 87"/>
                <p:cNvSpPr>
                  <a:spLocks noChangeArrowheads="1"/>
                </p:cNvSpPr>
                <p:nvPr/>
              </p:nvSpPr>
              <p:spPr bwMode="auto">
                <a:xfrm>
                  <a:off x="2429" y="1142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57" name="Rectangle 88"/>
                <p:cNvSpPr>
                  <a:spLocks noChangeArrowheads="1"/>
                </p:cNvSpPr>
                <p:nvPr/>
              </p:nvSpPr>
              <p:spPr bwMode="auto">
                <a:xfrm>
                  <a:off x="2386" y="1142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281" name="Group 89"/>
              <p:cNvGrpSpPr>
                <a:grpSpLocks/>
              </p:cNvGrpSpPr>
              <p:nvPr/>
            </p:nvGrpSpPr>
            <p:grpSpPr bwMode="auto">
              <a:xfrm>
                <a:off x="2818" y="1142"/>
                <a:ext cx="432" cy="394"/>
                <a:chOff x="2818" y="1142"/>
                <a:chExt cx="432" cy="394"/>
              </a:xfrm>
              <a:grpFill/>
            </p:grpSpPr>
            <p:sp>
              <p:nvSpPr>
                <p:cNvPr id="6254" name="Rectangle 90"/>
                <p:cNvSpPr>
                  <a:spLocks noChangeArrowheads="1"/>
                </p:cNvSpPr>
                <p:nvPr/>
              </p:nvSpPr>
              <p:spPr bwMode="auto">
                <a:xfrm>
                  <a:off x="2861" y="1142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55" name="Rectangle 91"/>
                <p:cNvSpPr>
                  <a:spLocks noChangeArrowheads="1"/>
                </p:cNvSpPr>
                <p:nvPr/>
              </p:nvSpPr>
              <p:spPr bwMode="auto">
                <a:xfrm>
                  <a:off x="2818" y="1142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285" name="Group 92"/>
              <p:cNvGrpSpPr>
                <a:grpSpLocks/>
              </p:cNvGrpSpPr>
              <p:nvPr/>
            </p:nvGrpSpPr>
            <p:grpSpPr bwMode="auto">
              <a:xfrm>
                <a:off x="3250" y="1142"/>
                <a:ext cx="432" cy="394"/>
                <a:chOff x="3250" y="1142"/>
                <a:chExt cx="432" cy="394"/>
              </a:xfrm>
              <a:grpFill/>
            </p:grpSpPr>
            <p:sp>
              <p:nvSpPr>
                <p:cNvPr id="6252" name="Rectangle 93"/>
                <p:cNvSpPr>
                  <a:spLocks noChangeArrowheads="1"/>
                </p:cNvSpPr>
                <p:nvPr/>
              </p:nvSpPr>
              <p:spPr bwMode="auto">
                <a:xfrm>
                  <a:off x="3293" y="1142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53" name="Rectangle 94"/>
                <p:cNvSpPr>
                  <a:spLocks noChangeArrowheads="1"/>
                </p:cNvSpPr>
                <p:nvPr/>
              </p:nvSpPr>
              <p:spPr bwMode="auto">
                <a:xfrm>
                  <a:off x="3250" y="1142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289" name="Group 95"/>
              <p:cNvGrpSpPr>
                <a:grpSpLocks/>
              </p:cNvGrpSpPr>
              <p:nvPr/>
            </p:nvGrpSpPr>
            <p:grpSpPr bwMode="auto">
              <a:xfrm>
                <a:off x="3682" y="1142"/>
                <a:ext cx="432" cy="394"/>
                <a:chOff x="3682" y="1142"/>
                <a:chExt cx="432" cy="394"/>
              </a:xfrm>
              <a:grpFill/>
            </p:grpSpPr>
            <p:sp>
              <p:nvSpPr>
                <p:cNvPr id="6250" name="Rectangle 96"/>
                <p:cNvSpPr>
                  <a:spLocks noChangeArrowheads="1"/>
                </p:cNvSpPr>
                <p:nvPr/>
              </p:nvSpPr>
              <p:spPr bwMode="auto">
                <a:xfrm>
                  <a:off x="3725" y="1142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51" name="Rectangle 97"/>
                <p:cNvSpPr>
                  <a:spLocks noChangeArrowheads="1"/>
                </p:cNvSpPr>
                <p:nvPr/>
              </p:nvSpPr>
              <p:spPr bwMode="auto">
                <a:xfrm>
                  <a:off x="3682" y="1142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293" name="Group 98"/>
              <p:cNvGrpSpPr>
                <a:grpSpLocks/>
              </p:cNvGrpSpPr>
              <p:nvPr/>
            </p:nvGrpSpPr>
            <p:grpSpPr bwMode="auto">
              <a:xfrm>
                <a:off x="4114" y="1142"/>
                <a:ext cx="432" cy="394"/>
                <a:chOff x="4114" y="1142"/>
                <a:chExt cx="432" cy="394"/>
              </a:xfrm>
              <a:grpFill/>
            </p:grpSpPr>
            <p:sp>
              <p:nvSpPr>
                <p:cNvPr id="6248" name="Rectangle 99"/>
                <p:cNvSpPr>
                  <a:spLocks noChangeArrowheads="1"/>
                </p:cNvSpPr>
                <p:nvPr/>
              </p:nvSpPr>
              <p:spPr bwMode="auto">
                <a:xfrm>
                  <a:off x="4157" y="1142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49" name="Rectangle 100"/>
                <p:cNvSpPr>
                  <a:spLocks noChangeArrowheads="1"/>
                </p:cNvSpPr>
                <p:nvPr/>
              </p:nvSpPr>
              <p:spPr bwMode="auto">
                <a:xfrm>
                  <a:off x="4114" y="1142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297" name="Group 101"/>
              <p:cNvGrpSpPr>
                <a:grpSpLocks/>
              </p:cNvGrpSpPr>
              <p:nvPr/>
            </p:nvGrpSpPr>
            <p:grpSpPr bwMode="auto">
              <a:xfrm>
                <a:off x="0" y="1536"/>
                <a:ext cx="1107" cy="394"/>
                <a:chOff x="0" y="1536"/>
                <a:chExt cx="1107" cy="394"/>
              </a:xfrm>
              <a:grpFill/>
            </p:grpSpPr>
            <p:sp>
              <p:nvSpPr>
                <p:cNvPr id="6246" name="Rectangle 102"/>
                <p:cNvSpPr>
                  <a:spLocks noChangeArrowheads="1"/>
                </p:cNvSpPr>
                <p:nvPr/>
              </p:nvSpPr>
              <p:spPr bwMode="auto">
                <a:xfrm>
                  <a:off x="43" y="1536"/>
                  <a:ext cx="1021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47" name="Rectangle 103"/>
                <p:cNvSpPr>
                  <a:spLocks noChangeArrowheads="1"/>
                </p:cNvSpPr>
                <p:nvPr/>
              </p:nvSpPr>
              <p:spPr bwMode="auto">
                <a:xfrm>
                  <a:off x="0" y="1536"/>
                  <a:ext cx="1107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01" name="Group 104"/>
              <p:cNvGrpSpPr>
                <a:grpSpLocks/>
              </p:cNvGrpSpPr>
              <p:nvPr/>
            </p:nvGrpSpPr>
            <p:grpSpPr bwMode="auto">
              <a:xfrm>
                <a:off x="1107" y="1536"/>
                <a:ext cx="847" cy="394"/>
                <a:chOff x="1107" y="1536"/>
                <a:chExt cx="847" cy="394"/>
              </a:xfrm>
              <a:grpFill/>
            </p:grpSpPr>
            <p:sp>
              <p:nvSpPr>
                <p:cNvPr id="6244" name="Rectangle 105"/>
                <p:cNvSpPr>
                  <a:spLocks noChangeArrowheads="1"/>
                </p:cNvSpPr>
                <p:nvPr/>
              </p:nvSpPr>
              <p:spPr bwMode="auto">
                <a:xfrm>
                  <a:off x="1150" y="1536"/>
                  <a:ext cx="761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45" name="Rectangle 106"/>
                <p:cNvSpPr>
                  <a:spLocks noChangeArrowheads="1"/>
                </p:cNvSpPr>
                <p:nvPr/>
              </p:nvSpPr>
              <p:spPr bwMode="auto">
                <a:xfrm>
                  <a:off x="1107" y="1536"/>
                  <a:ext cx="847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05" name="Group 107"/>
              <p:cNvGrpSpPr>
                <a:grpSpLocks/>
              </p:cNvGrpSpPr>
              <p:nvPr/>
            </p:nvGrpSpPr>
            <p:grpSpPr bwMode="auto">
              <a:xfrm>
                <a:off x="1954" y="1536"/>
                <a:ext cx="432" cy="394"/>
                <a:chOff x="1954" y="1536"/>
                <a:chExt cx="432" cy="394"/>
              </a:xfrm>
              <a:grpFill/>
            </p:grpSpPr>
            <p:sp>
              <p:nvSpPr>
                <p:cNvPr id="6242" name="Rectangle 108"/>
                <p:cNvSpPr>
                  <a:spLocks noChangeArrowheads="1"/>
                </p:cNvSpPr>
                <p:nvPr/>
              </p:nvSpPr>
              <p:spPr bwMode="auto">
                <a:xfrm>
                  <a:off x="1997" y="1536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43" name="Rectangle 109"/>
                <p:cNvSpPr>
                  <a:spLocks noChangeArrowheads="1"/>
                </p:cNvSpPr>
                <p:nvPr/>
              </p:nvSpPr>
              <p:spPr bwMode="auto">
                <a:xfrm>
                  <a:off x="1954" y="1536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09" name="Group 110"/>
              <p:cNvGrpSpPr>
                <a:grpSpLocks/>
              </p:cNvGrpSpPr>
              <p:nvPr/>
            </p:nvGrpSpPr>
            <p:grpSpPr bwMode="auto">
              <a:xfrm>
                <a:off x="2386" y="1536"/>
                <a:ext cx="432" cy="394"/>
                <a:chOff x="2386" y="1536"/>
                <a:chExt cx="432" cy="394"/>
              </a:xfrm>
              <a:grpFill/>
            </p:grpSpPr>
            <p:sp>
              <p:nvSpPr>
                <p:cNvPr id="6240" name="Rectangle 111"/>
                <p:cNvSpPr>
                  <a:spLocks noChangeArrowheads="1"/>
                </p:cNvSpPr>
                <p:nvPr/>
              </p:nvSpPr>
              <p:spPr bwMode="auto">
                <a:xfrm>
                  <a:off x="2429" y="1536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41" name="Rectangle 112"/>
                <p:cNvSpPr>
                  <a:spLocks noChangeArrowheads="1"/>
                </p:cNvSpPr>
                <p:nvPr/>
              </p:nvSpPr>
              <p:spPr bwMode="auto">
                <a:xfrm>
                  <a:off x="2386" y="1536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12" name="Group 113"/>
              <p:cNvGrpSpPr>
                <a:grpSpLocks/>
              </p:cNvGrpSpPr>
              <p:nvPr/>
            </p:nvGrpSpPr>
            <p:grpSpPr bwMode="auto">
              <a:xfrm>
                <a:off x="2818" y="1536"/>
                <a:ext cx="432" cy="394"/>
                <a:chOff x="2818" y="1536"/>
                <a:chExt cx="432" cy="394"/>
              </a:xfrm>
              <a:grpFill/>
            </p:grpSpPr>
            <p:sp>
              <p:nvSpPr>
                <p:cNvPr id="6238" name="Rectangle 114"/>
                <p:cNvSpPr>
                  <a:spLocks noChangeArrowheads="1"/>
                </p:cNvSpPr>
                <p:nvPr/>
              </p:nvSpPr>
              <p:spPr bwMode="auto">
                <a:xfrm>
                  <a:off x="2861" y="1536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39" name="Rectangle 115"/>
                <p:cNvSpPr>
                  <a:spLocks noChangeArrowheads="1"/>
                </p:cNvSpPr>
                <p:nvPr/>
              </p:nvSpPr>
              <p:spPr bwMode="auto">
                <a:xfrm>
                  <a:off x="2818" y="1536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13" name="Group 116"/>
              <p:cNvGrpSpPr>
                <a:grpSpLocks/>
              </p:cNvGrpSpPr>
              <p:nvPr/>
            </p:nvGrpSpPr>
            <p:grpSpPr bwMode="auto">
              <a:xfrm>
                <a:off x="3250" y="1536"/>
                <a:ext cx="432" cy="394"/>
                <a:chOff x="3250" y="1536"/>
                <a:chExt cx="432" cy="394"/>
              </a:xfrm>
              <a:grpFill/>
            </p:grpSpPr>
            <p:sp>
              <p:nvSpPr>
                <p:cNvPr id="6236" name="Rectangle 117"/>
                <p:cNvSpPr>
                  <a:spLocks noChangeArrowheads="1"/>
                </p:cNvSpPr>
                <p:nvPr/>
              </p:nvSpPr>
              <p:spPr bwMode="auto">
                <a:xfrm>
                  <a:off x="3293" y="1536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37" name="Rectangle 118"/>
                <p:cNvSpPr>
                  <a:spLocks noChangeArrowheads="1"/>
                </p:cNvSpPr>
                <p:nvPr/>
              </p:nvSpPr>
              <p:spPr bwMode="auto">
                <a:xfrm>
                  <a:off x="3250" y="1536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14" name="Group 119"/>
              <p:cNvGrpSpPr>
                <a:grpSpLocks/>
              </p:cNvGrpSpPr>
              <p:nvPr/>
            </p:nvGrpSpPr>
            <p:grpSpPr bwMode="auto">
              <a:xfrm>
                <a:off x="3682" y="1536"/>
                <a:ext cx="432" cy="394"/>
                <a:chOff x="3682" y="1536"/>
                <a:chExt cx="432" cy="394"/>
              </a:xfrm>
              <a:grpFill/>
            </p:grpSpPr>
            <p:sp>
              <p:nvSpPr>
                <p:cNvPr id="6234" name="Rectangle 120"/>
                <p:cNvSpPr>
                  <a:spLocks noChangeArrowheads="1"/>
                </p:cNvSpPr>
                <p:nvPr/>
              </p:nvSpPr>
              <p:spPr bwMode="auto">
                <a:xfrm>
                  <a:off x="3725" y="1536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35" name="Rectangle 121"/>
                <p:cNvSpPr>
                  <a:spLocks noChangeArrowheads="1"/>
                </p:cNvSpPr>
                <p:nvPr/>
              </p:nvSpPr>
              <p:spPr bwMode="auto">
                <a:xfrm>
                  <a:off x="3682" y="1536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15" name="Group 122"/>
              <p:cNvGrpSpPr>
                <a:grpSpLocks/>
              </p:cNvGrpSpPr>
              <p:nvPr/>
            </p:nvGrpSpPr>
            <p:grpSpPr bwMode="auto">
              <a:xfrm>
                <a:off x="4114" y="1536"/>
                <a:ext cx="432" cy="394"/>
                <a:chOff x="4114" y="1536"/>
                <a:chExt cx="432" cy="394"/>
              </a:xfrm>
              <a:grpFill/>
            </p:grpSpPr>
            <p:sp>
              <p:nvSpPr>
                <p:cNvPr id="6232" name="Rectangle 123"/>
                <p:cNvSpPr>
                  <a:spLocks noChangeArrowheads="1"/>
                </p:cNvSpPr>
                <p:nvPr/>
              </p:nvSpPr>
              <p:spPr bwMode="auto">
                <a:xfrm>
                  <a:off x="4157" y="1536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33" name="Rectangle 124"/>
                <p:cNvSpPr>
                  <a:spLocks noChangeArrowheads="1"/>
                </p:cNvSpPr>
                <p:nvPr/>
              </p:nvSpPr>
              <p:spPr bwMode="auto">
                <a:xfrm>
                  <a:off x="4114" y="1536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16" name="Group 125"/>
              <p:cNvGrpSpPr>
                <a:grpSpLocks/>
              </p:cNvGrpSpPr>
              <p:nvPr/>
            </p:nvGrpSpPr>
            <p:grpSpPr bwMode="auto">
              <a:xfrm>
                <a:off x="0" y="1930"/>
                <a:ext cx="1107" cy="394"/>
                <a:chOff x="0" y="1930"/>
                <a:chExt cx="1107" cy="394"/>
              </a:xfrm>
              <a:grpFill/>
            </p:grpSpPr>
            <p:sp>
              <p:nvSpPr>
                <p:cNvPr id="6230" name="Rectangle 126"/>
                <p:cNvSpPr>
                  <a:spLocks noChangeArrowheads="1"/>
                </p:cNvSpPr>
                <p:nvPr/>
              </p:nvSpPr>
              <p:spPr bwMode="auto">
                <a:xfrm>
                  <a:off x="43" y="1930"/>
                  <a:ext cx="1021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31" name="Rectangle 127"/>
                <p:cNvSpPr>
                  <a:spLocks noChangeArrowheads="1"/>
                </p:cNvSpPr>
                <p:nvPr/>
              </p:nvSpPr>
              <p:spPr bwMode="auto">
                <a:xfrm>
                  <a:off x="0" y="1930"/>
                  <a:ext cx="1107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17" name="Group 128"/>
              <p:cNvGrpSpPr>
                <a:grpSpLocks/>
              </p:cNvGrpSpPr>
              <p:nvPr/>
            </p:nvGrpSpPr>
            <p:grpSpPr bwMode="auto">
              <a:xfrm>
                <a:off x="1107" y="1930"/>
                <a:ext cx="847" cy="394"/>
                <a:chOff x="1107" y="1930"/>
                <a:chExt cx="847" cy="394"/>
              </a:xfrm>
              <a:grpFill/>
            </p:grpSpPr>
            <p:sp>
              <p:nvSpPr>
                <p:cNvPr id="6228" name="Rectangle 129"/>
                <p:cNvSpPr>
                  <a:spLocks noChangeArrowheads="1"/>
                </p:cNvSpPr>
                <p:nvPr/>
              </p:nvSpPr>
              <p:spPr bwMode="auto">
                <a:xfrm>
                  <a:off x="1150" y="1930"/>
                  <a:ext cx="761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29" name="Rectangle 130"/>
                <p:cNvSpPr>
                  <a:spLocks noChangeArrowheads="1"/>
                </p:cNvSpPr>
                <p:nvPr/>
              </p:nvSpPr>
              <p:spPr bwMode="auto">
                <a:xfrm>
                  <a:off x="1107" y="1930"/>
                  <a:ext cx="847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18" name="Group 131"/>
              <p:cNvGrpSpPr>
                <a:grpSpLocks/>
              </p:cNvGrpSpPr>
              <p:nvPr/>
            </p:nvGrpSpPr>
            <p:grpSpPr bwMode="auto">
              <a:xfrm>
                <a:off x="1954" y="1930"/>
                <a:ext cx="432" cy="394"/>
                <a:chOff x="1954" y="1930"/>
                <a:chExt cx="432" cy="394"/>
              </a:xfrm>
              <a:grpFill/>
            </p:grpSpPr>
            <p:sp>
              <p:nvSpPr>
                <p:cNvPr id="6226" name="Rectangle 132"/>
                <p:cNvSpPr>
                  <a:spLocks noChangeArrowheads="1"/>
                </p:cNvSpPr>
                <p:nvPr/>
              </p:nvSpPr>
              <p:spPr bwMode="auto">
                <a:xfrm>
                  <a:off x="1997" y="1930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27" name="Rectangle 133"/>
                <p:cNvSpPr>
                  <a:spLocks noChangeArrowheads="1"/>
                </p:cNvSpPr>
                <p:nvPr/>
              </p:nvSpPr>
              <p:spPr bwMode="auto">
                <a:xfrm>
                  <a:off x="1954" y="1930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19" name="Group 134"/>
              <p:cNvGrpSpPr>
                <a:grpSpLocks/>
              </p:cNvGrpSpPr>
              <p:nvPr/>
            </p:nvGrpSpPr>
            <p:grpSpPr bwMode="auto">
              <a:xfrm>
                <a:off x="2386" y="1930"/>
                <a:ext cx="432" cy="394"/>
                <a:chOff x="2386" y="1930"/>
                <a:chExt cx="432" cy="394"/>
              </a:xfrm>
              <a:grpFill/>
            </p:grpSpPr>
            <p:sp>
              <p:nvSpPr>
                <p:cNvPr id="6224" name="Rectangle 135"/>
                <p:cNvSpPr>
                  <a:spLocks noChangeArrowheads="1"/>
                </p:cNvSpPr>
                <p:nvPr/>
              </p:nvSpPr>
              <p:spPr bwMode="auto">
                <a:xfrm>
                  <a:off x="2429" y="1930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25" name="Rectangle 136"/>
                <p:cNvSpPr>
                  <a:spLocks noChangeArrowheads="1"/>
                </p:cNvSpPr>
                <p:nvPr/>
              </p:nvSpPr>
              <p:spPr bwMode="auto">
                <a:xfrm>
                  <a:off x="2386" y="1930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20" name="Group 137"/>
              <p:cNvGrpSpPr>
                <a:grpSpLocks/>
              </p:cNvGrpSpPr>
              <p:nvPr/>
            </p:nvGrpSpPr>
            <p:grpSpPr bwMode="auto">
              <a:xfrm>
                <a:off x="2818" y="1930"/>
                <a:ext cx="432" cy="394"/>
                <a:chOff x="2818" y="1930"/>
                <a:chExt cx="432" cy="394"/>
              </a:xfrm>
              <a:grpFill/>
            </p:grpSpPr>
            <p:sp>
              <p:nvSpPr>
                <p:cNvPr id="6222" name="Rectangle 138"/>
                <p:cNvSpPr>
                  <a:spLocks noChangeArrowheads="1"/>
                </p:cNvSpPr>
                <p:nvPr/>
              </p:nvSpPr>
              <p:spPr bwMode="auto">
                <a:xfrm>
                  <a:off x="2861" y="1930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23" name="Rectangle 139"/>
                <p:cNvSpPr>
                  <a:spLocks noChangeArrowheads="1"/>
                </p:cNvSpPr>
                <p:nvPr/>
              </p:nvSpPr>
              <p:spPr bwMode="auto">
                <a:xfrm>
                  <a:off x="2818" y="1930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21" name="Group 140"/>
              <p:cNvGrpSpPr>
                <a:grpSpLocks/>
              </p:cNvGrpSpPr>
              <p:nvPr/>
            </p:nvGrpSpPr>
            <p:grpSpPr bwMode="auto">
              <a:xfrm>
                <a:off x="3250" y="1930"/>
                <a:ext cx="432" cy="394"/>
                <a:chOff x="3250" y="1930"/>
                <a:chExt cx="432" cy="394"/>
              </a:xfrm>
              <a:grpFill/>
            </p:grpSpPr>
            <p:sp>
              <p:nvSpPr>
                <p:cNvPr id="6220" name="Rectangle 141"/>
                <p:cNvSpPr>
                  <a:spLocks noChangeArrowheads="1"/>
                </p:cNvSpPr>
                <p:nvPr/>
              </p:nvSpPr>
              <p:spPr bwMode="auto">
                <a:xfrm>
                  <a:off x="3293" y="1930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21" name="Rectangle 142"/>
                <p:cNvSpPr>
                  <a:spLocks noChangeArrowheads="1"/>
                </p:cNvSpPr>
                <p:nvPr/>
              </p:nvSpPr>
              <p:spPr bwMode="auto">
                <a:xfrm>
                  <a:off x="3250" y="1930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22" name="Group 143"/>
              <p:cNvGrpSpPr>
                <a:grpSpLocks/>
              </p:cNvGrpSpPr>
              <p:nvPr/>
            </p:nvGrpSpPr>
            <p:grpSpPr bwMode="auto">
              <a:xfrm>
                <a:off x="3682" y="1930"/>
                <a:ext cx="432" cy="394"/>
                <a:chOff x="3682" y="1930"/>
                <a:chExt cx="432" cy="394"/>
              </a:xfrm>
              <a:grpFill/>
            </p:grpSpPr>
            <p:sp>
              <p:nvSpPr>
                <p:cNvPr id="6218" name="Rectangle 144"/>
                <p:cNvSpPr>
                  <a:spLocks noChangeArrowheads="1"/>
                </p:cNvSpPr>
                <p:nvPr/>
              </p:nvSpPr>
              <p:spPr bwMode="auto">
                <a:xfrm>
                  <a:off x="3725" y="1930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19" name="Rectangle 145"/>
                <p:cNvSpPr>
                  <a:spLocks noChangeArrowheads="1"/>
                </p:cNvSpPr>
                <p:nvPr/>
              </p:nvSpPr>
              <p:spPr bwMode="auto">
                <a:xfrm>
                  <a:off x="3682" y="1930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23" name="Group 146"/>
              <p:cNvGrpSpPr>
                <a:grpSpLocks/>
              </p:cNvGrpSpPr>
              <p:nvPr/>
            </p:nvGrpSpPr>
            <p:grpSpPr bwMode="auto">
              <a:xfrm>
                <a:off x="4114" y="1930"/>
                <a:ext cx="432" cy="394"/>
                <a:chOff x="4114" y="1930"/>
                <a:chExt cx="432" cy="394"/>
              </a:xfrm>
              <a:grpFill/>
            </p:grpSpPr>
            <p:sp>
              <p:nvSpPr>
                <p:cNvPr id="6216" name="Rectangle 147"/>
                <p:cNvSpPr>
                  <a:spLocks noChangeArrowheads="1"/>
                </p:cNvSpPr>
                <p:nvPr/>
              </p:nvSpPr>
              <p:spPr bwMode="auto">
                <a:xfrm>
                  <a:off x="4157" y="1930"/>
                  <a:ext cx="346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17" name="Rectangle 148"/>
                <p:cNvSpPr>
                  <a:spLocks noChangeArrowheads="1"/>
                </p:cNvSpPr>
                <p:nvPr/>
              </p:nvSpPr>
              <p:spPr bwMode="auto">
                <a:xfrm>
                  <a:off x="4114" y="1930"/>
                  <a:ext cx="432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24" name="Group 149"/>
              <p:cNvGrpSpPr>
                <a:grpSpLocks/>
              </p:cNvGrpSpPr>
              <p:nvPr/>
            </p:nvGrpSpPr>
            <p:grpSpPr bwMode="auto">
              <a:xfrm>
                <a:off x="0" y="2324"/>
                <a:ext cx="1107" cy="403"/>
                <a:chOff x="0" y="2324"/>
                <a:chExt cx="1107" cy="403"/>
              </a:xfrm>
              <a:grpFill/>
            </p:grpSpPr>
            <p:sp>
              <p:nvSpPr>
                <p:cNvPr id="6214" name="Rectangle 150"/>
                <p:cNvSpPr>
                  <a:spLocks noChangeArrowheads="1"/>
                </p:cNvSpPr>
                <p:nvPr/>
              </p:nvSpPr>
              <p:spPr bwMode="auto">
                <a:xfrm>
                  <a:off x="43" y="2324"/>
                  <a:ext cx="1021" cy="403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r>
                    <a:rPr lang="ru-RU" sz="2000" b="1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Итого</a:t>
                  </a:r>
                  <a:endParaRPr lang="ru-RU" sz="2000">
                    <a:solidFill>
                      <a:srgbClr val="000000"/>
                    </a:solidFill>
                    <a:ea typeface="+mn-ea"/>
                    <a:cs typeface="Times New Roman" pitchFamily="18" charset="0"/>
                  </a:endParaRPr>
                </a:p>
                <a:p>
                  <a:pPr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15" name="Rectangle 151"/>
                <p:cNvSpPr>
                  <a:spLocks noChangeArrowheads="1"/>
                </p:cNvSpPr>
                <p:nvPr/>
              </p:nvSpPr>
              <p:spPr bwMode="auto">
                <a:xfrm>
                  <a:off x="0" y="2324"/>
                  <a:ext cx="1107" cy="403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25" name="Group 152"/>
              <p:cNvGrpSpPr>
                <a:grpSpLocks/>
              </p:cNvGrpSpPr>
              <p:nvPr/>
            </p:nvGrpSpPr>
            <p:grpSpPr bwMode="auto">
              <a:xfrm>
                <a:off x="1107" y="2324"/>
                <a:ext cx="847" cy="403"/>
                <a:chOff x="1107" y="2324"/>
                <a:chExt cx="847" cy="403"/>
              </a:xfrm>
              <a:grpFill/>
            </p:grpSpPr>
            <p:sp>
              <p:nvSpPr>
                <p:cNvPr id="6212" name="Rectangle 153"/>
                <p:cNvSpPr>
                  <a:spLocks noChangeArrowheads="1"/>
                </p:cNvSpPr>
                <p:nvPr/>
              </p:nvSpPr>
              <p:spPr bwMode="auto">
                <a:xfrm>
                  <a:off x="1150" y="2324"/>
                  <a:ext cx="761" cy="403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13" name="Rectangle 154"/>
                <p:cNvSpPr>
                  <a:spLocks noChangeArrowheads="1"/>
                </p:cNvSpPr>
                <p:nvPr/>
              </p:nvSpPr>
              <p:spPr bwMode="auto">
                <a:xfrm>
                  <a:off x="1107" y="2324"/>
                  <a:ext cx="847" cy="403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26" name="Group 155"/>
              <p:cNvGrpSpPr>
                <a:grpSpLocks/>
              </p:cNvGrpSpPr>
              <p:nvPr/>
            </p:nvGrpSpPr>
            <p:grpSpPr bwMode="auto">
              <a:xfrm>
                <a:off x="1954" y="2324"/>
                <a:ext cx="432" cy="403"/>
                <a:chOff x="1954" y="2324"/>
                <a:chExt cx="432" cy="403"/>
              </a:xfrm>
              <a:grpFill/>
            </p:grpSpPr>
            <p:sp>
              <p:nvSpPr>
                <p:cNvPr id="6210" name="Rectangle 156"/>
                <p:cNvSpPr>
                  <a:spLocks noChangeArrowheads="1"/>
                </p:cNvSpPr>
                <p:nvPr/>
              </p:nvSpPr>
              <p:spPr bwMode="auto">
                <a:xfrm>
                  <a:off x="1997" y="2324"/>
                  <a:ext cx="346" cy="403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11" name="Rectangle 157"/>
                <p:cNvSpPr>
                  <a:spLocks noChangeArrowheads="1"/>
                </p:cNvSpPr>
                <p:nvPr/>
              </p:nvSpPr>
              <p:spPr bwMode="auto">
                <a:xfrm>
                  <a:off x="1954" y="2324"/>
                  <a:ext cx="432" cy="403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27" name="Group 158"/>
              <p:cNvGrpSpPr>
                <a:grpSpLocks/>
              </p:cNvGrpSpPr>
              <p:nvPr/>
            </p:nvGrpSpPr>
            <p:grpSpPr bwMode="auto">
              <a:xfrm>
                <a:off x="2386" y="2324"/>
                <a:ext cx="432" cy="403"/>
                <a:chOff x="2386" y="2324"/>
                <a:chExt cx="432" cy="403"/>
              </a:xfrm>
              <a:grpFill/>
            </p:grpSpPr>
            <p:sp>
              <p:nvSpPr>
                <p:cNvPr id="6208" name="Rectangle 159"/>
                <p:cNvSpPr>
                  <a:spLocks noChangeArrowheads="1"/>
                </p:cNvSpPr>
                <p:nvPr/>
              </p:nvSpPr>
              <p:spPr bwMode="auto">
                <a:xfrm>
                  <a:off x="2429" y="2324"/>
                  <a:ext cx="346" cy="403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09" name="Rectangle 160"/>
                <p:cNvSpPr>
                  <a:spLocks noChangeArrowheads="1"/>
                </p:cNvSpPr>
                <p:nvPr/>
              </p:nvSpPr>
              <p:spPr bwMode="auto">
                <a:xfrm>
                  <a:off x="2386" y="2324"/>
                  <a:ext cx="432" cy="403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28" name="Group 161"/>
              <p:cNvGrpSpPr>
                <a:grpSpLocks/>
              </p:cNvGrpSpPr>
              <p:nvPr/>
            </p:nvGrpSpPr>
            <p:grpSpPr bwMode="auto">
              <a:xfrm>
                <a:off x="2818" y="2324"/>
                <a:ext cx="432" cy="403"/>
                <a:chOff x="2818" y="2324"/>
                <a:chExt cx="432" cy="403"/>
              </a:xfrm>
              <a:grpFill/>
            </p:grpSpPr>
            <p:sp>
              <p:nvSpPr>
                <p:cNvPr id="6206" name="Rectangle 162"/>
                <p:cNvSpPr>
                  <a:spLocks noChangeArrowheads="1"/>
                </p:cNvSpPr>
                <p:nvPr/>
              </p:nvSpPr>
              <p:spPr bwMode="auto">
                <a:xfrm>
                  <a:off x="2861" y="2324"/>
                  <a:ext cx="346" cy="403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07" name="Rectangle 163"/>
                <p:cNvSpPr>
                  <a:spLocks noChangeArrowheads="1"/>
                </p:cNvSpPr>
                <p:nvPr/>
              </p:nvSpPr>
              <p:spPr bwMode="auto">
                <a:xfrm>
                  <a:off x="2818" y="2324"/>
                  <a:ext cx="432" cy="403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29" name="Group 164"/>
              <p:cNvGrpSpPr>
                <a:grpSpLocks/>
              </p:cNvGrpSpPr>
              <p:nvPr/>
            </p:nvGrpSpPr>
            <p:grpSpPr bwMode="auto">
              <a:xfrm>
                <a:off x="3250" y="2324"/>
                <a:ext cx="432" cy="403"/>
                <a:chOff x="3250" y="2324"/>
                <a:chExt cx="432" cy="403"/>
              </a:xfrm>
              <a:grpFill/>
            </p:grpSpPr>
            <p:sp>
              <p:nvSpPr>
                <p:cNvPr id="6204" name="Rectangle 165"/>
                <p:cNvSpPr>
                  <a:spLocks noChangeArrowheads="1"/>
                </p:cNvSpPr>
                <p:nvPr/>
              </p:nvSpPr>
              <p:spPr bwMode="auto">
                <a:xfrm>
                  <a:off x="3293" y="2324"/>
                  <a:ext cx="346" cy="403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05" name="Rectangle 166"/>
                <p:cNvSpPr>
                  <a:spLocks noChangeArrowheads="1"/>
                </p:cNvSpPr>
                <p:nvPr/>
              </p:nvSpPr>
              <p:spPr bwMode="auto">
                <a:xfrm>
                  <a:off x="3250" y="2324"/>
                  <a:ext cx="432" cy="403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30" name="Group 167"/>
              <p:cNvGrpSpPr>
                <a:grpSpLocks/>
              </p:cNvGrpSpPr>
              <p:nvPr/>
            </p:nvGrpSpPr>
            <p:grpSpPr bwMode="auto">
              <a:xfrm>
                <a:off x="3682" y="2324"/>
                <a:ext cx="432" cy="403"/>
                <a:chOff x="3682" y="2324"/>
                <a:chExt cx="432" cy="403"/>
              </a:xfrm>
              <a:grpFill/>
            </p:grpSpPr>
            <p:sp>
              <p:nvSpPr>
                <p:cNvPr id="6202" name="Rectangle 168"/>
                <p:cNvSpPr>
                  <a:spLocks noChangeArrowheads="1"/>
                </p:cNvSpPr>
                <p:nvPr/>
              </p:nvSpPr>
              <p:spPr bwMode="auto">
                <a:xfrm>
                  <a:off x="3725" y="2324"/>
                  <a:ext cx="346" cy="403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03" name="Rectangle 169"/>
                <p:cNvSpPr>
                  <a:spLocks noChangeArrowheads="1"/>
                </p:cNvSpPr>
                <p:nvPr/>
              </p:nvSpPr>
              <p:spPr bwMode="auto">
                <a:xfrm>
                  <a:off x="3682" y="2324"/>
                  <a:ext cx="432" cy="403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31" name="Group 170"/>
              <p:cNvGrpSpPr>
                <a:grpSpLocks/>
              </p:cNvGrpSpPr>
              <p:nvPr/>
            </p:nvGrpSpPr>
            <p:grpSpPr bwMode="auto">
              <a:xfrm>
                <a:off x="4114" y="2324"/>
                <a:ext cx="432" cy="403"/>
                <a:chOff x="4114" y="2324"/>
                <a:chExt cx="432" cy="403"/>
              </a:xfrm>
              <a:grpFill/>
            </p:grpSpPr>
            <p:sp>
              <p:nvSpPr>
                <p:cNvPr id="6200" name="Rectangle 171"/>
                <p:cNvSpPr>
                  <a:spLocks noChangeArrowheads="1"/>
                </p:cNvSpPr>
                <p:nvPr/>
              </p:nvSpPr>
              <p:spPr bwMode="auto">
                <a:xfrm>
                  <a:off x="4157" y="2324"/>
                  <a:ext cx="346" cy="403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6201" name="Rectangle 172"/>
                <p:cNvSpPr>
                  <a:spLocks noChangeArrowheads="1"/>
                </p:cNvSpPr>
                <p:nvPr/>
              </p:nvSpPr>
              <p:spPr bwMode="auto">
                <a:xfrm>
                  <a:off x="4114" y="2324"/>
                  <a:ext cx="432" cy="403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6151" name="Rectangle 173"/>
            <p:cNvSpPr>
              <a:spLocks noChangeArrowheads="1"/>
            </p:cNvSpPr>
            <p:nvPr/>
          </p:nvSpPr>
          <p:spPr bwMode="auto">
            <a:xfrm>
              <a:off x="-3" y="-3"/>
              <a:ext cx="4552" cy="2733"/>
            </a:xfrm>
            <a:prstGeom prst="rect">
              <a:avLst/>
            </a:prstGeom>
            <a:grpFill/>
            <a:ln w="31750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ea typeface="+mn-ea"/>
                <a:cs typeface="+mn-cs"/>
              </a:endParaRPr>
            </a:p>
          </p:txBody>
        </p:sp>
      </p:grpSp>
      <p:sp>
        <p:nvSpPr>
          <p:cNvPr id="167" name="Заголовок 166"/>
          <p:cNvSpPr>
            <a:spLocks noGrp="1"/>
          </p:cNvSpPr>
          <p:nvPr>
            <p:ph type="title"/>
          </p:nvPr>
        </p:nvSpPr>
        <p:spPr>
          <a:xfrm>
            <a:off x="571472" y="0"/>
            <a:ext cx="8153400" cy="128586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0000"/>
                </a:solidFill>
                <a:cs typeface="Times New Roman" pitchFamily="18" charset="0"/>
              </a:rPr>
              <a:t>Экологическая оценка</a:t>
            </a:r>
            <a:r>
              <a:rPr lang="nb-NO" sz="3200" b="1" dirty="0" smtClean="0">
                <a:solidFill>
                  <a:srgbClr val="000000"/>
                </a:solidFill>
              </a:rPr>
              <a:t/>
            </a:r>
            <a:br>
              <a:rPr lang="nb-NO" sz="3200" b="1" dirty="0" smtClean="0">
                <a:solidFill>
                  <a:srgbClr val="000000"/>
                </a:solidFill>
              </a:rPr>
            </a:br>
            <a:r>
              <a:rPr lang="ru-RU" sz="3200" b="1" dirty="0" smtClean="0">
                <a:solidFill>
                  <a:srgbClr val="000000"/>
                </a:solidFill>
              </a:rPr>
              <a:t>Таблица </a:t>
            </a:r>
            <a:r>
              <a:rPr lang="nb-NO" sz="3200" b="1" dirty="0" smtClean="0">
                <a:solidFill>
                  <a:srgbClr val="000000"/>
                </a:solidFill>
              </a:rPr>
              <a:t>1</a:t>
            </a:r>
            <a:r>
              <a:rPr lang="ru-RU" sz="3200" b="1" dirty="0" smtClean="0">
                <a:solidFill>
                  <a:srgbClr val="000000"/>
                </a:solidFill>
              </a:rPr>
              <a:t>:</a:t>
            </a:r>
            <a:endParaRPr lang="ru-RU" sz="3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401052" y="1999726"/>
            <a:ext cx="8351748" cy="3215224"/>
            <a:chOff x="0" y="-37"/>
            <a:chExt cx="4347" cy="2140"/>
          </a:xfrm>
          <a:noFill/>
        </p:grpSpPr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0" y="-37"/>
              <a:ext cx="4327" cy="2140"/>
              <a:chOff x="0" y="-37"/>
              <a:chExt cx="4327" cy="2140"/>
            </a:xfrm>
            <a:grpFill/>
          </p:grpSpPr>
          <p:grpSp>
            <p:nvGrpSpPr>
              <p:cNvPr id="4" name="Group 11"/>
              <p:cNvGrpSpPr>
                <a:grpSpLocks/>
              </p:cNvGrpSpPr>
              <p:nvPr/>
            </p:nvGrpSpPr>
            <p:grpSpPr bwMode="auto">
              <a:xfrm>
                <a:off x="0" y="0"/>
                <a:ext cx="370" cy="518"/>
                <a:chOff x="0" y="0"/>
                <a:chExt cx="370" cy="518"/>
              </a:xfrm>
              <a:grpFill/>
            </p:grpSpPr>
            <p:sp>
              <p:nvSpPr>
                <p:cNvPr id="10316" name="Rectangle 1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70" cy="518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grpSp>
              <p:nvGrpSpPr>
                <p:cNvPr id="5" name="Group 13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370" cy="518"/>
                  <a:chOff x="0" y="0"/>
                  <a:chExt cx="370" cy="518"/>
                </a:xfrm>
                <a:grpFill/>
              </p:grpSpPr>
              <p:sp>
                <p:nvSpPr>
                  <p:cNvPr id="10318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65" y="106"/>
                    <a:ext cx="284" cy="333"/>
                  </a:xfrm>
                  <a:prstGeom prst="rect">
                    <a:avLst/>
                  </a:prstGeom>
                  <a:grpFill/>
                  <a:ln w="31750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>
                      <a:defRPr/>
                    </a:pPr>
                    <a:r>
                      <a:rPr lang="ru-RU" sz="2000" b="1" dirty="0">
                        <a:solidFill>
                          <a:srgbClr val="000000"/>
                        </a:solidFill>
                        <a:ea typeface="+mn-ea"/>
                        <a:cs typeface="Times New Roman" pitchFamily="18" charset="0"/>
                      </a:rPr>
                      <a:t>№</a:t>
                    </a:r>
                    <a:endParaRPr lang="ru-RU" sz="2000" dirty="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endParaRPr>
                  </a:p>
                  <a:p>
                    <a:pPr algn="ctr" eaLnBrk="0" hangingPunct="0">
                      <a:defRPr/>
                    </a:pPr>
                    <a:endParaRPr lang="ru-RU" dirty="0">
                      <a:solidFill>
                        <a:srgbClr val="000000"/>
                      </a:solidFill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19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370" cy="518"/>
                  </a:xfrm>
                  <a:prstGeom prst="rect">
                    <a:avLst/>
                  </a:prstGeom>
                  <a:grpFill/>
                  <a:ln w="31750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solidFill>
                        <a:srgbClr val="000000"/>
                      </a:solidFill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" name="Group 16"/>
              <p:cNvGrpSpPr>
                <a:grpSpLocks/>
              </p:cNvGrpSpPr>
              <p:nvPr/>
            </p:nvGrpSpPr>
            <p:grpSpPr bwMode="auto">
              <a:xfrm>
                <a:off x="370" y="-37"/>
                <a:ext cx="1290" cy="555"/>
                <a:chOff x="370" y="-37"/>
                <a:chExt cx="1290" cy="555"/>
              </a:xfrm>
              <a:grpFill/>
            </p:grpSpPr>
            <p:sp>
              <p:nvSpPr>
                <p:cNvPr id="10312" name="Rectangle 17"/>
                <p:cNvSpPr>
                  <a:spLocks noChangeArrowheads="1"/>
                </p:cNvSpPr>
                <p:nvPr/>
              </p:nvSpPr>
              <p:spPr bwMode="auto">
                <a:xfrm>
                  <a:off x="370" y="0"/>
                  <a:ext cx="1290" cy="518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grpSp>
              <p:nvGrpSpPr>
                <p:cNvPr id="7" name="Group 18"/>
                <p:cNvGrpSpPr>
                  <a:grpSpLocks/>
                </p:cNvGrpSpPr>
                <p:nvPr/>
              </p:nvGrpSpPr>
              <p:grpSpPr bwMode="auto">
                <a:xfrm>
                  <a:off x="370" y="-37"/>
                  <a:ext cx="1243" cy="555"/>
                  <a:chOff x="370" y="-37"/>
                  <a:chExt cx="1243" cy="555"/>
                </a:xfrm>
                <a:grpFill/>
              </p:grpSpPr>
              <p:sp>
                <p:nvSpPr>
                  <p:cNvPr id="10314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386" y="-37"/>
                    <a:ext cx="1227" cy="518"/>
                  </a:xfrm>
                  <a:prstGeom prst="rect">
                    <a:avLst/>
                  </a:prstGeom>
                  <a:grpFill/>
                  <a:ln w="31750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>
                      <a:defRPr/>
                    </a:pPr>
                    <a:r>
                      <a:rPr lang="ru-RU" sz="1600" b="1" dirty="0">
                        <a:solidFill>
                          <a:srgbClr val="000000"/>
                        </a:solidFill>
                        <a:ea typeface="+mn-ea"/>
                        <a:cs typeface="Times New Roman" pitchFamily="18" charset="0"/>
                      </a:rPr>
                      <a:t>Формы экологического эффекта</a:t>
                    </a:r>
                    <a:endParaRPr lang="ru-RU" sz="1600" dirty="0">
                      <a:solidFill>
                        <a:srgbClr val="000000"/>
                      </a:solidFill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15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370" y="0"/>
                    <a:ext cx="1243" cy="518"/>
                  </a:xfrm>
                  <a:prstGeom prst="rect">
                    <a:avLst/>
                  </a:prstGeom>
                  <a:grpFill/>
                  <a:ln w="31750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solidFill>
                        <a:srgbClr val="000000"/>
                      </a:solidFill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" name="Group 21"/>
              <p:cNvGrpSpPr>
                <a:grpSpLocks/>
              </p:cNvGrpSpPr>
              <p:nvPr/>
            </p:nvGrpSpPr>
            <p:grpSpPr bwMode="auto">
              <a:xfrm>
                <a:off x="1464" y="0"/>
                <a:ext cx="1715" cy="1099"/>
                <a:chOff x="1464" y="0"/>
                <a:chExt cx="1715" cy="1099"/>
              </a:xfrm>
              <a:grpFill/>
            </p:grpSpPr>
            <p:sp>
              <p:nvSpPr>
                <p:cNvPr id="10308" name="Rectangle 22"/>
                <p:cNvSpPr>
                  <a:spLocks noChangeArrowheads="1"/>
                </p:cNvSpPr>
                <p:nvPr/>
              </p:nvSpPr>
              <p:spPr bwMode="auto">
                <a:xfrm>
                  <a:off x="1464" y="581"/>
                  <a:ext cx="1566" cy="518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grpSp>
              <p:nvGrpSpPr>
                <p:cNvPr id="9" name="Group 23"/>
                <p:cNvGrpSpPr>
                  <a:grpSpLocks/>
                </p:cNvGrpSpPr>
                <p:nvPr/>
              </p:nvGrpSpPr>
              <p:grpSpPr bwMode="auto">
                <a:xfrm>
                  <a:off x="1613" y="0"/>
                  <a:ext cx="1566" cy="518"/>
                  <a:chOff x="1613" y="0"/>
                  <a:chExt cx="1566" cy="518"/>
                </a:xfrm>
                <a:grpFill/>
              </p:grpSpPr>
              <p:sp>
                <p:nvSpPr>
                  <p:cNvPr id="10310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1613" y="0"/>
                    <a:ext cx="1562" cy="518"/>
                  </a:xfrm>
                  <a:prstGeom prst="rect">
                    <a:avLst/>
                  </a:prstGeom>
                  <a:grpFill/>
                  <a:ln w="31750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r>
                      <a:rPr lang="ru-RU" sz="1600" b="1" dirty="0">
                        <a:solidFill>
                          <a:srgbClr val="000000"/>
                        </a:solidFill>
                        <a:ea typeface="+mn-ea"/>
                        <a:cs typeface="Times New Roman" pitchFamily="18" charset="0"/>
                      </a:rPr>
                      <a:t>Экологические сбережения</a:t>
                    </a:r>
                    <a:endParaRPr lang="ru-RU" sz="1600" dirty="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endParaRPr>
                  </a:p>
                  <a:p>
                    <a:pPr eaLnBrk="0" hangingPunct="0">
                      <a:defRPr/>
                    </a:pPr>
                    <a:r>
                      <a:rPr lang="ru-RU" sz="1600" b="1" dirty="0">
                        <a:solidFill>
                          <a:srgbClr val="000000"/>
                        </a:solidFill>
                        <a:ea typeface="+mn-ea"/>
                        <a:cs typeface="Times New Roman" pitchFamily="18" charset="0"/>
                      </a:rPr>
                      <a:t>    Кол-во                    %</a:t>
                    </a:r>
                    <a:endParaRPr lang="ru-RU" sz="1600" dirty="0">
                      <a:solidFill>
                        <a:srgbClr val="000000"/>
                      </a:solidFill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11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1613" y="0"/>
                    <a:ext cx="1566" cy="518"/>
                  </a:xfrm>
                  <a:prstGeom prst="rect">
                    <a:avLst/>
                  </a:prstGeom>
                  <a:grpFill/>
                  <a:ln w="31750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solidFill>
                        <a:srgbClr val="000000"/>
                      </a:solidFill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" name="Group 26"/>
              <p:cNvGrpSpPr>
                <a:grpSpLocks/>
              </p:cNvGrpSpPr>
              <p:nvPr/>
            </p:nvGrpSpPr>
            <p:grpSpPr bwMode="auto">
              <a:xfrm>
                <a:off x="3179" y="0"/>
                <a:ext cx="1148" cy="529"/>
                <a:chOff x="3179" y="0"/>
                <a:chExt cx="1148" cy="529"/>
              </a:xfrm>
              <a:grpFill/>
            </p:grpSpPr>
            <p:sp>
              <p:nvSpPr>
                <p:cNvPr id="10304" name="Rectangle 27"/>
                <p:cNvSpPr>
                  <a:spLocks noChangeArrowheads="1"/>
                </p:cNvSpPr>
                <p:nvPr/>
              </p:nvSpPr>
              <p:spPr bwMode="auto">
                <a:xfrm>
                  <a:off x="3179" y="0"/>
                  <a:ext cx="1148" cy="518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10306" name="Rectangle 29"/>
                <p:cNvSpPr>
                  <a:spLocks noChangeArrowheads="1"/>
                </p:cNvSpPr>
                <p:nvPr/>
              </p:nvSpPr>
              <p:spPr bwMode="auto">
                <a:xfrm>
                  <a:off x="3249" y="11"/>
                  <a:ext cx="1025" cy="518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defRPr/>
                  </a:pPr>
                  <a:r>
                    <a:rPr lang="ru-RU" sz="1600" b="1" dirty="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Экономия</a:t>
                  </a:r>
                  <a:endParaRPr lang="ru-RU" sz="1600" dirty="0">
                    <a:solidFill>
                      <a:srgbClr val="000000"/>
                    </a:solidFill>
                    <a:ea typeface="+mn-ea"/>
                    <a:cs typeface="Times New Roman" pitchFamily="18" charset="0"/>
                  </a:endParaRPr>
                </a:p>
                <a:p>
                  <a:pPr algn="ctr" eaLnBrk="0" hangingPunct="0">
                    <a:defRPr/>
                  </a:pPr>
                  <a:r>
                    <a:rPr lang="ru-RU" sz="1600" b="1" dirty="0" err="1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руб</a:t>
                  </a:r>
                  <a:r>
                    <a:rPr lang="ru-RU" sz="1600" b="1" dirty="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/год</a:t>
                  </a:r>
                  <a:endParaRPr lang="ru-RU" sz="1600" dirty="0">
                    <a:solidFill>
                      <a:srgbClr val="000000"/>
                    </a:solidFill>
                    <a:ea typeface="+mn-ea"/>
                    <a:cs typeface="Times New Roman" pitchFamily="18" charset="0"/>
                  </a:endParaRPr>
                </a:p>
                <a:p>
                  <a:pPr algn="ctr" eaLnBrk="0" hangingPunct="0">
                    <a:defRPr/>
                  </a:pPr>
                  <a:endParaRPr lang="ru-RU" dirty="0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" name="Group 31"/>
              <p:cNvGrpSpPr>
                <a:grpSpLocks/>
              </p:cNvGrpSpPr>
              <p:nvPr/>
            </p:nvGrpSpPr>
            <p:grpSpPr bwMode="auto">
              <a:xfrm>
                <a:off x="0" y="518"/>
                <a:ext cx="370" cy="394"/>
                <a:chOff x="0" y="518"/>
                <a:chExt cx="370" cy="394"/>
              </a:xfrm>
              <a:grpFill/>
            </p:grpSpPr>
            <p:sp>
              <p:nvSpPr>
                <p:cNvPr id="10302" name="Rectangle 32"/>
                <p:cNvSpPr>
                  <a:spLocks noChangeArrowheads="1"/>
                </p:cNvSpPr>
                <p:nvPr/>
              </p:nvSpPr>
              <p:spPr bwMode="auto">
                <a:xfrm>
                  <a:off x="43" y="518"/>
                  <a:ext cx="284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10303" name="Rectangle 33"/>
                <p:cNvSpPr>
                  <a:spLocks noChangeArrowheads="1"/>
                </p:cNvSpPr>
                <p:nvPr/>
              </p:nvSpPr>
              <p:spPr bwMode="auto">
                <a:xfrm>
                  <a:off x="0" y="518"/>
                  <a:ext cx="370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3" name="Group 34"/>
              <p:cNvGrpSpPr>
                <a:grpSpLocks/>
              </p:cNvGrpSpPr>
              <p:nvPr/>
            </p:nvGrpSpPr>
            <p:grpSpPr bwMode="auto">
              <a:xfrm>
                <a:off x="370" y="518"/>
                <a:ext cx="1247" cy="394"/>
                <a:chOff x="370" y="518"/>
                <a:chExt cx="1247" cy="394"/>
              </a:xfrm>
              <a:grpFill/>
            </p:grpSpPr>
            <p:sp>
              <p:nvSpPr>
                <p:cNvPr id="10300" name="Rectangle 35"/>
                <p:cNvSpPr>
                  <a:spLocks noChangeArrowheads="1"/>
                </p:cNvSpPr>
                <p:nvPr/>
              </p:nvSpPr>
              <p:spPr bwMode="auto">
                <a:xfrm>
                  <a:off x="413" y="518"/>
                  <a:ext cx="1204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10301" name="Rectangle 36"/>
                <p:cNvSpPr>
                  <a:spLocks noChangeArrowheads="1"/>
                </p:cNvSpPr>
                <p:nvPr/>
              </p:nvSpPr>
              <p:spPr bwMode="auto">
                <a:xfrm>
                  <a:off x="370" y="518"/>
                  <a:ext cx="1243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298" name="Rectangle 38"/>
              <p:cNvSpPr>
                <a:spLocks noChangeArrowheads="1"/>
              </p:cNvSpPr>
              <p:nvPr/>
            </p:nvSpPr>
            <p:spPr bwMode="auto">
              <a:xfrm>
                <a:off x="1703" y="518"/>
                <a:ext cx="617" cy="394"/>
              </a:xfrm>
              <a:prstGeom prst="rect">
                <a:avLst/>
              </a:prstGeom>
              <a:grpFill/>
              <a:ln w="317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r>
                  <a:rPr lang="ru-RU" sz="1100">
                    <a:solidFill>
                      <a:srgbClr val="000000"/>
                    </a:solidFill>
                    <a:ea typeface="+mn-ea"/>
                    <a:cs typeface="Times New Roman" pitchFamily="18" charset="0"/>
                  </a:rPr>
                  <a:t> </a:t>
                </a:r>
              </a:p>
              <a:p>
                <a:pPr eaLnBrk="0" hangingPunct="0">
                  <a:defRPr/>
                </a:pPr>
                <a:endParaRPr lang="ru-RU">
                  <a:solidFill>
                    <a:srgbClr val="000000"/>
                  </a:solidFill>
                  <a:ea typeface="+mn-ea"/>
                  <a:cs typeface="+mn-cs"/>
                </a:endParaRPr>
              </a:p>
            </p:txBody>
          </p:sp>
          <p:grpSp>
            <p:nvGrpSpPr>
              <p:cNvPr id="15" name="Group 40"/>
              <p:cNvGrpSpPr>
                <a:grpSpLocks/>
              </p:cNvGrpSpPr>
              <p:nvPr/>
            </p:nvGrpSpPr>
            <p:grpSpPr bwMode="auto">
              <a:xfrm>
                <a:off x="2363" y="518"/>
                <a:ext cx="816" cy="394"/>
                <a:chOff x="2363" y="518"/>
                <a:chExt cx="816" cy="394"/>
              </a:xfrm>
              <a:grpFill/>
            </p:grpSpPr>
            <p:sp>
              <p:nvSpPr>
                <p:cNvPr id="10296" name="Rectangle 41"/>
                <p:cNvSpPr>
                  <a:spLocks noChangeArrowheads="1"/>
                </p:cNvSpPr>
                <p:nvPr/>
              </p:nvSpPr>
              <p:spPr bwMode="auto">
                <a:xfrm>
                  <a:off x="2406" y="518"/>
                  <a:ext cx="730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10297" name="Rectangle 42"/>
                <p:cNvSpPr>
                  <a:spLocks noChangeArrowheads="1"/>
                </p:cNvSpPr>
                <p:nvPr/>
              </p:nvSpPr>
              <p:spPr bwMode="auto">
                <a:xfrm>
                  <a:off x="2363" y="518"/>
                  <a:ext cx="816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6" name="Group 43"/>
              <p:cNvGrpSpPr>
                <a:grpSpLocks/>
              </p:cNvGrpSpPr>
              <p:nvPr/>
            </p:nvGrpSpPr>
            <p:grpSpPr bwMode="auto">
              <a:xfrm>
                <a:off x="3175" y="518"/>
                <a:ext cx="1148" cy="404"/>
                <a:chOff x="3175" y="518"/>
                <a:chExt cx="1148" cy="404"/>
              </a:xfrm>
              <a:grpFill/>
            </p:grpSpPr>
            <p:sp>
              <p:nvSpPr>
                <p:cNvPr id="10294" name="Rectangle 44"/>
                <p:cNvSpPr>
                  <a:spLocks noChangeArrowheads="1"/>
                </p:cNvSpPr>
                <p:nvPr/>
              </p:nvSpPr>
              <p:spPr bwMode="auto">
                <a:xfrm>
                  <a:off x="3222" y="518"/>
                  <a:ext cx="1062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10295" name="Rectangle 45"/>
                <p:cNvSpPr>
                  <a:spLocks noChangeArrowheads="1"/>
                </p:cNvSpPr>
                <p:nvPr/>
              </p:nvSpPr>
              <p:spPr bwMode="auto">
                <a:xfrm>
                  <a:off x="3175" y="528"/>
                  <a:ext cx="1148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7" name="Group 46"/>
              <p:cNvGrpSpPr>
                <a:grpSpLocks/>
              </p:cNvGrpSpPr>
              <p:nvPr/>
            </p:nvGrpSpPr>
            <p:grpSpPr bwMode="auto">
              <a:xfrm>
                <a:off x="0" y="912"/>
                <a:ext cx="370" cy="394"/>
                <a:chOff x="0" y="912"/>
                <a:chExt cx="370" cy="394"/>
              </a:xfrm>
              <a:grpFill/>
            </p:grpSpPr>
            <p:sp>
              <p:nvSpPr>
                <p:cNvPr id="10292" name="Rectangle 47"/>
                <p:cNvSpPr>
                  <a:spLocks noChangeArrowheads="1"/>
                </p:cNvSpPr>
                <p:nvPr/>
              </p:nvSpPr>
              <p:spPr bwMode="auto">
                <a:xfrm>
                  <a:off x="43" y="912"/>
                  <a:ext cx="284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10293" name="Rectangle 48"/>
                <p:cNvSpPr>
                  <a:spLocks noChangeArrowheads="1"/>
                </p:cNvSpPr>
                <p:nvPr/>
              </p:nvSpPr>
              <p:spPr bwMode="auto">
                <a:xfrm>
                  <a:off x="0" y="912"/>
                  <a:ext cx="370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" name="Group 49"/>
              <p:cNvGrpSpPr>
                <a:grpSpLocks/>
              </p:cNvGrpSpPr>
              <p:nvPr/>
            </p:nvGrpSpPr>
            <p:grpSpPr bwMode="auto">
              <a:xfrm>
                <a:off x="370" y="912"/>
                <a:ext cx="1247" cy="394"/>
                <a:chOff x="370" y="912"/>
                <a:chExt cx="1247" cy="394"/>
              </a:xfrm>
              <a:grpFill/>
            </p:grpSpPr>
            <p:sp>
              <p:nvSpPr>
                <p:cNvPr id="10290" name="Rectangle 50"/>
                <p:cNvSpPr>
                  <a:spLocks noChangeArrowheads="1"/>
                </p:cNvSpPr>
                <p:nvPr/>
              </p:nvSpPr>
              <p:spPr bwMode="auto">
                <a:xfrm>
                  <a:off x="413" y="912"/>
                  <a:ext cx="1204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10291" name="Rectangle 51"/>
                <p:cNvSpPr>
                  <a:spLocks noChangeArrowheads="1"/>
                </p:cNvSpPr>
                <p:nvPr/>
              </p:nvSpPr>
              <p:spPr bwMode="auto">
                <a:xfrm>
                  <a:off x="370" y="912"/>
                  <a:ext cx="1243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9" name="Group 52"/>
              <p:cNvGrpSpPr>
                <a:grpSpLocks/>
              </p:cNvGrpSpPr>
              <p:nvPr/>
            </p:nvGrpSpPr>
            <p:grpSpPr bwMode="auto">
              <a:xfrm>
                <a:off x="1613" y="912"/>
                <a:ext cx="750" cy="394"/>
                <a:chOff x="1613" y="912"/>
                <a:chExt cx="750" cy="394"/>
              </a:xfrm>
              <a:grpFill/>
            </p:grpSpPr>
            <p:sp>
              <p:nvSpPr>
                <p:cNvPr id="10288" name="Rectangle 53"/>
                <p:cNvSpPr>
                  <a:spLocks noChangeArrowheads="1"/>
                </p:cNvSpPr>
                <p:nvPr/>
              </p:nvSpPr>
              <p:spPr bwMode="auto">
                <a:xfrm>
                  <a:off x="1703" y="912"/>
                  <a:ext cx="617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tabLst>
                      <a:tab pos="449263" algn="r"/>
                      <a:tab pos="2636838" algn="ctr"/>
                      <a:tab pos="5273675" algn="r"/>
                    </a:tabLst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eaLnBrk="0" hangingPunct="0">
                    <a:tabLst>
                      <a:tab pos="449263" algn="r"/>
                      <a:tab pos="2636838" algn="ctr"/>
                      <a:tab pos="5273675" algn="r"/>
                    </a:tabLst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10289" name="Rectangle 54"/>
                <p:cNvSpPr>
                  <a:spLocks noChangeArrowheads="1"/>
                </p:cNvSpPr>
                <p:nvPr/>
              </p:nvSpPr>
              <p:spPr bwMode="auto">
                <a:xfrm>
                  <a:off x="1613" y="912"/>
                  <a:ext cx="750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0" name="Group 55"/>
              <p:cNvGrpSpPr>
                <a:grpSpLocks/>
              </p:cNvGrpSpPr>
              <p:nvPr/>
            </p:nvGrpSpPr>
            <p:grpSpPr bwMode="auto">
              <a:xfrm>
                <a:off x="2363" y="912"/>
                <a:ext cx="816" cy="394"/>
                <a:chOff x="2363" y="912"/>
                <a:chExt cx="816" cy="394"/>
              </a:xfrm>
              <a:grpFill/>
            </p:grpSpPr>
            <p:sp>
              <p:nvSpPr>
                <p:cNvPr id="10286" name="Rectangle 56"/>
                <p:cNvSpPr>
                  <a:spLocks noChangeArrowheads="1"/>
                </p:cNvSpPr>
                <p:nvPr/>
              </p:nvSpPr>
              <p:spPr bwMode="auto">
                <a:xfrm>
                  <a:off x="2406" y="912"/>
                  <a:ext cx="730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tabLst>
                      <a:tab pos="449263" algn="r"/>
                      <a:tab pos="2636838" algn="ctr"/>
                      <a:tab pos="5273675" algn="r"/>
                    </a:tabLst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eaLnBrk="0" hangingPunct="0">
                    <a:tabLst>
                      <a:tab pos="449263" algn="r"/>
                      <a:tab pos="2636838" algn="ctr"/>
                      <a:tab pos="5273675" algn="r"/>
                    </a:tabLst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10287" name="Rectangle 57"/>
                <p:cNvSpPr>
                  <a:spLocks noChangeArrowheads="1"/>
                </p:cNvSpPr>
                <p:nvPr/>
              </p:nvSpPr>
              <p:spPr bwMode="auto">
                <a:xfrm>
                  <a:off x="2363" y="912"/>
                  <a:ext cx="816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1" name="Group 58"/>
              <p:cNvGrpSpPr>
                <a:grpSpLocks/>
              </p:cNvGrpSpPr>
              <p:nvPr/>
            </p:nvGrpSpPr>
            <p:grpSpPr bwMode="auto">
              <a:xfrm>
                <a:off x="3175" y="912"/>
                <a:ext cx="1152" cy="430"/>
                <a:chOff x="3175" y="912"/>
                <a:chExt cx="1152" cy="430"/>
              </a:xfrm>
              <a:grpFill/>
            </p:grpSpPr>
            <p:sp>
              <p:nvSpPr>
                <p:cNvPr id="10284" name="Rectangle 59"/>
                <p:cNvSpPr>
                  <a:spLocks noChangeArrowheads="1"/>
                </p:cNvSpPr>
                <p:nvPr/>
              </p:nvSpPr>
              <p:spPr bwMode="auto">
                <a:xfrm>
                  <a:off x="3222" y="912"/>
                  <a:ext cx="1062" cy="430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tabLst>
                      <a:tab pos="2636838" algn="ctr"/>
                      <a:tab pos="5273675" algn="r"/>
                    </a:tabLst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eaLnBrk="0" hangingPunct="0">
                    <a:tabLst>
                      <a:tab pos="2636838" algn="ctr"/>
                      <a:tab pos="5273675" algn="r"/>
                    </a:tabLst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10285" name="Rectangle 60"/>
                <p:cNvSpPr>
                  <a:spLocks noChangeArrowheads="1"/>
                </p:cNvSpPr>
                <p:nvPr/>
              </p:nvSpPr>
              <p:spPr bwMode="auto">
                <a:xfrm>
                  <a:off x="3175" y="912"/>
                  <a:ext cx="1152" cy="383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" name="Group 61"/>
              <p:cNvGrpSpPr>
                <a:grpSpLocks/>
              </p:cNvGrpSpPr>
              <p:nvPr/>
            </p:nvGrpSpPr>
            <p:grpSpPr bwMode="auto">
              <a:xfrm>
                <a:off x="0" y="1306"/>
                <a:ext cx="370" cy="394"/>
                <a:chOff x="0" y="1306"/>
                <a:chExt cx="370" cy="394"/>
              </a:xfrm>
              <a:grpFill/>
            </p:grpSpPr>
            <p:sp>
              <p:nvSpPr>
                <p:cNvPr id="10282" name="Rectangle 62"/>
                <p:cNvSpPr>
                  <a:spLocks noChangeArrowheads="1"/>
                </p:cNvSpPr>
                <p:nvPr/>
              </p:nvSpPr>
              <p:spPr bwMode="auto">
                <a:xfrm>
                  <a:off x="43" y="1306"/>
                  <a:ext cx="284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10283" name="Rectangle 63"/>
                <p:cNvSpPr>
                  <a:spLocks noChangeArrowheads="1"/>
                </p:cNvSpPr>
                <p:nvPr/>
              </p:nvSpPr>
              <p:spPr bwMode="auto">
                <a:xfrm>
                  <a:off x="0" y="1306"/>
                  <a:ext cx="370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3" name="Group 64"/>
              <p:cNvGrpSpPr>
                <a:grpSpLocks/>
              </p:cNvGrpSpPr>
              <p:nvPr/>
            </p:nvGrpSpPr>
            <p:grpSpPr bwMode="auto">
              <a:xfrm>
                <a:off x="370" y="1306"/>
                <a:ext cx="1247" cy="394"/>
                <a:chOff x="370" y="1306"/>
                <a:chExt cx="1247" cy="394"/>
              </a:xfrm>
              <a:grpFill/>
            </p:grpSpPr>
            <p:sp>
              <p:nvSpPr>
                <p:cNvPr id="10280" name="Rectangle 65"/>
                <p:cNvSpPr>
                  <a:spLocks noChangeArrowheads="1"/>
                </p:cNvSpPr>
                <p:nvPr/>
              </p:nvSpPr>
              <p:spPr bwMode="auto">
                <a:xfrm>
                  <a:off x="413" y="1306"/>
                  <a:ext cx="1204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10281" name="Rectangle 66"/>
                <p:cNvSpPr>
                  <a:spLocks noChangeArrowheads="1"/>
                </p:cNvSpPr>
                <p:nvPr/>
              </p:nvSpPr>
              <p:spPr bwMode="auto">
                <a:xfrm>
                  <a:off x="370" y="1306"/>
                  <a:ext cx="1243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4" name="Group 67"/>
              <p:cNvGrpSpPr>
                <a:grpSpLocks/>
              </p:cNvGrpSpPr>
              <p:nvPr/>
            </p:nvGrpSpPr>
            <p:grpSpPr bwMode="auto">
              <a:xfrm>
                <a:off x="1613" y="1306"/>
                <a:ext cx="750" cy="394"/>
                <a:chOff x="1613" y="1306"/>
                <a:chExt cx="750" cy="394"/>
              </a:xfrm>
              <a:grpFill/>
            </p:grpSpPr>
            <p:sp>
              <p:nvSpPr>
                <p:cNvPr id="10278" name="Rectangle 68"/>
                <p:cNvSpPr>
                  <a:spLocks noChangeArrowheads="1"/>
                </p:cNvSpPr>
                <p:nvPr/>
              </p:nvSpPr>
              <p:spPr bwMode="auto">
                <a:xfrm>
                  <a:off x="1703" y="1306"/>
                  <a:ext cx="617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10279" name="Rectangle 69"/>
                <p:cNvSpPr>
                  <a:spLocks noChangeArrowheads="1"/>
                </p:cNvSpPr>
                <p:nvPr/>
              </p:nvSpPr>
              <p:spPr bwMode="auto">
                <a:xfrm>
                  <a:off x="1613" y="1306"/>
                  <a:ext cx="750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5" name="Group 70"/>
              <p:cNvGrpSpPr>
                <a:grpSpLocks/>
              </p:cNvGrpSpPr>
              <p:nvPr/>
            </p:nvGrpSpPr>
            <p:grpSpPr bwMode="auto">
              <a:xfrm>
                <a:off x="2363" y="1306"/>
                <a:ext cx="816" cy="394"/>
                <a:chOff x="2363" y="1306"/>
                <a:chExt cx="816" cy="394"/>
              </a:xfrm>
              <a:grpFill/>
            </p:grpSpPr>
            <p:sp>
              <p:nvSpPr>
                <p:cNvPr id="10276" name="Rectangle 71"/>
                <p:cNvSpPr>
                  <a:spLocks noChangeArrowheads="1"/>
                </p:cNvSpPr>
                <p:nvPr/>
              </p:nvSpPr>
              <p:spPr bwMode="auto">
                <a:xfrm>
                  <a:off x="2406" y="1306"/>
                  <a:ext cx="730" cy="394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10277" name="Rectangle 72"/>
                <p:cNvSpPr>
                  <a:spLocks noChangeArrowheads="1"/>
                </p:cNvSpPr>
                <p:nvPr/>
              </p:nvSpPr>
              <p:spPr bwMode="auto">
                <a:xfrm>
                  <a:off x="2363" y="1306"/>
                  <a:ext cx="816" cy="394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7" name="Group 76"/>
              <p:cNvGrpSpPr>
                <a:grpSpLocks/>
              </p:cNvGrpSpPr>
              <p:nvPr/>
            </p:nvGrpSpPr>
            <p:grpSpPr bwMode="auto">
              <a:xfrm>
                <a:off x="0" y="1700"/>
                <a:ext cx="3179" cy="403"/>
                <a:chOff x="0" y="1700"/>
                <a:chExt cx="3179" cy="403"/>
              </a:xfrm>
              <a:grpFill/>
            </p:grpSpPr>
            <p:sp>
              <p:nvSpPr>
                <p:cNvPr id="10272" name="Rectangle 77"/>
                <p:cNvSpPr>
                  <a:spLocks noChangeArrowheads="1"/>
                </p:cNvSpPr>
                <p:nvPr/>
              </p:nvSpPr>
              <p:spPr bwMode="auto">
                <a:xfrm>
                  <a:off x="43" y="1700"/>
                  <a:ext cx="3093" cy="403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r>
                    <a:rPr lang="ru-RU" b="1" dirty="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Итого: Экологический эффект</a:t>
                  </a:r>
                  <a:endParaRPr lang="ru-RU" sz="1600" dirty="0">
                    <a:solidFill>
                      <a:srgbClr val="000000"/>
                    </a:solidFill>
                    <a:ea typeface="+mn-ea"/>
                    <a:cs typeface="Times New Roman" pitchFamily="18" charset="0"/>
                  </a:endParaRPr>
                </a:p>
                <a:p>
                  <a:pPr eaLnBrk="0" hangingPunct="0">
                    <a:defRPr/>
                  </a:pPr>
                  <a:endParaRPr lang="ru-RU" dirty="0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10273" name="Rectangle 78"/>
                <p:cNvSpPr>
                  <a:spLocks noChangeArrowheads="1"/>
                </p:cNvSpPr>
                <p:nvPr/>
              </p:nvSpPr>
              <p:spPr bwMode="auto">
                <a:xfrm>
                  <a:off x="0" y="1700"/>
                  <a:ext cx="3179" cy="403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8" name="Group 79"/>
              <p:cNvGrpSpPr>
                <a:grpSpLocks/>
              </p:cNvGrpSpPr>
              <p:nvPr/>
            </p:nvGrpSpPr>
            <p:grpSpPr bwMode="auto">
              <a:xfrm>
                <a:off x="3179" y="1670"/>
                <a:ext cx="1148" cy="428"/>
                <a:chOff x="3179" y="1670"/>
                <a:chExt cx="1148" cy="428"/>
              </a:xfrm>
              <a:grpFill/>
            </p:grpSpPr>
            <p:sp>
              <p:nvSpPr>
                <p:cNvPr id="10270" name="Rectangle 80"/>
                <p:cNvSpPr>
                  <a:spLocks noChangeArrowheads="1"/>
                </p:cNvSpPr>
                <p:nvPr/>
              </p:nvSpPr>
              <p:spPr bwMode="auto">
                <a:xfrm>
                  <a:off x="3222" y="1670"/>
                  <a:ext cx="1062" cy="403"/>
                </a:xfrm>
                <a:prstGeom prst="rect">
                  <a:avLst/>
                </a:prstGeom>
                <a:grpFill/>
                <a:ln w="317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r>
                    <a:rPr lang="ru-RU" sz="1100">
                      <a:solidFill>
                        <a:srgbClr val="000000"/>
                      </a:solidFill>
                      <a:ea typeface="+mn-ea"/>
                      <a:cs typeface="Times New Roman" pitchFamily="18" charset="0"/>
                    </a:rPr>
                    <a:t> </a:t>
                  </a:r>
                </a:p>
                <a:p>
                  <a:pPr eaLnBrk="0" hangingPunct="0"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  <p:sp>
              <p:nvSpPr>
                <p:cNvPr id="10271" name="Rectangle 81"/>
                <p:cNvSpPr>
                  <a:spLocks noChangeArrowheads="1"/>
                </p:cNvSpPr>
                <p:nvPr/>
              </p:nvSpPr>
              <p:spPr bwMode="auto">
                <a:xfrm>
                  <a:off x="3179" y="1695"/>
                  <a:ext cx="1148" cy="403"/>
                </a:xfrm>
                <a:prstGeom prst="rect">
                  <a:avLst/>
                </a:prstGeom>
                <a:grpFill/>
                <a:ln w="31750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0248" name="Rectangle 82"/>
            <p:cNvSpPr>
              <a:spLocks noChangeArrowheads="1"/>
            </p:cNvSpPr>
            <p:nvPr/>
          </p:nvSpPr>
          <p:spPr bwMode="auto">
            <a:xfrm>
              <a:off x="14" y="-11"/>
              <a:ext cx="4333" cy="2109"/>
            </a:xfrm>
            <a:prstGeom prst="rect">
              <a:avLst/>
            </a:prstGeom>
            <a:grpFill/>
            <a:ln w="31750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ea typeface="+mn-ea"/>
                <a:cs typeface="+mn-cs"/>
              </a:endParaRPr>
            </a:p>
          </p:txBody>
        </p:sp>
      </p:grpSp>
      <p:sp>
        <p:nvSpPr>
          <p:cNvPr id="10243" name="Text Box 83"/>
          <p:cNvSpPr txBox="1">
            <a:spLocks noChangeArrowheads="1"/>
          </p:cNvSpPr>
          <p:nvPr/>
        </p:nvSpPr>
        <p:spPr bwMode="auto">
          <a:xfrm>
            <a:off x="468313" y="5387975"/>
            <a:ext cx="7721600" cy="1079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ru-RU" dirty="0">
                <a:solidFill>
                  <a:srgbClr val="000000"/>
                </a:solidFill>
                <a:ea typeface="+mn-ea"/>
                <a:cs typeface="Times New Roman" pitchFamily="18" charset="0"/>
              </a:rPr>
              <a:t>Примечания:  </a:t>
            </a:r>
            <a:r>
              <a:rPr lang="nb-NO" dirty="0">
                <a:solidFill>
                  <a:srgbClr val="000000"/>
                </a:solidFill>
                <a:ea typeface="+mn-ea"/>
                <a:cs typeface="Times New Roman" pitchFamily="18" charset="0"/>
              </a:rPr>
              <a:t>	</a:t>
            </a:r>
            <a:r>
              <a:rPr lang="ru-RU" dirty="0">
                <a:solidFill>
                  <a:srgbClr val="000000"/>
                </a:solidFill>
                <a:ea typeface="+mn-ea"/>
                <a:cs typeface="Times New Roman" pitchFamily="18" charset="0"/>
              </a:rPr>
              <a:t>Экологические платежи          XXX </a:t>
            </a:r>
            <a:r>
              <a:rPr lang="ru-RU" dirty="0" err="1">
                <a:solidFill>
                  <a:srgbClr val="000000"/>
                </a:solidFill>
                <a:ea typeface="+mn-ea"/>
                <a:cs typeface="Times New Roman" pitchFamily="18" charset="0"/>
              </a:rPr>
              <a:t>руб</a:t>
            </a:r>
            <a:r>
              <a:rPr lang="ru-RU" dirty="0">
                <a:solidFill>
                  <a:srgbClr val="000000"/>
                </a:solidFill>
                <a:ea typeface="+mn-ea"/>
                <a:cs typeface="Times New Roman" pitchFamily="18" charset="0"/>
              </a:rPr>
              <a:t>/ед.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ru-RU" dirty="0">
                <a:solidFill>
                  <a:srgbClr val="000000"/>
                </a:solidFill>
                <a:ea typeface="+mn-ea"/>
                <a:cs typeface="Times New Roman" pitchFamily="18" charset="0"/>
              </a:rPr>
              <a:t>		Экологические платежи          YYY </a:t>
            </a:r>
            <a:r>
              <a:rPr lang="ru-RU" dirty="0" err="1">
                <a:solidFill>
                  <a:srgbClr val="000000"/>
                </a:solidFill>
                <a:ea typeface="+mn-ea"/>
                <a:cs typeface="Times New Roman" pitchFamily="18" charset="0"/>
              </a:rPr>
              <a:t>руб</a:t>
            </a:r>
            <a:r>
              <a:rPr lang="ru-RU" dirty="0">
                <a:solidFill>
                  <a:srgbClr val="000000"/>
                </a:solidFill>
                <a:ea typeface="+mn-ea"/>
                <a:cs typeface="Times New Roman" pitchFamily="18" charset="0"/>
              </a:rPr>
              <a:t>/ ед.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ru-RU" dirty="0">
                <a:solidFill>
                  <a:srgbClr val="000000"/>
                </a:solidFill>
                <a:ea typeface="+mn-ea"/>
                <a:cs typeface="Times New Roman" pitchFamily="18" charset="0"/>
              </a:rPr>
              <a:t>		Стоимость сырья                 </a:t>
            </a:r>
            <a:r>
              <a:rPr lang="nb-NO" dirty="0">
                <a:solidFill>
                  <a:srgbClr val="000000"/>
                </a:solidFill>
                <a:ea typeface="+mn-ea"/>
                <a:cs typeface="Times New Roman" pitchFamily="18" charset="0"/>
              </a:rPr>
              <a:t>     </a:t>
            </a:r>
            <a:r>
              <a:rPr lang="ru-RU" dirty="0" err="1">
                <a:solidFill>
                  <a:srgbClr val="000000"/>
                </a:solidFill>
                <a:ea typeface="+mn-ea"/>
                <a:cs typeface="Times New Roman" pitchFamily="18" charset="0"/>
              </a:rPr>
              <a:t>руб</a:t>
            </a:r>
            <a:r>
              <a:rPr lang="en-US" dirty="0">
                <a:solidFill>
                  <a:srgbClr val="000000"/>
                </a:solidFill>
                <a:ea typeface="+mn-ea"/>
                <a:cs typeface="Times New Roman" pitchFamily="18" charset="0"/>
              </a:rPr>
              <a:t>/</a:t>
            </a:r>
            <a:r>
              <a:rPr lang="ru-RU" dirty="0">
                <a:solidFill>
                  <a:srgbClr val="000000"/>
                </a:solidFill>
                <a:ea typeface="+mn-ea"/>
                <a:cs typeface="Times New Roman" pitchFamily="18" charset="0"/>
              </a:rPr>
              <a:t>год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ru-RU" dirty="0">
                <a:solidFill>
                  <a:srgbClr val="000000"/>
                </a:solidFill>
                <a:ea typeface="+mn-ea"/>
                <a:cs typeface="Times New Roman" pitchFamily="18" charset="0"/>
              </a:rPr>
              <a:t>		</a:t>
            </a:r>
            <a:r>
              <a:rPr lang="nb-NO" dirty="0">
                <a:solidFill>
                  <a:srgbClr val="000000"/>
                </a:solidFill>
                <a:ea typeface="+mn-ea"/>
                <a:cs typeface="+mn-cs"/>
              </a:rPr>
              <a:t> </a:t>
            </a:r>
          </a:p>
        </p:txBody>
      </p:sp>
      <p:sp>
        <p:nvSpPr>
          <p:cNvPr id="10244" name="Text Box 84"/>
          <p:cNvSpPr txBox="1">
            <a:spLocks noChangeArrowheads="1"/>
          </p:cNvSpPr>
          <p:nvPr/>
        </p:nvSpPr>
        <p:spPr bwMode="auto">
          <a:xfrm>
            <a:off x="539750" y="1562100"/>
            <a:ext cx="8318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Экологический эффект (кол-во в тоннах, м</a:t>
            </a:r>
            <a:r>
              <a:rPr lang="ru-RU" b="1" baseline="30000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3</a:t>
            </a:r>
            <a:r>
              <a:rPr lang="ru-RU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 и т.д., сумма – в </a:t>
            </a:r>
            <a:r>
              <a:rPr lang="ru-RU" b="1" dirty="0" err="1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руб</a:t>
            </a:r>
            <a:r>
              <a:rPr lang="ru-RU" b="1" dirty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rPr>
              <a:t>/год)</a:t>
            </a:r>
            <a:endParaRPr lang="nb-NO" b="1" dirty="0">
              <a:solidFill>
                <a:srgbClr val="000000"/>
              </a:solidFill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10245" name="Rectangle 88"/>
          <p:cNvSpPr>
            <a:spLocks noChangeArrowheads="1"/>
          </p:cNvSpPr>
          <p:nvPr/>
        </p:nvSpPr>
        <p:spPr bwMode="auto">
          <a:xfrm>
            <a:off x="1331913" y="620713"/>
            <a:ext cx="6807200" cy="879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ctr"/>
          <a:lstStyle/>
          <a:p>
            <a:pPr algn="ctr">
              <a:defRPr/>
            </a:pPr>
            <a:endParaRPr lang="en-GB" sz="2800" b="1" dirty="0">
              <a:solidFill>
                <a:schemeClr val="accent5">
                  <a:lumMod val="50000"/>
                </a:schemeClr>
              </a:solidFill>
              <a:ea typeface="+mn-ea"/>
              <a:cs typeface="+mn-cs"/>
            </a:endParaRPr>
          </a:p>
        </p:txBody>
      </p:sp>
      <p:sp>
        <p:nvSpPr>
          <p:cNvPr id="79" name="Заголовок 78"/>
          <p:cNvSpPr>
            <a:spLocks noGrp="1"/>
          </p:cNvSpPr>
          <p:nvPr>
            <p:ph type="title"/>
          </p:nvPr>
        </p:nvSpPr>
        <p:spPr>
          <a:xfrm>
            <a:off x="571472" y="0"/>
            <a:ext cx="8191528" cy="128586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0000"/>
                </a:solidFill>
                <a:cs typeface="Times New Roman" pitchFamily="18" charset="0"/>
              </a:rPr>
              <a:t>Экологическая оценка</a:t>
            </a:r>
            <a:r>
              <a:rPr lang="nb-NO" sz="3200" b="1" dirty="0" smtClean="0">
                <a:solidFill>
                  <a:srgbClr val="000000"/>
                </a:solidFill>
              </a:rPr>
              <a:t/>
            </a:r>
            <a:br>
              <a:rPr lang="nb-NO" sz="3200" b="1" dirty="0" smtClean="0">
                <a:solidFill>
                  <a:srgbClr val="000000"/>
                </a:solidFill>
              </a:rPr>
            </a:br>
            <a:r>
              <a:rPr lang="ru-RU" sz="3200" b="1" dirty="0" smtClean="0">
                <a:solidFill>
                  <a:srgbClr val="000000"/>
                </a:solidFill>
              </a:rPr>
              <a:t>Таблица </a:t>
            </a:r>
            <a:r>
              <a:rPr lang="nb-NO" sz="3200" b="1" dirty="0" smtClean="0">
                <a:solidFill>
                  <a:srgbClr val="000000"/>
                </a:solidFill>
              </a:rPr>
              <a:t>2</a:t>
            </a:r>
            <a:r>
              <a:rPr lang="ru-RU" sz="3200" b="1" dirty="0" smtClean="0">
                <a:solidFill>
                  <a:srgbClr val="000000"/>
                </a:solidFill>
              </a:rPr>
              <a:t>:</a:t>
            </a:r>
            <a:endParaRPr lang="ru-RU" sz="3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tel 1"/>
          <p:cNvSpPr>
            <a:spLocks noGrp="1"/>
          </p:cNvSpPr>
          <p:nvPr>
            <p:ph type="title"/>
          </p:nvPr>
        </p:nvSpPr>
        <p:spPr>
          <a:xfrm>
            <a:off x="642910" y="0"/>
            <a:ext cx="7929618" cy="1262042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Экологическая «горячая» точка</a:t>
            </a:r>
            <a:endParaRPr lang="en-US" sz="4000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5" name="Plassholder for innhold 2"/>
          <p:cNvSpPr>
            <a:spLocks noGrp="1"/>
          </p:cNvSpPr>
          <p:nvPr>
            <p:ph sz="quarter" idx="1"/>
          </p:nvPr>
        </p:nvSpPr>
        <p:spPr>
          <a:xfrm>
            <a:off x="714348" y="2149495"/>
            <a:ext cx="8001027" cy="4137025"/>
          </a:xfrm>
        </p:spPr>
        <p:txBody>
          <a:bodyPr>
            <a:normAutofit/>
          </a:bodyPr>
          <a:lstStyle/>
          <a:p>
            <a:pPr eaLnBrk="1" hangingPunct="1">
              <a:buClrTx/>
              <a:buSzPct val="80000"/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Что такое «экологическая «горячая» точка»?</a:t>
            </a:r>
            <a:endParaRPr lang="nb-NO" sz="2800" dirty="0" smtClean="0">
              <a:solidFill>
                <a:srgbClr val="000000"/>
              </a:solidFill>
            </a:endParaRPr>
          </a:p>
          <a:p>
            <a:pPr eaLnBrk="1" hangingPunct="1">
              <a:buClrTx/>
              <a:buSzPct val="80000"/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Формальный статус ЭГТ и их ликвидация</a:t>
            </a:r>
            <a:r>
              <a:rPr lang="nb-NO" sz="2800" dirty="0" smtClean="0">
                <a:solidFill>
                  <a:srgbClr val="000000"/>
                </a:solidFill>
              </a:rPr>
              <a:t>.</a:t>
            </a:r>
          </a:p>
          <a:p>
            <a:pPr eaLnBrk="1" hangingPunct="1">
              <a:buClrTx/>
              <a:buSzPct val="80000"/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Ситуация с местными ЭГТ</a:t>
            </a:r>
            <a:endParaRPr lang="nb-NO" sz="2800" dirty="0" smtClean="0">
              <a:solidFill>
                <a:srgbClr val="000000"/>
              </a:solidFill>
            </a:endParaRPr>
          </a:p>
          <a:p>
            <a:pPr lvl="1" eaLnBrk="1" hangingPunct="1">
              <a:buClrTx/>
              <a:buSzPct val="30000"/>
              <a:buFont typeface="Courier New" pitchFamily="49" charset="0"/>
              <a:buChar char="o"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Краткое описание</a:t>
            </a:r>
            <a:endParaRPr lang="nb-NO" sz="2800" dirty="0" smtClean="0">
              <a:solidFill>
                <a:srgbClr val="000000"/>
              </a:solidFill>
            </a:endParaRPr>
          </a:p>
          <a:p>
            <a:pPr lvl="1" eaLnBrk="1" hangingPunct="1">
              <a:buClrTx/>
              <a:buSzPct val="30000"/>
              <a:buFont typeface="Courier New" pitchFamily="49" charset="0"/>
              <a:buChar char="o"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Экологические последствия (локальные и глобальные)</a:t>
            </a:r>
            <a:endParaRPr lang="nb-NO" sz="2800" dirty="0" smtClean="0">
              <a:solidFill>
                <a:srgbClr val="000000"/>
              </a:solidFill>
            </a:endParaRPr>
          </a:p>
          <a:p>
            <a:pPr lvl="1" eaLnBrk="1" hangingPunct="1">
              <a:buClrTx/>
              <a:buSzPct val="30000"/>
              <a:buFont typeface="Courier New" pitchFamily="49" charset="0"/>
              <a:buChar char="o"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Возможности ликвидации</a:t>
            </a:r>
            <a:endParaRPr lang="nb-NO" sz="2800" dirty="0" smtClean="0">
              <a:solidFill>
                <a:srgbClr val="000000"/>
              </a:solidFill>
            </a:endParaRPr>
          </a:p>
          <a:p>
            <a:pPr eaLnBrk="1" hangingPunct="1">
              <a:buClrTx/>
              <a:buSzPct val="80000"/>
              <a:buFont typeface="Arial" pitchFamily="34" charset="0"/>
              <a:buChar char="•"/>
              <a:defRPr/>
            </a:pPr>
            <a:endParaRPr lang="en-US" sz="28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0" name="Object 16"/>
          <p:cNvGraphicFramePr>
            <a:graphicFrameLocks noChangeAspect="1"/>
          </p:cNvGraphicFramePr>
          <p:nvPr/>
        </p:nvGraphicFramePr>
        <p:xfrm>
          <a:off x="195296" y="1498600"/>
          <a:ext cx="9163050" cy="5057775"/>
        </p:xfrm>
        <a:graphic>
          <a:graphicData uri="http://schemas.openxmlformats.org/presentationml/2006/ole">
            <p:oleObj spid="_x0000_s1040" name="Document" r:id="rId4" imgW="6583631" imgH="3541305" progId="Word.Document.8">
              <p:embed/>
            </p:oleObj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0"/>
            <a:ext cx="8215370" cy="1276328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chemeClr val="accent5">
                    <a:lumMod val="25000"/>
                  </a:schemeClr>
                </a:solidFill>
              </a:rPr>
              <a:t>Горение</a:t>
            </a:r>
            <a:br>
              <a:rPr lang="ru-RU" sz="2600" b="1" dirty="0" smtClean="0">
                <a:solidFill>
                  <a:schemeClr val="accent5">
                    <a:lumMod val="25000"/>
                  </a:schemeClr>
                </a:solidFill>
              </a:rPr>
            </a:br>
            <a:r>
              <a:rPr lang="ru-RU" sz="2600" b="1" dirty="0" smtClean="0">
                <a:solidFill>
                  <a:schemeClr val="accent5">
                    <a:lumMod val="25000"/>
                  </a:schemeClr>
                </a:solidFill>
              </a:rPr>
              <a:t>Выбросы от производства энергии и потребления твердого топлива без очистки 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Прямоугольник 1"/>
          <p:cNvSpPr>
            <a:spLocks noChangeArrowheads="1"/>
          </p:cNvSpPr>
          <p:nvPr/>
        </p:nvSpPr>
        <p:spPr bwMode="auto">
          <a:xfrm>
            <a:off x="323850" y="476888"/>
            <a:ext cx="856932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rgbClr val="000000"/>
                </a:solidFill>
                <a:latin typeface="Calibri" pitchFamily="34" charset="0"/>
                <a:ea typeface="Arial Bold"/>
                <a:cs typeface="Calibri" pitchFamily="34" charset="0"/>
              </a:rPr>
              <a:t>Работа в </a:t>
            </a:r>
            <a:r>
              <a:rPr lang="ru-RU" sz="3000" b="1" dirty="0" smtClean="0">
                <a:solidFill>
                  <a:srgbClr val="000000"/>
                </a:solidFill>
                <a:latin typeface="Calibri" pitchFamily="34" charset="0"/>
                <a:ea typeface="Arial Bold"/>
                <a:cs typeface="Calibri" pitchFamily="34" charset="0"/>
              </a:rPr>
              <a:t>группах:</a:t>
            </a:r>
            <a:r>
              <a:rPr lang="ru-RU" sz="3000" b="1" dirty="0">
                <a:solidFill>
                  <a:srgbClr val="000000"/>
                </a:solidFill>
                <a:latin typeface="Calibri" pitchFamily="34" charset="0"/>
                <a:ea typeface="Arial Bold"/>
                <a:cs typeface="Calibri" pitchFamily="34" charset="0"/>
              </a:rPr>
              <a:t> </a:t>
            </a:r>
            <a:r>
              <a:rPr lang="ru-RU" sz="3000" b="1" dirty="0" smtClean="0">
                <a:solidFill>
                  <a:srgbClr val="000000"/>
                </a:solidFill>
                <a:latin typeface="Calibri" pitchFamily="34" charset="0"/>
                <a:ea typeface="Arial Bold"/>
                <a:cs typeface="Calibri" pitchFamily="34" charset="0"/>
              </a:rPr>
              <a:t> </a:t>
            </a:r>
            <a:r>
              <a:rPr lang="ru-RU" sz="3000" b="1" dirty="0" smtClean="0">
                <a:solidFill>
                  <a:srgbClr val="000000"/>
                </a:solidFill>
                <a:latin typeface="Calibri" pitchFamily="34" charset="0"/>
                <a:ea typeface="Arial Bold"/>
                <a:cs typeface="Calibri" pitchFamily="34" charset="0"/>
              </a:rPr>
              <a:t>Экологический </a:t>
            </a:r>
            <a:r>
              <a:rPr lang="ru-RU" sz="3000" b="1" dirty="0">
                <a:solidFill>
                  <a:srgbClr val="000000"/>
                </a:solidFill>
                <a:latin typeface="Calibri" pitchFamily="34" charset="0"/>
                <a:ea typeface="Arial Bold"/>
                <a:cs typeface="Calibri" pitchFamily="34" charset="0"/>
              </a:rPr>
              <a:t>эффект</a:t>
            </a:r>
          </a:p>
        </p:txBody>
      </p:sp>
      <p:sp>
        <p:nvSpPr>
          <p:cNvPr id="63490" name="Прямоугольник 2"/>
          <p:cNvSpPr>
            <a:spLocks noChangeArrowheads="1"/>
          </p:cNvSpPr>
          <p:nvPr/>
        </p:nvSpPr>
        <p:spPr bwMode="auto">
          <a:xfrm>
            <a:off x="785786" y="1714488"/>
            <a:ext cx="7561262" cy="2593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50900">
              <a:lnSpc>
                <a:spcPts val="1850"/>
              </a:lnSpc>
            </a:pPr>
            <a:r>
              <a:rPr lang="ru-RU" sz="2800" b="1" dirty="0">
                <a:solidFill>
                  <a:srgbClr val="000000"/>
                </a:solidFill>
                <a:latin typeface="Calibri" pitchFamily="34" charset="0"/>
                <a:ea typeface="Gulim" pitchFamily="34" charset="-127"/>
                <a:cs typeface="Calibri" pitchFamily="34" charset="0"/>
              </a:rPr>
              <a:t>Экономия энергии</a:t>
            </a:r>
            <a:r>
              <a:rPr lang="ru-RU" sz="2000" b="1" dirty="0">
                <a:solidFill>
                  <a:srgbClr val="000000"/>
                </a:solidFill>
                <a:latin typeface="Calibri" pitchFamily="34" charset="0"/>
                <a:ea typeface="Gulim" pitchFamily="34" charset="-127"/>
                <a:cs typeface="Calibri" pitchFamily="34" charset="0"/>
              </a:rPr>
              <a:t>:</a:t>
            </a:r>
            <a:endParaRPr lang="ru-RU" sz="2000" dirty="0">
              <a:solidFill>
                <a:srgbClr val="000000"/>
              </a:solidFill>
              <a:latin typeface="Calibri" pitchFamily="34" charset="0"/>
              <a:ea typeface="Gulim" pitchFamily="34" charset="-127"/>
              <a:cs typeface="Calibri" pitchFamily="34" charset="0"/>
            </a:endParaRPr>
          </a:p>
          <a:p>
            <a:pPr marL="850900">
              <a:lnSpc>
                <a:spcPts val="1000"/>
              </a:lnSpc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  <a:ea typeface="Gulim" pitchFamily="34" charset="-127"/>
                <a:cs typeface="Calibri" pitchFamily="34" charset="0"/>
              </a:rPr>
              <a:t> </a:t>
            </a:r>
          </a:p>
          <a:p>
            <a:pPr marL="850900">
              <a:lnSpc>
                <a:spcPts val="1475"/>
              </a:lnSpc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  <a:ea typeface="Gulim" pitchFamily="34" charset="-127"/>
                <a:cs typeface="Calibri" pitchFamily="34" charset="0"/>
              </a:rPr>
              <a:t> </a:t>
            </a:r>
          </a:p>
          <a:p>
            <a:pPr marL="850900">
              <a:lnSpc>
                <a:spcPts val="1850"/>
              </a:lnSpc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  <a:ea typeface="Gulim" pitchFamily="34" charset="-127"/>
                <a:cs typeface="Calibri" pitchFamily="34" charset="0"/>
              </a:rPr>
              <a:t>Центральное отопление	1 200 000 кВт*ч/год</a:t>
            </a:r>
            <a:endParaRPr lang="ru-RU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50900">
              <a:lnSpc>
                <a:spcPts val="1850"/>
              </a:lnSpc>
              <a:spcBef>
                <a:spcPts val="313"/>
              </a:spcBef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  <a:ea typeface="Gulim" pitchFamily="34" charset="-127"/>
                <a:cs typeface="Calibri" pitchFamily="34" charset="0"/>
              </a:rPr>
              <a:t>(Источник энергии: мазут)</a:t>
            </a:r>
            <a:endParaRPr lang="ru-RU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50900">
              <a:lnSpc>
                <a:spcPts val="1000"/>
              </a:lnSpc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  <a:ea typeface="Gulim" pitchFamily="34" charset="-127"/>
                <a:cs typeface="Calibri" pitchFamily="34" charset="0"/>
              </a:rPr>
              <a:t> </a:t>
            </a:r>
            <a:endParaRPr lang="ru-RU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50900">
              <a:lnSpc>
                <a:spcPts val="1475"/>
              </a:lnSpc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  <a:ea typeface="Gulim" pitchFamily="34" charset="-127"/>
                <a:cs typeface="Calibri" pitchFamily="34" charset="0"/>
              </a:rPr>
              <a:t> </a:t>
            </a:r>
            <a:endParaRPr lang="ru-RU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50900">
              <a:lnSpc>
                <a:spcPts val="1850"/>
              </a:lnSpc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  <a:ea typeface="Gulim" pitchFamily="34" charset="-127"/>
                <a:cs typeface="Calibri" pitchFamily="34" charset="0"/>
              </a:rPr>
              <a:t>Локальный бойлер 	500 000 кВт*ч/год</a:t>
            </a:r>
            <a:endParaRPr lang="ru-RU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50900">
              <a:lnSpc>
                <a:spcPts val="1850"/>
              </a:lnSpc>
              <a:spcBef>
                <a:spcPts val="313"/>
              </a:spcBef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  <a:ea typeface="Gulim" pitchFamily="34" charset="-127"/>
                <a:cs typeface="Calibri" pitchFamily="34" charset="0"/>
              </a:rPr>
              <a:t>(Источник энергии: керосин)</a:t>
            </a:r>
            <a:endParaRPr lang="ru-RU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50900">
              <a:lnSpc>
                <a:spcPts val="1000"/>
              </a:lnSpc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  <a:ea typeface="Gulim" pitchFamily="34" charset="-127"/>
                <a:cs typeface="Calibri" pitchFamily="34" charset="0"/>
              </a:rPr>
              <a:t> </a:t>
            </a:r>
            <a:endParaRPr lang="ru-RU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50900">
              <a:lnSpc>
                <a:spcPts val="1475"/>
              </a:lnSpc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  <a:ea typeface="Gulim" pitchFamily="34" charset="-127"/>
                <a:cs typeface="Calibri" pitchFamily="34" charset="0"/>
              </a:rPr>
              <a:t> </a:t>
            </a:r>
            <a:endParaRPr lang="ru-RU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50900">
              <a:lnSpc>
                <a:spcPts val="1850"/>
              </a:lnSpc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  <a:ea typeface="Gulim" pitchFamily="34" charset="-127"/>
                <a:cs typeface="Calibri" pitchFamily="34" charset="0"/>
              </a:rPr>
              <a:t>Каково снижение загрязнений?</a:t>
            </a:r>
            <a:endParaRPr lang="ru-RU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25" name="Объект 424"/>
          <p:cNvGraphicFramePr>
            <a:graphicFrameLocks noGrp="1"/>
          </p:cNvGraphicFramePr>
          <p:nvPr>
            <p:ph sz="quarter" idx="1"/>
          </p:nvPr>
        </p:nvGraphicFramePr>
        <p:xfrm>
          <a:off x="239713" y="4365625"/>
          <a:ext cx="8736012" cy="2028825"/>
        </p:xfrm>
        <a:graphic>
          <a:graphicData uri="http://schemas.openxmlformats.org/drawingml/2006/table">
            <a:tbl>
              <a:tblPr/>
              <a:tblGrid>
                <a:gridCol w="1163637"/>
                <a:gridCol w="1020763"/>
                <a:gridCol w="995362"/>
                <a:gridCol w="1081088"/>
                <a:gridCol w="1079500"/>
                <a:gridCol w="1008062"/>
                <a:gridCol w="1079500"/>
                <a:gridCol w="13081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MT"/>
                          <a:ea typeface="ヒラギノ角ゴ Pro W3"/>
                          <a:cs typeface="ヒラギノ角ゴ Pro W3"/>
                        </a:rPr>
                        <a:t>Потребление, кг/год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MT"/>
                          <a:ea typeface="ヒラギノ角ゴ Pro W3"/>
                          <a:cs typeface="ヒラギノ角ゴ Pro W3"/>
                        </a:rPr>
                        <a:t>CO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MT"/>
                          <a:ea typeface="ヒラギノ角ゴ Pro W3"/>
                          <a:cs typeface="ヒラギノ角ゴ Pro W3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MT"/>
                          <a:ea typeface="ヒラギノ角ゴ Pro W3"/>
                          <a:cs typeface="ヒラギノ角ゴ Pro W3"/>
                        </a:rPr>
                        <a:t>кг/год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MT"/>
                          <a:ea typeface="ヒラギノ角ゴ Pro W3"/>
                          <a:cs typeface="ヒラギノ角ゴ Pro W3"/>
                        </a:rPr>
                        <a:t>SO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MT"/>
                          <a:ea typeface="ヒラギノ角ゴ Pro W3"/>
                          <a:cs typeface="ヒラギノ角ゴ Pro W3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MT"/>
                          <a:ea typeface="ヒラギノ角ゴ Pro W3"/>
                          <a:cs typeface="ヒラギノ角ゴ Pro W3"/>
                        </a:rPr>
                        <a:t>кг/год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MT"/>
                          <a:ea typeface="ヒラギノ角ゴ Pro W3"/>
                          <a:cs typeface="ヒラギノ角ゴ Pro W3"/>
                        </a:rPr>
                        <a:t>NO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MT"/>
                          <a:ea typeface="ヒラギノ角ゴ Pro W3"/>
                          <a:cs typeface="ヒラギノ角ゴ Pro W3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MT"/>
                          <a:ea typeface="ヒラギノ角ゴ Pro W3"/>
                          <a:cs typeface="ヒラギノ角ゴ Pro W3"/>
                        </a:rPr>
                        <a:t>кг/год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MT"/>
                          <a:ea typeface="ヒラギノ角ゴ Pro W3"/>
                          <a:cs typeface="ヒラギノ角ゴ Pro W3"/>
                        </a:rPr>
                        <a:t>CO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MT"/>
                          <a:ea typeface="ヒラギノ角ゴ Pro W3"/>
                          <a:cs typeface="ヒラギノ角ゴ Pro W3"/>
                        </a:rPr>
                        <a:t>кг/год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MT"/>
                          <a:ea typeface="ヒラギノ角ゴ Pro W3"/>
                          <a:cs typeface="ヒラギノ角ゴ Pro W3"/>
                        </a:rPr>
                        <a:t>ЛOC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MT"/>
                          <a:ea typeface="ヒラギノ角ゴ Pro W3"/>
                          <a:cs typeface="ヒラギノ角ゴ Pro W3"/>
                        </a:rPr>
                        <a:t>кг/год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MT"/>
                          <a:ea typeface="ヒラギノ角ゴ Pro W3"/>
                          <a:cs typeface="ヒラギノ角ゴ Pro W3"/>
                        </a:rPr>
                        <a:t>Частицы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MT"/>
                          <a:ea typeface="ヒラギノ角ゴ Pro W3"/>
                          <a:cs typeface="ヒラギノ角ゴ Pro W3"/>
                        </a:rPr>
                        <a:t>кг/год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MT"/>
                          <a:ea typeface="ヒラギノ角ゴ Pro W3"/>
                          <a:cs typeface="ヒラギノ角ゴ Pro W3"/>
                        </a:rPr>
                        <a:t>Мазут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MT"/>
                          <a:ea typeface="ヒラギノ角ゴ Pro W3"/>
                          <a:cs typeface="ヒラギノ角ゴ Pro W3"/>
                        </a:rPr>
                        <a:t>Керосин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MT"/>
                          <a:ea typeface="ヒラギノ角ゴ Pro W3"/>
                          <a:cs typeface="ヒラギノ角ゴ Pro W3"/>
                        </a:rPr>
                        <a:t>Итог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MT"/>
                        <a:ea typeface="ヒラギノ角ゴ Pro W3"/>
                        <a:cs typeface="ヒラギノ角ゴ Pro W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4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Ответ: Экологический эффект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</p:nvPr>
        </p:nvGraphicFramePr>
        <p:xfrm>
          <a:off x="377827" y="1643050"/>
          <a:ext cx="8409015" cy="1769110"/>
        </p:xfrm>
        <a:graphic>
          <a:graphicData uri="http://schemas.openxmlformats.org/drawingml/2006/table">
            <a:tbl>
              <a:tblPr/>
              <a:tblGrid>
                <a:gridCol w="1143008"/>
                <a:gridCol w="1071570"/>
                <a:gridCol w="939376"/>
                <a:gridCol w="1051318"/>
                <a:gridCol w="1049789"/>
                <a:gridCol w="1051318"/>
                <a:gridCol w="1051318"/>
                <a:gridCol w="1051318"/>
              </a:tblGrid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marL="85342" marR="853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Мин. Теплотворность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кВтч/кг</a:t>
                      </a: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CO</a:t>
                      </a:r>
                      <a:r>
                        <a:rPr kumimoji="0" lang="en-GB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2</a:t>
                      </a:r>
                      <a:endParaRPr kumimoji="0" lang="ru-RU" sz="1600" b="1" i="0" u="none" strike="noStrike" cap="none" normalizeH="0" baseline="-25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-25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г/кг</a:t>
                      </a: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SO</a:t>
                      </a:r>
                      <a:r>
                        <a:rPr kumimoji="0" lang="en-GB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2</a:t>
                      </a:r>
                      <a:endParaRPr kumimoji="0" lang="ru-RU" sz="1600" b="1" i="0" u="none" strike="noStrike" cap="none" normalizeH="0" baseline="-25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-25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г/кг</a:t>
                      </a: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N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Ox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-25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г/кг</a:t>
                      </a: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CO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г/кг</a:t>
                      </a: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ЛОС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г/кг</a:t>
                      </a: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Частицы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г/кг</a:t>
                      </a: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Мазут</a:t>
                      </a: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11,6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3160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20,00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5,00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0,02-0,2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0,30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1,30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Керосин</a:t>
                      </a: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11,9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3200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1,00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3,00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0,01-0,1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0,40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0,25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marL="63414" marR="6341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Объект 424"/>
          <p:cNvGraphicFramePr>
            <a:graphicFrameLocks noGrp="1"/>
          </p:cNvGraphicFramePr>
          <p:nvPr/>
        </p:nvGraphicFramePr>
        <p:xfrm>
          <a:off x="250825" y="4149725"/>
          <a:ext cx="8736013" cy="2028825"/>
        </p:xfrm>
        <a:graphic>
          <a:graphicData uri="http://schemas.openxmlformats.org/drawingml/2006/table">
            <a:tbl>
              <a:tblPr/>
              <a:tblGrid>
                <a:gridCol w="1152525"/>
                <a:gridCol w="1031875"/>
                <a:gridCol w="996950"/>
                <a:gridCol w="1079500"/>
                <a:gridCol w="1079500"/>
                <a:gridCol w="1008063"/>
                <a:gridCol w="1081087"/>
                <a:gridCol w="1306513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Потребление, кг/год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CO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кг/год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SO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кг/год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NO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кг/год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CO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кг/год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ЛOC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кг/год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Частицы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кг/год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Мазут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103 450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327 000*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2 070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517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2,1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134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Керосин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42 000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134 000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126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0,4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2F0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Итог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ヒラギノ角ゴ Pro W3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193 000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2 028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391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1,7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ヒラギノ角ゴ Pro W3"/>
                          <a:cs typeface="Calibri" pitchFamily="34" charset="0"/>
                        </a:rPr>
                        <a:t>124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4E1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472" y="3454405"/>
            <a:ext cx="6318250" cy="6175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782955">
              <a:lnSpc>
                <a:spcPts val="1850"/>
              </a:lnSpc>
              <a:spcAft>
                <a:spcPts val="0"/>
              </a:spcAft>
              <a:tabLst>
                <a:tab pos="2603500" algn="l"/>
              </a:tabLst>
              <a:defRPr/>
            </a:pPr>
            <a:r>
              <a:rPr lang="ru-RU" b="1" dirty="0">
                <a:solidFill>
                  <a:srgbClr val="000000"/>
                </a:solidFill>
                <a:latin typeface="Arial"/>
                <a:ea typeface="Gulim"/>
                <a:cs typeface="+mn-cs"/>
              </a:rPr>
              <a:t>Мазут:	1 200 000</a:t>
            </a:r>
            <a:r>
              <a:rPr lang="ru-RU" b="1" spc="-10" dirty="0">
                <a:solidFill>
                  <a:srgbClr val="000000"/>
                </a:solidFill>
                <a:latin typeface="Arial"/>
                <a:ea typeface="Gulim"/>
                <a:cs typeface="+mn-cs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Arial"/>
                <a:ea typeface="Gulim"/>
                <a:cs typeface="+mn-cs"/>
              </a:rPr>
              <a:t>/</a:t>
            </a:r>
            <a:r>
              <a:rPr lang="ru-RU" b="1" spc="-10" dirty="0">
                <a:solidFill>
                  <a:srgbClr val="000000"/>
                </a:solidFill>
                <a:latin typeface="Arial"/>
                <a:ea typeface="Gulim"/>
                <a:cs typeface="+mn-cs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Arial"/>
                <a:ea typeface="Gulim"/>
                <a:cs typeface="+mn-cs"/>
              </a:rPr>
              <a:t>11,6</a:t>
            </a:r>
            <a:r>
              <a:rPr lang="ru-RU" b="1" spc="-10" dirty="0">
                <a:solidFill>
                  <a:srgbClr val="000000"/>
                </a:solidFill>
                <a:latin typeface="Arial"/>
                <a:ea typeface="Gulim"/>
                <a:cs typeface="+mn-cs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Arial"/>
                <a:ea typeface="Gulim"/>
                <a:cs typeface="+mn-cs"/>
              </a:rPr>
              <a:t>=</a:t>
            </a:r>
            <a:r>
              <a:rPr lang="ru-RU" b="1" spc="-10" dirty="0">
                <a:solidFill>
                  <a:srgbClr val="000000"/>
                </a:solidFill>
                <a:latin typeface="Arial"/>
                <a:ea typeface="Gulim"/>
                <a:cs typeface="+mn-cs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Arial"/>
                <a:ea typeface="Gulim"/>
                <a:cs typeface="+mn-cs"/>
              </a:rPr>
              <a:t>103 450</a:t>
            </a:r>
            <a:r>
              <a:rPr lang="ru-RU" b="1" spc="-10" dirty="0">
                <a:solidFill>
                  <a:srgbClr val="000000"/>
                </a:solidFill>
                <a:latin typeface="Arial"/>
                <a:ea typeface="Gulim"/>
                <a:cs typeface="+mn-cs"/>
              </a:rPr>
              <a:t> кг</a:t>
            </a:r>
            <a:endParaRPr lang="ru-RU" sz="1200" dirty="0">
              <a:solidFill>
                <a:srgbClr val="000000"/>
              </a:solidFill>
              <a:latin typeface="Times New Roman"/>
              <a:ea typeface="Times New Roman"/>
              <a:cs typeface="+mn-cs"/>
            </a:endParaRPr>
          </a:p>
          <a:p>
            <a:pPr marL="782955">
              <a:lnSpc>
                <a:spcPts val="1850"/>
              </a:lnSpc>
              <a:spcBef>
                <a:spcPts val="310"/>
              </a:spcBef>
              <a:spcAft>
                <a:spcPts val="0"/>
              </a:spcAft>
              <a:tabLst>
                <a:tab pos="2794000" algn="l"/>
              </a:tabLst>
              <a:defRPr/>
            </a:pPr>
            <a:r>
              <a:rPr lang="ru-RU" b="1" dirty="0">
                <a:solidFill>
                  <a:srgbClr val="000000"/>
                </a:solidFill>
                <a:latin typeface="Arial"/>
                <a:ea typeface="Gulim"/>
                <a:cs typeface="+mn-cs"/>
              </a:rPr>
              <a:t>Керосин:	500 000</a:t>
            </a:r>
            <a:r>
              <a:rPr lang="ru-RU" b="1" spc="-10" dirty="0">
                <a:solidFill>
                  <a:srgbClr val="000000"/>
                </a:solidFill>
                <a:latin typeface="Arial"/>
                <a:ea typeface="Gulim"/>
                <a:cs typeface="+mn-cs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Arial"/>
                <a:ea typeface="Gulim"/>
                <a:cs typeface="+mn-cs"/>
              </a:rPr>
              <a:t>/</a:t>
            </a:r>
            <a:r>
              <a:rPr lang="ru-RU" b="1" spc="-10" dirty="0">
                <a:solidFill>
                  <a:srgbClr val="000000"/>
                </a:solidFill>
                <a:latin typeface="Arial"/>
                <a:ea typeface="Gulim"/>
                <a:cs typeface="+mn-cs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Arial"/>
                <a:ea typeface="Gulim"/>
                <a:cs typeface="+mn-cs"/>
              </a:rPr>
              <a:t>11,9</a:t>
            </a:r>
            <a:r>
              <a:rPr lang="ru-RU" b="1" spc="-10" dirty="0">
                <a:solidFill>
                  <a:srgbClr val="000000"/>
                </a:solidFill>
                <a:latin typeface="Arial"/>
                <a:ea typeface="Gulim"/>
                <a:cs typeface="+mn-cs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Arial"/>
                <a:ea typeface="Gulim"/>
                <a:cs typeface="+mn-cs"/>
              </a:rPr>
              <a:t>=</a:t>
            </a:r>
            <a:r>
              <a:rPr lang="ru-RU" b="1" spc="-10" dirty="0">
                <a:solidFill>
                  <a:srgbClr val="000000"/>
                </a:solidFill>
                <a:latin typeface="Arial"/>
                <a:ea typeface="Gulim"/>
                <a:cs typeface="+mn-cs"/>
              </a:rPr>
              <a:t>   </a:t>
            </a:r>
            <a:r>
              <a:rPr lang="ru-RU" b="1" dirty="0">
                <a:solidFill>
                  <a:srgbClr val="000000"/>
                </a:solidFill>
                <a:latin typeface="Arial"/>
                <a:ea typeface="Gulim"/>
                <a:cs typeface="+mn-cs"/>
              </a:rPr>
              <a:t>42 000</a:t>
            </a:r>
            <a:r>
              <a:rPr lang="ru-RU" b="1" spc="-10" dirty="0">
                <a:solidFill>
                  <a:srgbClr val="000000"/>
                </a:solidFill>
                <a:latin typeface="Arial"/>
                <a:ea typeface="Gulim"/>
                <a:cs typeface="+mn-cs"/>
              </a:rPr>
              <a:t> кг</a:t>
            </a:r>
            <a:endParaRPr lang="ru-RU" sz="1200" dirty="0">
              <a:solidFill>
                <a:srgbClr val="000000"/>
              </a:solidFill>
              <a:latin typeface="Times New Roman"/>
              <a:ea typeface="Times New Roman"/>
              <a:cs typeface="+mn-cs"/>
            </a:endParaRPr>
          </a:p>
        </p:txBody>
      </p:sp>
      <p:sp>
        <p:nvSpPr>
          <p:cNvPr id="65624" name="Прямоугольник 7"/>
          <p:cNvSpPr>
            <a:spLocks noChangeArrowheads="1"/>
          </p:cNvSpPr>
          <p:nvPr/>
        </p:nvSpPr>
        <p:spPr bwMode="auto">
          <a:xfrm>
            <a:off x="1322405" y="6417254"/>
            <a:ext cx="5749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* 103 450 кг </a:t>
            </a:r>
            <a:r>
              <a:rPr lang="ru-RU" b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x</a:t>
            </a:r>
            <a:r>
              <a:rPr lang="ru-RU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3 160 г/кг = 326 902 000 г = 327 000 кг</a:t>
            </a:r>
            <a:endParaRPr lang="ru-RU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tel 1"/>
          <p:cNvSpPr>
            <a:spLocks noGrp="1"/>
          </p:cNvSpPr>
          <p:nvPr>
            <p:ph type="title"/>
          </p:nvPr>
        </p:nvSpPr>
        <p:spPr>
          <a:xfrm>
            <a:off x="642909" y="1"/>
            <a:ext cx="8001057" cy="128586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Экологическая «</a:t>
            </a:r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горячая»точка,</a:t>
            </a:r>
            <a:r>
              <a:rPr lang="nb-NO" sz="3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nb-NO" sz="3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nb-NO" sz="3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подход </a:t>
            </a:r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Чистого производства</a:t>
            </a:r>
            <a:endParaRPr lang="en-US" sz="3600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099" name="Plassholder for innhold 2"/>
          <p:cNvSpPr>
            <a:spLocks noGrp="1"/>
          </p:cNvSpPr>
          <p:nvPr>
            <p:ph sz="quarter" idx="1"/>
          </p:nvPr>
        </p:nvSpPr>
        <p:spPr>
          <a:xfrm>
            <a:off x="642909" y="1857364"/>
            <a:ext cx="8215371" cy="4513274"/>
          </a:xfrm>
        </p:spPr>
        <p:txBody>
          <a:bodyPr>
            <a:noAutofit/>
          </a:bodyPr>
          <a:lstStyle/>
          <a:p>
            <a:pPr eaLnBrk="1" hangingPunct="1">
              <a:spcAft>
                <a:spcPts val="1200"/>
              </a:spcAft>
              <a:buClrTx/>
              <a:buSzPct val="80000"/>
              <a:buFont typeface="Arial"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Местные эксперты (операторы и инженеры) знают существующую ситуацию лучше, чем кто-либо другой</a:t>
            </a:r>
            <a:r>
              <a:rPr lang="nb-NO" sz="2800" dirty="0" smtClean="0">
                <a:solidFill>
                  <a:srgbClr val="000000"/>
                </a:solidFill>
              </a:rPr>
              <a:t>. </a:t>
            </a:r>
          </a:p>
          <a:p>
            <a:pPr eaLnBrk="1" hangingPunct="1">
              <a:spcAft>
                <a:spcPts val="1200"/>
              </a:spcAft>
              <a:buClrTx/>
              <a:buSzPct val="80000"/>
              <a:buFont typeface="Arial"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Поэтому местные эксперты могут предоставить наиболее точное описание причин возникновения «горячей» точки</a:t>
            </a:r>
            <a:r>
              <a:rPr lang="nb-NO" sz="2800" dirty="0" smtClean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Aft>
                <a:spcPts val="1200"/>
              </a:spcAft>
              <a:buClrTx/>
              <a:buSzPct val="80000"/>
              <a:buFont typeface="Arial"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Местные эксперты могут дать наиболее правильный анализ предложений по ликвидации «горячей» точки</a:t>
            </a:r>
            <a:r>
              <a:rPr lang="nb-NO" sz="2800" dirty="0" smtClean="0">
                <a:solidFill>
                  <a:srgbClr val="000000"/>
                </a:solidFill>
              </a:rPr>
              <a:t>. </a:t>
            </a:r>
            <a:endParaRPr lang="en-US" sz="28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tel 1"/>
          <p:cNvSpPr>
            <a:spLocks noGrp="1"/>
          </p:cNvSpPr>
          <p:nvPr>
            <p:ph type="title"/>
          </p:nvPr>
        </p:nvSpPr>
        <p:spPr>
          <a:xfrm>
            <a:off x="642910" y="0"/>
            <a:ext cx="8001056" cy="128586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Экологическая «</a:t>
            </a:r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горячая»точка,</a:t>
            </a:r>
            <a:r>
              <a:rPr lang="nb-NO" sz="3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nb-NO" sz="3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nb-NO" sz="3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подход </a:t>
            </a:r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Чистого производства</a:t>
            </a:r>
            <a:endParaRPr lang="en-US" sz="3600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123" name="Plassholder for innhold 2"/>
          <p:cNvSpPr>
            <a:spLocks noGrp="1"/>
          </p:cNvSpPr>
          <p:nvPr>
            <p:ph sz="quarter" idx="1"/>
          </p:nvPr>
        </p:nvSpPr>
        <p:spPr>
          <a:xfrm>
            <a:off x="714348" y="2071678"/>
            <a:ext cx="7972452" cy="4214842"/>
          </a:xfrm>
        </p:spPr>
        <p:txBody>
          <a:bodyPr>
            <a:normAutofit/>
          </a:bodyPr>
          <a:lstStyle/>
          <a:p>
            <a:pPr eaLnBrk="1" hangingPunct="1">
              <a:spcAft>
                <a:spcPts val="2400"/>
              </a:spcAft>
              <a:buClrTx/>
              <a:buSzPct val="80000"/>
              <a:buNone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Местные эксперты должны участвовать в:</a:t>
            </a:r>
            <a:endParaRPr lang="nb-NO" sz="2800" dirty="0" smtClean="0">
              <a:solidFill>
                <a:srgbClr val="000000"/>
              </a:solidFill>
            </a:endParaRPr>
          </a:p>
          <a:p>
            <a:pPr lvl="1" eaLnBrk="1" hangingPunct="1">
              <a:spcBef>
                <a:spcPts val="400"/>
              </a:spcBef>
              <a:spcAft>
                <a:spcPts val="400"/>
              </a:spcAft>
              <a:buClrTx/>
              <a:buSzPct val="80000"/>
              <a:buFont typeface="Arial"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формулировании и разработке проекта по исключению «горячей» точки и бизнес-плана</a:t>
            </a:r>
            <a:r>
              <a:rPr lang="nb-NO" sz="2800" dirty="0" smtClean="0">
                <a:solidFill>
                  <a:srgbClr val="000000"/>
                </a:solidFill>
              </a:rPr>
              <a:t>.</a:t>
            </a:r>
          </a:p>
          <a:p>
            <a:pPr lvl="1" eaLnBrk="1" hangingPunct="1">
              <a:spcBef>
                <a:spcPts val="400"/>
              </a:spcBef>
              <a:spcAft>
                <a:spcPts val="400"/>
              </a:spcAft>
              <a:buClrTx/>
              <a:buSzPct val="80000"/>
              <a:buFont typeface="Arial"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планировании реализации проекта по исключению «горячей» точки</a:t>
            </a:r>
            <a:r>
              <a:rPr lang="nb-NO" sz="2800" dirty="0" smtClean="0">
                <a:solidFill>
                  <a:srgbClr val="000000"/>
                </a:solidFill>
              </a:rPr>
              <a:t>.</a:t>
            </a:r>
          </a:p>
          <a:p>
            <a:pPr lvl="1" eaLnBrk="1" hangingPunct="1">
              <a:spcBef>
                <a:spcPts val="400"/>
              </a:spcBef>
              <a:spcAft>
                <a:spcPts val="400"/>
              </a:spcAft>
              <a:buClrTx/>
              <a:buSzPct val="80000"/>
              <a:buFont typeface="Arial"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мониторинге внедрения проекта для ликвидации «горячей» точки</a:t>
            </a:r>
            <a:r>
              <a:rPr lang="nb-NO" sz="2800" dirty="0" smtClean="0">
                <a:solidFill>
                  <a:srgbClr val="000000"/>
                </a:solidFill>
              </a:rPr>
              <a:t>.</a:t>
            </a:r>
          </a:p>
          <a:p>
            <a:pPr eaLnBrk="1" hangingPunct="1">
              <a:buClrTx/>
              <a:buSzPct val="80000"/>
              <a:buFont typeface="Arial"/>
              <a:buChar char="•"/>
              <a:defRPr/>
            </a:pPr>
            <a:endParaRPr lang="en-US" sz="28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tel 3"/>
          <p:cNvSpPr>
            <a:spLocks noGrp="1"/>
          </p:cNvSpPr>
          <p:nvPr>
            <p:ph type="title"/>
          </p:nvPr>
        </p:nvSpPr>
        <p:spPr>
          <a:xfrm>
            <a:off x="642911" y="0"/>
            <a:ext cx="7929618" cy="128586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Этапы решения проблемы</a:t>
            </a:r>
            <a:endParaRPr lang="en-US" sz="4000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148" name="Plassholder for innhold 4"/>
          <p:cNvSpPr>
            <a:spLocks noGrp="1"/>
          </p:cNvSpPr>
          <p:nvPr>
            <p:ph sz="quarter" idx="1"/>
          </p:nvPr>
        </p:nvSpPr>
        <p:spPr>
          <a:xfrm>
            <a:off x="755650" y="1892319"/>
            <a:ext cx="8194675" cy="4179887"/>
          </a:xfrm>
        </p:spPr>
        <p:txBody>
          <a:bodyPr>
            <a:normAutofit/>
          </a:bodyPr>
          <a:lstStyle/>
          <a:p>
            <a:pPr eaLnBrk="1" hangingPunct="1">
              <a:buClrTx/>
              <a:buSzPct val="80000"/>
              <a:buNone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Проблема</a:t>
            </a:r>
            <a:endParaRPr lang="nb-NO" sz="2800" dirty="0" smtClean="0">
              <a:solidFill>
                <a:srgbClr val="000000"/>
              </a:solidFill>
            </a:endParaRPr>
          </a:p>
          <a:p>
            <a:pPr lvl="1" eaLnBrk="1" hangingPunct="1">
              <a:buClrTx/>
              <a:buSzPct val="80000"/>
              <a:buFont typeface="Arial"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Осознание</a:t>
            </a:r>
            <a:endParaRPr lang="nb-NO" sz="2800" dirty="0" smtClean="0">
              <a:solidFill>
                <a:srgbClr val="000000"/>
              </a:solidFill>
            </a:endParaRPr>
          </a:p>
          <a:p>
            <a:pPr lvl="1" eaLnBrk="1" hangingPunct="1">
              <a:buClrTx/>
              <a:buSzPct val="80000"/>
              <a:buFont typeface="Arial"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Определение</a:t>
            </a:r>
            <a:endParaRPr lang="nb-NO" sz="2800" dirty="0" smtClean="0">
              <a:solidFill>
                <a:srgbClr val="000000"/>
              </a:solidFill>
            </a:endParaRPr>
          </a:p>
          <a:p>
            <a:pPr lvl="1" eaLnBrk="1" hangingPunct="1">
              <a:buClrTx/>
              <a:buSzPct val="80000"/>
              <a:buFont typeface="Arial"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Анализ</a:t>
            </a:r>
            <a:endParaRPr lang="nb-NO" sz="2800" dirty="0" smtClean="0">
              <a:solidFill>
                <a:srgbClr val="000000"/>
              </a:solidFill>
            </a:endParaRPr>
          </a:p>
          <a:p>
            <a:pPr eaLnBrk="1" hangingPunct="1">
              <a:buClrTx/>
              <a:buSzPct val="80000"/>
              <a:buNone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Решение</a:t>
            </a:r>
            <a:endParaRPr lang="nb-NO" sz="2800" dirty="0" smtClean="0">
              <a:solidFill>
                <a:srgbClr val="000000"/>
              </a:solidFill>
            </a:endParaRPr>
          </a:p>
          <a:p>
            <a:pPr lvl="1" eaLnBrk="1" hangingPunct="1">
              <a:buClrTx/>
              <a:buSzPct val="80000"/>
              <a:buFont typeface="Arial"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Сгенерируйте альтернативные предложения</a:t>
            </a:r>
            <a:endParaRPr lang="nb-NO" sz="2800" dirty="0" smtClean="0">
              <a:solidFill>
                <a:srgbClr val="000000"/>
              </a:solidFill>
            </a:endParaRPr>
          </a:p>
          <a:p>
            <a:pPr lvl="1" eaLnBrk="1" hangingPunct="1">
              <a:buClrTx/>
              <a:buSzPct val="80000"/>
              <a:buFont typeface="Arial"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Оцените альтернативы</a:t>
            </a:r>
            <a:endParaRPr lang="nb-NO" sz="2800" dirty="0" smtClean="0">
              <a:solidFill>
                <a:srgbClr val="000000"/>
              </a:solidFill>
            </a:endParaRPr>
          </a:p>
          <a:p>
            <a:pPr lvl="1" eaLnBrk="1" hangingPunct="1">
              <a:buClrTx/>
              <a:buSzPct val="80000"/>
              <a:buFont typeface="Arial"/>
              <a:buChar char="•"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Примите решение</a:t>
            </a:r>
            <a:endParaRPr lang="nb-NO" sz="2800" dirty="0" smtClean="0">
              <a:solidFill>
                <a:srgbClr val="000000"/>
              </a:solidFill>
            </a:endParaRPr>
          </a:p>
          <a:p>
            <a:pPr eaLnBrk="1" hangingPunct="1">
              <a:buClrTx/>
              <a:buSzPct val="80000"/>
              <a:buFont typeface="Arial"/>
              <a:buChar char="•"/>
              <a:defRPr/>
            </a:pPr>
            <a:endParaRPr lang="en-US" sz="28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ChangeArrowheads="1"/>
          </p:cNvSpPr>
          <p:nvPr/>
        </p:nvSpPr>
        <p:spPr bwMode="auto">
          <a:xfrm>
            <a:off x="1403350" y="2565400"/>
            <a:ext cx="1223963" cy="863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600">
              <a:latin typeface="+mn-lt"/>
              <a:cs typeface="ヒラギノ角ゴ Pro W3"/>
            </a:endParaRPr>
          </a:p>
        </p:txBody>
      </p:sp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2051050" y="4292600"/>
            <a:ext cx="504825" cy="5048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600">
              <a:latin typeface="+mn-lt"/>
              <a:cs typeface="ヒラギノ角ゴ Pro W3"/>
            </a:endParaRPr>
          </a:p>
        </p:txBody>
      </p:sp>
      <p:sp>
        <p:nvSpPr>
          <p:cNvPr id="39939" name="Rectangle 4"/>
          <p:cNvSpPr>
            <a:spLocks noChangeArrowheads="1"/>
          </p:cNvSpPr>
          <p:nvPr/>
        </p:nvSpPr>
        <p:spPr bwMode="auto">
          <a:xfrm>
            <a:off x="6516688" y="1341438"/>
            <a:ext cx="1079500" cy="20161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600">
              <a:latin typeface="+mn-lt"/>
              <a:cs typeface="ヒラギノ角ゴ Pro W3"/>
            </a:endParaRPr>
          </a:p>
        </p:txBody>
      </p:sp>
      <p:sp>
        <p:nvSpPr>
          <p:cNvPr id="39940" name="Rectangle 5"/>
          <p:cNvSpPr>
            <a:spLocks noChangeArrowheads="1"/>
          </p:cNvSpPr>
          <p:nvPr/>
        </p:nvSpPr>
        <p:spPr bwMode="auto">
          <a:xfrm>
            <a:off x="5653088" y="4365625"/>
            <a:ext cx="914400" cy="914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600">
              <a:latin typeface="+mn-lt"/>
              <a:cs typeface="ヒラギノ角ゴ Pro W3"/>
            </a:endParaRPr>
          </a:p>
        </p:txBody>
      </p:sp>
      <p:sp>
        <p:nvSpPr>
          <p:cNvPr id="39941" name="Rectangle 6"/>
          <p:cNvSpPr>
            <a:spLocks noChangeArrowheads="1"/>
          </p:cNvSpPr>
          <p:nvPr/>
        </p:nvSpPr>
        <p:spPr bwMode="auto">
          <a:xfrm>
            <a:off x="3708400" y="4076700"/>
            <a:ext cx="1008063" cy="12239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600">
              <a:latin typeface="+mn-lt"/>
              <a:cs typeface="ヒラギノ角ゴ Pro W3"/>
            </a:endParaRPr>
          </a:p>
        </p:txBody>
      </p:sp>
      <p:sp>
        <p:nvSpPr>
          <p:cNvPr id="39942" name="Line 7"/>
          <p:cNvSpPr>
            <a:spLocks noChangeShapeType="1"/>
          </p:cNvSpPr>
          <p:nvPr/>
        </p:nvSpPr>
        <p:spPr bwMode="auto">
          <a:xfrm flipV="1">
            <a:off x="2339975" y="4797425"/>
            <a:ext cx="0" cy="64770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43" name="Line 8"/>
          <p:cNvSpPr>
            <a:spLocks noChangeShapeType="1"/>
          </p:cNvSpPr>
          <p:nvPr/>
        </p:nvSpPr>
        <p:spPr bwMode="auto">
          <a:xfrm>
            <a:off x="1547813" y="4508500"/>
            <a:ext cx="5032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44" name="Line 9"/>
          <p:cNvSpPr>
            <a:spLocks noChangeShapeType="1"/>
          </p:cNvSpPr>
          <p:nvPr/>
        </p:nvSpPr>
        <p:spPr bwMode="auto">
          <a:xfrm flipV="1">
            <a:off x="2339975" y="3429000"/>
            <a:ext cx="0" cy="86360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45" name="Line 10"/>
          <p:cNvSpPr>
            <a:spLocks noChangeShapeType="1"/>
          </p:cNvSpPr>
          <p:nvPr/>
        </p:nvSpPr>
        <p:spPr bwMode="auto">
          <a:xfrm>
            <a:off x="2627313" y="3213100"/>
            <a:ext cx="3889375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46" name="Line 11"/>
          <p:cNvSpPr>
            <a:spLocks noChangeShapeType="1"/>
          </p:cNvSpPr>
          <p:nvPr/>
        </p:nvSpPr>
        <p:spPr bwMode="auto">
          <a:xfrm>
            <a:off x="5219700" y="3213100"/>
            <a:ext cx="0" cy="1871663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47" name="Line 12"/>
          <p:cNvSpPr>
            <a:spLocks noChangeShapeType="1"/>
          </p:cNvSpPr>
          <p:nvPr/>
        </p:nvSpPr>
        <p:spPr bwMode="auto">
          <a:xfrm flipH="1">
            <a:off x="4716463" y="5084763"/>
            <a:ext cx="576262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48" name="Line 13"/>
          <p:cNvSpPr>
            <a:spLocks noChangeShapeType="1"/>
          </p:cNvSpPr>
          <p:nvPr/>
        </p:nvSpPr>
        <p:spPr bwMode="auto">
          <a:xfrm>
            <a:off x="5292725" y="5084763"/>
            <a:ext cx="360363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49" name="Line 14"/>
          <p:cNvSpPr>
            <a:spLocks noChangeShapeType="1"/>
          </p:cNvSpPr>
          <p:nvPr/>
        </p:nvSpPr>
        <p:spPr bwMode="auto">
          <a:xfrm>
            <a:off x="7092950" y="3357563"/>
            <a:ext cx="0" cy="2447925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50" name="Line 15"/>
          <p:cNvSpPr>
            <a:spLocks noChangeShapeType="1"/>
          </p:cNvSpPr>
          <p:nvPr/>
        </p:nvSpPr>
        <p:spPr bwMode="auto">
          <a:xfrm flipH="1">
            <a:off x="3132138" y="5805488"/>
            <a:ext cx="3960812" cy="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51" name="Line 16"/>
          <p:cNvSpPr>
            <a:spLocks noChangeShapeType="1"/>
          </p:cNvSpPr>
          <p:nvPr/>
        </p:nvSpPr>
        <p:spPr bwMode="auto">
          <a:xfrm flipV="1">
            <a:off x="3132138" y="3860800"/>
            <a:ext cx="0" cy="1944688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52" name="Line 17"/>
          <p:cNvSpPr>
            <a:spLocks noChangeShapeType="1"/>
          </p:cNvSpPr>
          <p:nvPr/>
        </p:nvSpPr>
        <p:spPr bwMode="auto">
          <a:xfrm flipH="1">
            <a:off x="2339975" y="3860800"/>
            <a:ext cx="792163" cy="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53" name="Line 18"/>
          <p:cNvSpPr>
            <a:spLocks noChangeShapeType="1"/>
          </p:cNvSpPr>
          <p:nvPr/>
        </p:nvSpPr>
        <p:spPr bwMode="auto">
          <a:xfrm>
            <a:off x="4211638" y="5300663"/>
            <a:ext cx="0" cy="504825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54" name="Line 19"/>
          <p:cNvSpPr>
            <a:spLocks noChangeShapeType="1"/>
          </p:cNvSpPr>
          <p:nvPr/>
        </p:nvSpPr>
        <p:spPr bwMode="auto">
          <a:xfrm>
            <a:off x="6156325" y="5300663"/>
            <a:ext cx="0" cy="504825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55" name="Oval 20"/>
          <p:cNvSpPr>
            <a:spLocks noChangeArrowheads="1"/>
          </p:cNvSpPr>
          <p:nvPr/>
        </p:nvSpPr>
        <p:spPr bwMode="auto">
          <a:xfrm>
            <a:off x="1835150" y="5373688"/>
            <a:ext cx="215900" cy="2159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1600">
              <a:latin typeface="+mn-lt"/>
              <a:cs typeface="ヒラギノ角ゴ Pro W3"/>
            </a:endParaRPr>
          </a:p>
        </p:txBody>
      </p:sp>
      <p:sp>
        <p:nvSpPr>
          <p:cNvPr id="39956" name="Line 21"/>
          <p:cNvSpPr>
            <a:spLocks noChangeShapeType="1"/>
          </p:cNvSpPr>
          <p:nvPr/>
        </p:nvSpPr>
        <p:spPr bwMode="auto">
          <a:xfrm>
            <a:off x="2051050" y="5445125"/>
            <a:ext cx="288925" cy="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57" name="Line 22"/>
          <p:cNvSpPr>
            <a:spLocks noChangeShapeType="1"/>
          </p:cNvSpPr>
          <p:nvPr/>
        </p:nvSpPr>
        <p:spPr bwMode="auto">
          <a:xfrm flipV="1">
            <a:off x="684213" y="5445125"/>
            <a:ext cx="114935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58" name="Line 23"/>
          <p:cNvSpPr>
            <a:spLocks noChangeShapeType="1"/>
          </p:cNvSpPr>
          <p:nvPr/>
        </p:nvSpPr>
        <p:spPr bwMode="auto">
          <a:xfrm flipV="1">
            <a:off x="1835150" y="5257800"/>
            <a:ext cx="222250" cy="4032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59" name="Rectangle 24"/>
          <p:cNvSpPr>
            <a:spLocks noChangeArrowheads="1"/>
          </p:cNvSpPr>
          <p:nvPr/>
        </p:nvSpPr>
        <p:spPr bwMode="auto">
          <a:xfrm>
            <a:off x="2339975" y="1268413"/>
            <a:ext cx="144463" cy="12969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600">
              <a:latin typeface="+mn-lt"/>
              <a:cs typeface="ヒラギノ角ゴ Pro W3"/>
            </a:endParaRPr>
          </a:p>
        </p:txBody>
      </p:sp>
      <p:sp>
        <p:nvSpPr>
          <p:cNvPr id="39960" name="Freeform 25"/>
          <p:cNvSpPr>
            <a:spLocks/>
          </p:cNvSpPr>
          <p:nvPr/>
        </p:nvSpPr>
        <p:spPr bwMode="auto">
          <a:xfrm>
            <a:off x="2257425" y="404813"/>
            <a:ext cx="153988" cy="792162"/>
          </a:xfrm>
          <a:custGeom>
            <a:avLst/>
            <a:gdLst>
              <a:gd name="T0" fmla="*/ 2147483647 w 97"/>
              <a:gd name="T1" fmla="*/ 2147483647 h 499"/>
              <a:gd name="T2" fmla="*/ 2147483647 w 97"/>
              <a:gd name="T3" fmla="*/ 2147483647 h 499"/>
              <a:gd name="T4" fmla="*/ 2147483647 w 97"/>
              <a:gd name="T5" fmla="*/ 2147483647 h 499"/>
              <a:gd name="T6" fmla="*/ 2147483647 w 97"/>
              <a:gd name="T7" fmla="*/ 2147483647 h 499"/>
              <a:gd name="T8" fmla="*/ 2147483647 w 97"/>
              <a:gd name="T9" fmla="*/ 2147483647 h 499"/>
              <a:gd name="T10" fmla="*/ 2147483647 w 97"/>
              <a:gd name="T11" fmla="*/ 0 h 49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7"/>
              <a:gd name="T19" fmla="*/ 0 h 499"/>
              <a:gd name="T20" fmla="*/ 97 w 97"/>
              <a:gd name="T21" fmla="*/ 499 h 49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7" h="499">
                <a:moveTo>
                  <a:pt x="97" y="499"/>
                </a:moveTo>
                <a:cubicBezTo>
                  <a:pt x="55" y="446"/>
                  <a:pt x="14" y="393"/>
                  <a:pt x="7" y="363"/>
                </a:cubicBezTo>
                <a:cubicBezTo>
                  <a:pt x="0" y="333"/>
                  <a:pt x="45" y="340"/>
                  <a:pt x="52" y="317"/>
                </a:cubicBezTo>
                <a:cubicBezTo>
                  <a:pt x="59" y="294"/>
                  <a:pt x="59" y="257"/>
                  <a:pt x="52" y="227"/>
                </a:cubicBezTo>
                <a:cubicBezTo>
                  <a:pt x="45" y="197"/>
                  <a:pt x="14" y="174"/>
                  <a:pt x="7" y="136"/>
                </a:cubicBezTo>
                <a:cubicBezTo>
                  <a:pt x="0" y="98"/>
                  <a:pt x="0" y="23"/>
                  <a:pt x="7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+mn-lt"/>
              <a:cs typeface="ヒラギノ角ゴ Pro W3"/>
            </a:endParaRPr>
          </a:p>
        </p:txBody>
      </p:sp>
      <p:sp>
        <p:nvSpPr>
          <p:cNvPr id="39961" name="Freeform 26"/>
          <p:cNvSpPr>
            <a:spLocks/>
          </p:cNvSpPr>
          <p:nvPr/>
        </p:nvSpPr>
        <p:spPr bwMode="auto">
          <a:xfrm>
            <a:off x="2400300" y="476250"/>
            <a:ext cx="238125" cy="720725"/>
          </a:xfrm>
          <a:custGeom>
            <a:avLst/>
            <a:gdLst>
              <a:gd name="T0" fmla="*/ 2147483647 w 150"/>
              <a:gd name="T1" fmla="*/ 2147483647 h 454"/>
              <a:gd name="T2" fmla="*/ 2147483647 w 150"/>
              <a:gd name="T3" fmla="*/ 2147483647 h 454"/>
              <a:gd name="T4" fmla="*/ 2147483647 w 150"/>
              <a:gd name="T5" fmla="*/ 2147483647 h 454"/>
              <a:gd name="T6" fmla="*/ 2147483647 w 150"/>
              <a:gd name="T7" fmla="*/ 2147483647 h 454"/>
              <a:gd name="T8" fmla="*/ 2147483647 w 150"/>
              <a:gd name="T9" fmla="*/ 2147483647 h 454"/>
              <a:gd name="T10" fmla="*/ 2147483647 w 150"/>
              <a:gd name="T11" fmla="*/ 2147483647 h 454"/>
              <a:gd name="T12" fmla="*/ 2147483647 w 150"/>
              <a:gd name="T13" fmla="*/ 0 h 45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0"/>
              <a:gd name="T22" fmla="*/ 0 h 454"/>
              <a:gd name="T23" fmla="*/ 150 w 150"/>
              <a:gd name="T24" fmla="*/ 454 h 45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0" h="454">
                <a:moveTo>
                  <a:pt x="7" y="454"/>
                </a:moveTo>
                <a:cubicBezTo>
                  <a:pt x="30" y="420"/>
                  <a:pt x="53" y="386"/>
                  <a:pt x="53" y="363"/>
                </a:cubicBezTo>
                <a:cubicBezTo>
                  <a:pt x="53" y="340"/>
                  <a:pt x="0" y="341"/>
                  <a:pt x="7" y="318"/>
                </a:cubicBezTo>
                <a:cubicBezTo>
                  <a:pt x="14" y="295"/>
                  <a:pt x="90" y="250"/>
                  <a:pt x="98" y="227"/>
                </a:cubicBezTo>
                <a:cubicBezTo>
                  <a:pt x="106" y="204"/>
                  <a:pt x="46" y="197"/>
                  <a:pt x="53" y="182"/>
                </a:cubicBezTo>
                <a:cubicBezTo>
                  <a:pt x="60" y="167"/>
                  <a:pt x="136" y="166"/>
                  <a:pt x="143" y="136"/>
                </a:cubicBezTo>
                <a:cubicBezTo>
                  <a:pt x="150" y="106"/>
                  <a:pt x="105" y="23"/>
                  <a:pt x="98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+mn-lt"/>
              <a:cs typeface="ヒラギノ角ゴ Pro W3"/>
            </a:endParaRPr>
          </a:p>
        </p:txBody>
      </p:sp>
      <p:sp>
        <p:nvSpPr>
          <p:cNvPr id="39962" name="Freeform 27"/>
          <p:cNvSpPr>
            <a:spLocks/>
          </p:cNvSpPr>
          <p:nvPr/>
        </p:nvSpPr>
        <p:spPr bwMode="auto">
          <a:xfrm>
            <a:off x="2339975" y="404813"/>
            <a:ext cx="228600" cy="792162"/>
          </a:xfrm>
          <a:custGeom>
            <a:avLst/>
            <a:gdLst>
              <a:gd name="T0" fmla="*/ 2147483647 w 144"/>
              <a:gd name="T1" fmla="*/ 2147483647 h 499"/>
              <a:gd name="T2" fmla="*/ 2147483647 w 144"/>
              <a:gd name="T3" fmla="*/ 2147483647 h 499"/>
              <a:gd name="T4" fmla="*/ 2147483647 w 144"/>
              <a:gd name="T5" fmla="*/ 2147483647 h 499"/>
              <a:gd name="T6" fmla="*/ 2147483647 w 144"/>
              <a:gd name="T7" fmla="*/ 2147483647 h 499"/>
              <a:gd name="T8" fmla="*/ 2147483647 w 144"/>
              <a:gd name="T9" fmla="*/ 2147483647 h 499"/>
              <a:gd name="T10" fmla="*/ 2147483647 w 144"/>
              <a:gd name="T11" fmla="*/ 2147483647 h 499"/>
              <a:gd name="T12" fmla="*/ 0 w 144"/>
              <a:gd name="T13" fmla="*/ 0 h 49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4"/>
              <a:gd name="T22" fmla="*/ 0 h 499"/>
              <a:gd name="T23" fmla="*/ 144 w 144"/>
              <a:gd name="T24" fmla="*/ 499 h 49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4" h="499">
                <a:moveTo>
                  <a:pt x="91" y="499"/>
                </a:moveTo>
                <a:cubicBezTo>
                  <a:pt x="64" y="465"/>
                  <a:pt x="38" y="431"/>
                  <a:pt x="45" y="408"/>
                </a:cubicBezTo>
                <a:cubicBezTo>
                  <a:pt x="52" y="385"/>
                  <a:pt x="128" y="386"/>
                  <a:pt x="136" y="363"/>
                </a:cubicBezTo>
                <a:cubicBezTo>
                  <a:pt x="144" y="340"/>
                  <a:pt x="106" y="302"/>
                  <a:pt x="91" y="272"/>
                </a:cubicBezTo>
                <a:cubicBezTo>
                  <a:pt x="76" y="242"/>
                  <a:pt x="45" y="211"/>
                  <a:pt x="45" y="181"/>
                </a:cubicBezTo>
                <a:cubicBezTo>
                  <a:pt x="45" y="151"/>
                  <a:pt x="98" y="121"/>
                  <a:pt x="91" y="91"/>
                </a:cubicBezTo>
                <a:cubicBezTo>
                  <a:pt x="84" y="61"/>
                  <a:pt x="15" y="15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+mn-lt"/>
              <a:cs typeface="ヒラギノ角ゴ Pro W3"/>
            </a:endParaRPr>
          </a:p>
        </p:txBody>
      </p:sp>
      <p:sp>
        <p:nvSpPr>
          <p:cNvPr id="39963" name="Freeform 28"/>
          <p:cNvSpPr>
            <a:spLocks/>
          </p:cNvSpPr>
          <p:nvPr/>
        </p:nvSpPr>
        <p:spPr bwMode="auto">
          <a:xfrm>
            <a:off x="2195513" y="333375"/>
            <a:ext cx="288925" cy="863600"/>
          </a:xfrm>
          <a:custGeom>
            <a:avLst/>
            <a:gdLst>
              <a:gd name="T0" fmla="*/ 2147483647 w 182"/>
              <a:gd name="T1" fmla="*/ 2147483647 h 544"/>
              <a:gd name="T2" fmla="*/ 2147483647 w 182"/>
              <a:gd name="T3" fmla="*/ 2147483647 h 544"/>
              <a:gd name="T4" fmla="*/ 0 w 182"/>
              <a:gd name="T5" fmla="*/ 2147483647 h 544"/>
              <a:gd name="T6" fmla="*/ 2147483647 w 182"/>
              <a:gd name="T7" fmla="*/ 2147483647 h 544"/>
              <a:gd name="T8" fmla="*/ 2147483647 w 182"/>
              <a:gd name="T9" fmla="*/ 0 h 5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2"/>
              <a:gd name="T16" fmla="*/ 0 h 544"/>
              <a:gd name="T17" fmla="*/ 182 w 182"/>
              <a:gd name="T18" fmla="*/ 544 h 5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2" h="544">
                <a:moveTo>
                  <a:pt x="91" y="544"/>
                </a:moveTo>
                <a:cubicBezTo>
                  <a:pt x="98" y="498"/>
                  <a:pt x="106" y="453"/>
                  <a:pt x="91" y="408"/>
                </a:cubicBezTo>
                <a:cubicBezTo>
                  <a:pt x="76" y="363"/>
                  <a:pt x="0" y="310"/>
                  <a:pt x="0" y="272"/>
                </a:cubicBezTo>
                <a:cubicBezTo>
                  <a:pt x="0" y="234"/>
                  <a:pt x="61" y="226"/>
                  <a:pt x="91" y="181"/>
                </a:cubicBezTo>
                <a:cubicBezTo>
                  <a:pt x="121" y="136"/>
                  <a:pt x="167" y="30"/>
                  <a:pt x="18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+mn-lt"/>
              <a:cs typeface="ヒラギノ角ゴ Pro W3"/>
            </a:endParaRPr>
          </a:p>
        </p:txBody>
      </p:sp>
      <p:sp>
        <p:nvSpPr>
          <p:cNvPr id="39964" name="Line 29"/>
          <p:cNvSpPr>
            <a:spLocks noChangeShapeType="1"/>
          </p:cNvSpPr>
          <p:nvPr/>
        </p:nvSpPr>
        <p:spPr bwMode="auto">
          <a:xfrm>
            <a:off x="900113" y="3141663"/>
            <a:ext cx="5032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65" name="Text Box 30"/>
          <p:cNvSpPr txBox="1">
            <a:spLocks noChangeArrowheads="1"/>
          </p:cNvSpPr>
          <p:nvPr/>
        </p:nvSpPr>
        <p:spPr bwMode="auto">
          <a:xfrm>
            <a:off x="755650" y="1989138"/>
            <a:ext cx="1194943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+mn-lt"/>
                <a:cs typeface="ヒラギノ角ゴ Pro W3"/>
              </a:rPr>
              <a:t>Котельная</a:t>
            </a:r>
            <a:endParaRPr lang="nb-NO">
              <a:latin typeface="+mn-lt"/>
              <a:cs typeface="ヒラギノ角ゴ Pro W3"/>
            </a:endParaRPr>
          </a:p>
        </p:txBody>
      </p:sp>
      <p:sp>
        <p:nvSpPr>
          <p:cNvPr id="39966" name="Text Box 31"/>
          <p:cNvSpPr txBox="1">
            <a:spLocks noChangeArrowheads="1"/>
          </p:cNvSpPr>
          <p:nvPr/>
        </p:nvSpPr>
        <p:spPr bwMode="auto">
          <a:xfrm>
            <a:off x="5992813" y="857250"/>
            <a:ext cx="19431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+mn-lt"/>
                <a:cs typeface="ヒラギノ角ゴ Pro W3"/>
              </a:rPr>
              <a:t>Здание Дирекции</a:t>
            </a:r>
            <a:endParaRPr lang="nb-NO">
              <a:latin typeface="+mn-lt"/>
              <a:cs typeface="ヒラギノ角ゴ Pro W3"/>
            </a:endParaRPr>
          </a:p>
        </p:txBody>
      </p:sp>
      <p:sp>
        <p:nvSpPr>
          <p:cNvPr id="39967" name="Text Box 32"/>
          <p:cNvSpPr txBox="1">
            <a:spLocks noChangeArrowheads="1"/>
          </p:cNvSpPr>
          <p:nvPr/>
        </p:nvSpPr>
        <p:spPr bwMode="auto">
          <a:xfrm>
            <a:off x="5638800" y="3810000"/>
            <a:ext cx="5439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+mn-lt"/>
                <a:cs typeface="ヒラギノ角ゴ Pro W3"/>
              </a:rPr>
              <a:t>Цех</a:t>
            </a:r>
            <a:endParaRPr lang="nb-NO">
              <a:latin typeface="+mn-lt"/>
              <a:cs typeface="ヒラギノ角ゴ Pro W3"/>
            </a:endParaRPr>
          </a:p>
        </p:txBody>
      </p:sp>
      <p:sp>
        <p:nvSpPr>
          <p:cNvPr id="39968" name="Text Box 33"/>
          <p:cNvSpPr txBox="1">
            <a:spLocks noChangeArrowheads="1"/>
          </p:cNvSpPr>
          <p:nvPr/>
        </p:nvSpPr>
        <p:spPr bwMode="auto">
          <a:xfrm>
            <a:off x="2265363" y="71438"/>
            <a:ext cx="50212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+mn-lt"/>
                <a:cs typeface="ヒラギノ角ゴ Pro W3"/>
              </a:rPr>
              <a:t>Система тепловодоснабжения</a:t>
            </a:r>
            <a:endParaRPr lang="nb-NO" sz="2400" b="1">
              <a:latin typeface="+mn-lt"/>
              <a:cs typeface="ヒラギノ角ゴ Pro W3"/>
            </a:endParaRPr>
          </a:p>
        </p:txBody>
      </p:sp>
      <p:sp>
        <p:nvSpPr>
          <p:cNvPr id="39969" name="Text Box 34"/>
          <p:cNvSpPr txBox="1">
            <a:spLocks noChangeArrowheads="1"/>
          </p:cNvSpPr>
          <p:nvPr/>
        </p:nvSpPr>
        <p:spPr bwMode="auto">
          <a:xfrm>
            <a:off x="250825" y="4076700"/>
            <a:ext cx="16812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+mn-lt"/>
                <a:cs typeface="ヒラギノ角ゴ Pro W3"/>
              </a:rPr>
              <a:t>Подогрев воды</a:t>
            </a:r>
            <a:endParaRPr lang="nb-NO">
              <a:latin typeface="+mn-lt"/>
              <a:cs typeface="ヒラギノ角ゴ Pro W3"/>
            </a:endParaRPr>
          </a:p>
        </p:txBody>
      </p:sp>
      <p:sp>
        <p:nvSpPr>
          <p:cNvPr id="39970" name="Text Box 35"/>
          <p:cNvSpPr txBox="1">
            <a:spLocks noChangeArrowheads="1"/>
          </p:cNvSpPr>
          <p:nvPr/>
        </p:nvSpPr>
        <p:spPr bwMode="auto">
          <a:xfrm>
            <a:off x="539750" y="2708275"/>
            <a:ext cx="719621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+mn-lt"/>
                <a:cs typeface="ヒラギノ角ゴ Pro W3"/>
              </a:rPr>
              <a:t>Уголь</a:t>
            </a:r>
            <a:endParaRPr lang="nb-NO">
              <a:latin typeface="+mn-lt"/>
              <a:cs typeface="ヒラギノ角ゴ Pro W3"/>
            </a:endParaRPr>
          </a:p>
        </p:txBody>
      </p:sp>
      <p:sp>
        <p:nvSpPr>
          <p:cNvPr id="39971" name="Line 36"/>
          <p:cNvSpPr>
            <a:spLocks noChangeShapeType="1"/>
          </p:cNvSpPr>
          <p:nvPr/>
        </p:nvSpPr>
        <p:spPr bwMode="auto">
          <a:xfrm>
            <a:off x="1835150" y="342900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72" name="Line 37"/>
          <p:cNvSpPr>
            <a:spLocks noChangeShapeType="1"/>
          </p:cNvSpPr>
          <p:nvPr/>
        </p:nvSpPr>
        <p:spPr bwMode="auto">
          <a:xfrm flipH="1">
            <a:off x="684213" y="3644900"/>
            <a:ext cx="11509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73" name="Text Box 38"/>
          <p:cNvSpPr txBox="1">
            <a:spLocks noChangeArrowheads="1"/>
          </p:cNvSpPr>
          <p:nvPr/>
        </p:nvSpPr>
        <p:spPr bwMode="auto">
          <a:xfrm>
            <a:off x="539750" y="3284538"/>
            <a:ext cx="638829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+mn-lt"/>
                <a:cs typeface="ヒラギノ角ゴ Pro W3"/>
              </a:rPr>
              <a:t>Зола</a:t>
            </a:r>
            <a:endParaRPr lang="nb-NO">
              <a:latin typeface="+mn-lt"/>
              <a:cs typeface="ヒラギノ角ゴ Pro W3"/>
            </a:endParaRPr>
          </a:p>
        </p:txBody>
      </p:sp>
      <p:sp>
        <p:nvSpPr>
          <p:cNvPr id="39974" name="Text Box 40"/>
          <p:cNvSpPr txBox="1">
            <a:spLocks noChangeArrowheads="1"/>
          </p:cNvSpPr>
          <p:nvPr/>
        </p:nvSpPr>
        <p:spPr bwMode="auto">
          <a:xfrm>
            <a:off x="3886200" y="3581400"/>
            <a:ext cx="5439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+mn-lt"/>
                <a:cs typeface="ヒラギノ角ゴ Pro W3"/>
              </a:rPr>
              <a:t>Цех</a:t>
            </a:r>
            <a:endParaRPr lang="nb-NO">
              <a:latin typeface="+mn-lt"/>
              <a:cs typeface="ヒラギノ角ゴ Pro W3"/>
            </a:endParaRPr>
          </a:p>
        </p:txBody>
      </p:sp>
      <p:sp>
        <p:nvSpPr>
          <p:cNvPr id="39975" name="Line 41"/>
          <p:cNvSpPr>
            <a:spLocks noChangeShapeType="1"/>
          </p:cNvSpPr>
          <p:nvPr/>
        </p:nvSpPr>
        <p:spPr bwMode="auto">
          <a:xfrm flipH="1">
            <a:off x="1187450" y="5445125"/>
            <a:ext cx="0" cy="576263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76" name="Line 42"/>
          <p:cNvSpPr>
            <a:spLocks noChangeShapeType="1"/>
          </p:cNvSpPr>
          <p:nvPr/>
        </p:nvSpPr>
        <p:spPr bwMode="auto">
          <a:xfrm>
            <a:off x="1143000" y="6019800"/>
            <a:ext cx="38862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77" name="Line 43"/>
          <p:cNvSpPr>
            <a:spLocks noChangeShapeType="1"/>
          </p:cNvSpPr>
          <p:nvPr/>
        </p:nvSpPr>
        <p:spPr bwMode="auto">
          <a:xfrm flipV="1">
            <a:off x="5029200" y="2971800"/>
            <a:ext cx="0" cy="30480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78" name="Line 44"/>
          <p:cNvSpPr>
            <a:spLocks noChangeShapeType="1"/>
          </p:cNvSpPr>
          <p:nvPr/>
        </p:nvSpPr>
        <p:spPr bwMode="auto">
          <a:xfrm flipH="1">
            <a:off x="2667000" y="2971800"/>
            <a:ext cx="23622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79" name="Line 45"/>
          <p:cNvSpPr>
            <a:spLocks noChangeShapeType="1"/>
          </p:cNvSpPr>
          <p:nvPr/>
        </p:nvSpPr>
        <p:spPr bwMode="auto">
          <a:xfrm>
            <a:off x="5029200" y="2971800"/>
            <a:ext cx="14478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80" name="Line 46"/>
          <p:cNvSpPr>
            <a:spLocks noChangeShapeType="1"/>
          </p:cNvSpPr>
          <p:nvPr/>
        </p:nvSpPr>
        <p:spPr bwMode="auto">
          <a:xfrm flipH="1">
            <a:off x="4724400" y="4876800"/>
            <a:ext cx="3048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81" name="Line 47"/>
          <p:cNvSpPr>
            <a:spLocks noChangeShapeType="1"/>
          </p:cNvSpPr>
          <p:nvPr/>
        </p:nvSpPr>
        <p:spPr bwMode="auto">
          <a:xfrm>
            <a:off x="5029200" y="4876800"/>
            <a:ext cx="6096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82" name="Line 48"/>
          <p:cNvSpPr>
            <a:spLocks noChangeShapeType="1"/>
          </p:cNvSpPr>
          <p:nvPr/>
        </p:nvSpPr>
        <p:spPr bwMode="auto">
          <a:xfrm>
            <a:off x="7467600" y="3352800"/>
            <a:ext cx="0" cy="2819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83" name="Line 49"/>
          <p:cNvSpPr>
            <a:spLocks noChangeShapeType="1"/>
          </p:cNvSpPr>
          <p:nvPr/>
        </p:nvSpPr>
        <p:spPr bwMode="auto">
          <a:xfrm flipH="1">
            <a:off x="533400" y="6172200"/>
            <a:ext cx="6934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84" name="Line 50"/>
          <p:cNvSpPr>
            <a:spLocks noChangeShapeType="1"/>
          </p:cNvSpPr>
          <p:nvPr/>
        </p:nvSpPr>
        <p:spPr bwMode="auto">
          <a:xfrm>
            <a:off x="5867400" y="5257800"/>
            <a:ext cx="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85" name="Line 51"/>
          <p:cNvSpPr>
            <a:spLocks noChangeShapeType="1"/>
          </p:cNvSpPr>
          <p:nvPr/>
        </p:nvSpPr>
        <p:spPr bwMode="auto">
          <a:xfrm>
            <a:off x="3886200" y="5257800"/>
            <a:ext cx="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86" name="Line 53"/>
          <p:cNvSpPr>
            <a:spLocks noChangeShapeType="1"/>
          </p:cNvSpPr>
          <p:nvPr/>
        </p:nvSpPr>
        <p:spPr bwMode="auto">
          <a:xfrm>
            <a:off x="2667000" y="3352800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87" name="Line 55"/>
          <p:cNvSpPr>
            <a:spLocks noChangeShapeType="1"/>
          </p:cNvSpPr>
          <p:nvPr/>
        </p:nvSpPr>
        <p:spPr bwMode="auto">
          <a:xfrm>
            <a:off x="2895600" y="3352800"/>
            <a:ext cx="0" cy="2819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39988" name="Rectangle 56"/>
          <p:cNvSpPr>
            <a:spLocks noChangeArrowheads="1"/>
          </p:cNvSpPr>
          <p:nvPr/>
        </p:nvSpPr>
        <p:spPr bwMode="auto">
          <a:xfrm>
            <a:off x="609600" y="5029200"/>
            <a:ext cx="6639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+mn-lt"/>
                <a:cs typeface="ヒラギノ角ゴ Pro W3"/>
              </a:rPr>
              <a:t>Вода</a:t>
            </a:r>
            <a:endParaRPr lang="nb-NO">
              <a:latin typeface="+mn-lt"/>
              <a:cs typeface="ヒラギノ角ゴ Pro W3"/>
            </a:endParaRPr>
          </a:p>
        </p:txBody>
      </p:sp>
      <p:sp>
        <p:nvSpPr>
          <p:cNvPr id="39989" name="Rectangle 56"/>
          <p:cNvSpPr>
            <a:spLocks noChangeArrowheads="1"/>
          </p:cNvSpPr>
          <p:nvPr/>
        </p:nvSpPr>
        <p:spPr bwMode="auto">
          <a:xfrm>
            <a:off x="684213" y="6237288"/>
            <a:ext cx="1943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+mn-lt"/>
                <a:cs typeface="ヒラギノ角ゴ Pro W3"/>
              </a:rPr>
              <a:t>Сточные воды</a:t>
            </a:r>
            <a:endParaRPr lang="nb-NO">
              <a:latin typeface="+mn-lt"/>
              <a:cs typeface="ヒラギノ角ゴ Pro W3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tel 1"/>
          <p:cNvSpPr>
            <a:spLocks noGrp="1"/>
          </p:cNvSpPr>
          <p:nvPr>
            <p:ph type="title"/>
          </p:nvPr>
        </p:nvSpPr>
        <p:spPr>
          <a:xfrm>
            <a:off x="642910" y="0"/>
            <a:ext cx="7858180" cy="128586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Формулирование проблемы</a:t>
            </a:r>
            <a:endParaRPr lang="en-US" sz="3600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171" name="Plassholder for innhold 2"/>
          <p:cNvSpPr>
            <a:spLocks noGrp="1"/>
          </p:cNvSpPr>
          <p:nvPr>
            <p:ph sz="quarter" idx="1"/>
          </p:nvPr>
        </p:nvSpPr>
        <p:spPr>
          <a:xfrm>
            <a:off x="714348" y="2276475"/>
            <a:ext cx="8215370" cy="3849688"/>
          </a:xfrm>
        </p:spPr>
        <p:txBody>
          <a:bodyPr>
            <a:normAutofit/>
          </a:bodyPr>
          <a:lstStyle/>
          <a:p>
            <a:pPr>
              <a:buClrTx/>
              <a:buSzPct val="80000"/>
              <a:buFont typeface="Arial" pitchFamily="34" charset="0"/>
              <a:buChar char="•"/>
              <a:defRPr/>
            </a:pPr>
            <a:r>
              <a:rPr lang="ru-RU" sz="3200" dirty="0" smtClean="0">
                <a:solidFill>
                  <a:srgbClr val="000000"/>
                </a:solidFill>
              </a:rPr>
              <a:t>Констатация;</a:t>
            </a:r>
            <a:r>
              <a:rPr lang="nb-NO" sz="3200" dirty="0" smtClean="0">
                <a:solidFill>
                  <a:srgbClr val="000000"/>
                </a:solidFill>
              </a:rPr>
              <a:t> </a:t>
            </a:r>
            <a:r>
              <a:rPr lang="ru-RU" sz="3200" dirty="0" smtClean="0">
                <a:solidFill>
                  <a:srgbClr val="000000"/>
                </a:solidFill>
              </a:rPr>
              <a:t>проблема существует, Вы будете работать над ее решением</a:t>
            </a:r>
            <a:r>
              <a:rPr lang="nb-NO" sz="3200" dirty="0" smtClean="0">
                <a:solidFill>
                  <a:srgbClr val="000000"/>
                </a:solidFill>
              </a:rPr>
              <a:t>.</a:t>
            </a:r>
          </a:p>
          <a:p>
            <a:pPr eaLnBrk="1" hangingPunct="1">
              <a:buClrTx/>
              <a:buSzPct val="80000"/>
              <a:buFont typeface="Arial" pitchFamily="34" charset="0"/>
              <a:buChar char="•"/>
              <a:defRPr/>
            </a:pPr>
            <a:r>
              <a:rPr lang="ru-RU" sz="3200" dirty="0" smtClean="0">
                <a:solidFill>
                  <a:srgbClr val="000000"/>
                </a:solidFill>
              </a:rPr>
              <a:t>Сузьте проблему;</a:t>
            </a:r>
            <a:r>
              <a:rPr lang="nb-NO" sz="3200" dirty="0" smtClean="0">
                <a:solidFill>
                  <a:srgbClr val="000000"/>
                </a:solidFill>
              </a:rPr>
              <a:t> </a:t>
            </a:r>
            <a:r>
              <a:rPr lang="ru-RU" sz="3200" dirty="0" smtClean="0">
                <a:solidFill>
                  <a:srgbClr val="000000"/>
                </a:solidFill>
              </a:rPr>
              <a:t>договоритесь на чем сфокусироваться</a:t>
            </a:r>
            <a:r>
              <a:rPr lang="nb-NO" sz="3200" dirty="0" smtClean="0">
                <a:solidFill>
                  <a:srgbClr val="000000"/>
                </a:solidFill>
              </a:rPr>
              <a:t>.</a:t>
            </a:r>
          </a:p>
          <a:p>
            <a:pPr>
              <a:buClrTx/>
              <a:buSzPct val="80000"/>
              <a:buFont typeface="Arial" pitchFamily="34" charset="0"/>
              <a:buChar char="•"/>
              <a:defRPr/>
            </a:pPr>
            <a:r>
              <a:rPr lang="ru-RU" sz="3200" dirty="0" smtClean="0">
                <a:solidFill>
                  <a:srgbClr val="000000"/>
                </a:solidFill>
              </a:rPr>
              <a:t>Завершите;</a:t>
            </a:r>
            <a:r>
              <a:rPr lang="nb-NO" sz="3200" dirty="0" smtClean="0">
                <a:solidFill>
                  <a:srgbClr val="000000"/>
                </a:solidFill>
              </a:rPr>
              <a:t> </a:t>
            </a:r>
            <a:r>
              <a:rPr lang="ru-RU" sz="3200" dirty="0" smtClean="0">
                <a:solidFill>
                  <a:srgbClr val="000000"/>
                </a:solidFill>
              </a:rPr>
              <a:t>договоритесь о серьезности проблемы и причинах ее возникновения</a:t>
            </a:r>
            <a:endParaRPr lang="en-US" sz="32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ChangeArrowheads="1"/>
          </p:cNvSpPr>
          <p:nvPr/>
        </p:nvSpPr>
        <p:spPr bwMode="auto">
          <a:xfrm>
            <a:off x="1403350" y="2565400"/>
            <a:ext cx="1223963" cy="863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400">
              <a:solidFill>
                <a:srgbClr val="000000"/>
              </a:solidFill>
              <a:latin typeface="+mn-lt"/>
              <a:cs typeface="ヒラギノ角ゴ Pro W3"/>
            </a:endParaRPr>
          </a:p>
        </p:txBody>
      </p:sp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2051050" y="4292600"/>
            <a:ext cx="504825" cy="5048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400">
              <a:solidFill>
                <a:srgbClr val="000000"/>
              </a:solidFill>
              <a:latin typeface="+mn-lt"/>
              <a:cs typeface="ヒラギノ角ゴ Pro W3"/>
            </a:endParaRPr>
          </a:p>
        </p:txBody>
      </p:sp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6516688" y="1341438"/>
            <a:ext cx="1079500" cy="20161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400">
              <a:solidFill>
                <a:srgbClr val="000000"/>
              </a:solidFill>
              <a:latin typeface="+mn-lt"/>
              <a:cs typeface="ヒラギノ角ゴ Pro W3"/>
            </a:endParaRPr>
          </a:p>
        </p:txBody>
      </p:sp>
      <p:sp>
        <p:nvSpPr>
          <p:cNvPr id="43012" name="Rectangle 5"/>
          <p:cNvSpPr>
            <a:spLocks noChangeArrowheads="1"/>
          </p:cNvSpPr>
          <p:nvPr/>
        </p:nvSpPr>
        <p:spPr bwMode="auto">
          <a:xfrm>
            <a:off x="5653088" y="4365625"/>
            <a:ext cx="914400" cy="914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400">
              <a:solidFill>
                <a:srgbClr val="000000"/>
              </a:solidFill>
              <a:latin typeface="+mn-lt"/>
              <a:cs typeface="ヒラギノ角ゴ Pro W3"/>
            </a:endParaRPr>
          </a:p>
        </p:txBody>
      </p:sp>
      <p:sp>
        <p:nvSpPr>
          <p:cNvPr id="43013" name="Rectangle 6"/>
          <p:cNvSpPr>
            <a:spLocks noChangeArrowheads="1"/>
          </p:cNvSpPr>
          <p:nvPr/>
        </p:nvSpPr>
        <p:spPr bwMode="auto">
          <a:xfrm>
            <a:off x="3708400" y="4076700"/>
            <a:ext cx="1008063" cy="12239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400">
              <a:solidFill>
                <a:srgbClr val="000000"/>
              </a:solidFill>
              <a:latin typeface="+mn-lt"/>
              <a:cs typeface="ヒラギノ角ゴ Pro W3"/>
            </a:endParaRPr>
          </a:p>
        </p:txBody>
      </p:sp>
      <p:sp>
        <p:nvSpPr>
          <p:cNvPr id="43014" name="Line 7"/>
          <p:cNvSpPr>
            <a:spLocks noChangeShapeType="1"/>
          </p:cNvSpPr>
          <p:nvPr/>
        </p:nvSpPr>
        <p:spPr bwMode="auto">
          <a:xfrm flipV="1">
            <a:off x="2339975" y="4797425"/>
            <a:ext cx="0" cy="64770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3015" name="Line 8"/>
          <p:cNvSpPr>
            <a:spLocks noChangeShapeType="1"/>
          </p:cNvSpPr>
          <p:nvPr/>
        </p:nvSpPr>
        <p:spPr bwMode="auto">
          <a:xfrm>
            <a:off x="1547813" y="4508500"/>
            <a:ext cx="5032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3016" name="Line 9"/>
          <p:cNvSpPr>
            <a:spLocks noChangeShapeType="1"/>
          </p:cNvSpPr>
          <p:nvPr/>
        </p:nvSpPr>
        <p:spPr bwMode="auto">
          <a:xfrm flipV="1">
            <a:off x="2339975" y="3429000"/>
            <a:ext cx="0" cy="86360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3017" name="Line 10"/>
          <p:cNvSpPr>
            <a:spLocks noChangeShapeType="1"/>
          </p:cNvSpPr>
          <p:nvPr/>
        </p:nvSpPr>
        <p:spPr bwMode="auto">
          <a:xfrm>
            <a:off x="2627313" y="3213100"/>
            <a:ext cx="3889375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3018" name="Line 11"/>
          <p:cNvSpPr>
            <a:spLocks noChangeShapeType="1"/>
          </p:cNvSpPr>
          <p:nvPr/>
        </p:nvSpPr>
        <p:spPr bwMode="auto">
          <a:xfrm>
            <a:off x="5219700" y="3213100"/>
            <a:ext cx="0" cy="1871663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3019" name="Line 12"/>
          <p:cNvSpPr>
            <a:spLocks noChangeShapeType="1"/>
          </p:cNvSpPr>
          <p:nvPr/>
        </p:nvSpPr>
        <p:spPr bwMode="auto">
          <a:xfrm flipH="1">
            <a:off x="4716463" y="5084763"/>
            <a:ext cx="576262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3020" name="Line 13"/>
          <p:cNvSpPr>
            <a:spLocks noChangeShapeType="1"/>
          </p:cNvSpPr>
          <p:nvPr/>
        </p:nvSpPr>
        <p:spPr bwMode="auto">
          <a:xfrm>
            <a:off x="5292725" y="5084763"/>
            <a:ext cx="360363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3021" name="Line 14"/>
          <p:cNvSpPr>
            <a:spLocks noChangeShapeType="1"/>
          </p:cNvSpPr>
          <p:nvPr/>
        </p:nvSpPr>
        <p:spPr bwMode="auto">
          <a:xfrm>
            <a:off x="7092950" y="3357563"/>
            <a:ext cx="0" cy="2447925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3022" name="Line 15"/>
          <p:cNvSpPr>
            <a:spLocks noChangeShapeType="1"/>
          </p:cNvSpPr>
          <p:nvPr/>
        </p:nvSpPr>
        <p:spPr bwMode="auto">
          <a:xfrm flipH="1">
            <a:off x="3132138" y="5805488"/>
            <a:ext cx="3960812" cy="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3023" name="Line 16"/>
          <p:cNvSpPr>
            <a:spLocks noChangeShapeType="1"/>
          </p:cNvSpPr>
          <p:nvPr/>
        </p:nvSpPr>
        <p:spPr bwMode="auto">
          <a:xfrm flipV="1">
            <a:off x="3132138" y="3860800"/>
            <a:ext cx="0" cy="1944688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3024" name="Line 17"/>
          <p:cNvSpPr>
            <a:spLocks noChangeShapeType="1"/>
          </p:cNvSpPr>
          <p:nvPr/>
        </p:nvSpPr>
        <p:spPr bwMode="auto">
          <a:xfrm flipH="1">
            <a:off x="2339975" y="3860800"/>
            <a:ext cx="792163" cy="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3025" name="Line 18"/>
          <p:cNvSpPr>
            <a:spLocks noChangeShapeType="1"/>
          </p:cNvSpPr>
          <p:nvPr/>
        </p:nvSpPr>
        <p:spPr bwMode="auto">
          <a:xfrm>
            <a:off x="4211638" y="5300663"/>
            <a:ext cx="0" cy="504825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3026" name="Line 19"/>
          <p:cNvSpPr>
            <a:spLocks noChangeShapeType="1"/>
          </p:cNvSpPr>
          <p:nvPr/>
        </p:nvSpPr>
        <p:spPr bwMode="auto">
          <a:xfrm>
            <a:off x="6156325" y="5300663"/>
            <a:ext cx="0" cy="504825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3027" name="Oval 20"/>
          <p:cNvSpPr>
            <a:spLocks noChangeArrowheads="1"/>
          </p:cNvSpPr>
          <p:nvPr/>
        </p:nvSpPr>
        <p:spPr bwMode="auto">
          <a:xfrm>
            <a:off x="1835150" y="5373688"/>
            <a:ext cx="215900" cy="2159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400">
              <a:solidFill>
                <a:srgbClr val="000000"/>
              </a:solidFill>
              <a:latin typeface="+mn-lt"/>
              <a:cs typeface="ヒラギノ角ゴ Pro W3"/>
            </a:endParaRPr>
          </a:p>
        </p:txBody>
      </p:sp>
      <p:sp>
        <p:nvSpPr>
          <p:cNvPr id="43028" name="Line 21"/>
          <p:cNvSpPr>
            <a:spLocks noChangeShapeType="1"/>
          </p:cNvSpPr>
          <p:nvPr/>
        </p:nvSpPr>
        <p:spPr bwMode="auto">
          <a:xfrm>
            <a:off x="2051050" y="5445125"/>
            <a:ext cx="288925" cy="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3029" name="Line 22"/>
          <p:cNvSpPr>
            <a:spLocks noChangeShapeType="1"/>
          </p:cNvSpPr>
          <p:nvPr/>
        </p:nvSpPr>
        <p:spPr bwMode="auto">
          <a:xfrm>
            <a:off x="1331913" y="5445125"/>
            <a:ext cx="503237" cy="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3030" name="Line 23"/>
          <p:cNvSpPr>
            <a:spLocks noChangeShapeType="1"/>
          </p:cNvSpPr>
          <p:nvPr/>
        </p:nvSpPr>
        <p:spPr bwMode="auto">
          <a:xfrm flipV="1">
            <a:off x="1835150" y="5300663"/>
            <a:ext cx="21590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3031" name="Rectangle 24"/>
          <p:cNvSpPr>
            <a:spLocks noChangeArrowheads="1"/>
          </p:cNvSpPr>
          <p:nvPr/>
        </p:nvSpPr>
        <p:spPr bwMode="auto">
          <a:xfrm>
            <a:off x="2339975" y="1268413"/>
            <a:ext cx="144463" cy="12969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400">
              <a:solidFill>
                <a:srgbClr val="000000"/>
              </a:solidFill>
              <a:latin typeface="+mn-lt"/>
              <a:cs typeface="ヒラギノ角ゴ Pro W3"/>
            </a:endParaRPr>
          </a:p>
        </p:txBody>
      </p:sp>
      <p:sp>
        <p:nvSpPr>
          <p:cNvPr id="43032" name="Freeform 25"/>
          <p:cNvSpPr>
            <a:spLocks/>
          </p:cNvSpPr>
          <p:nvPr/>
        </p:nvSpPr>
        <p:spPr bwMode="auto">
          <a:xfrm>
            <a:off x="2257425" y="404813"/>
            <a:ext cx="153988" cy="792162"/>
          </a:xfrm>
          <a:custGeom>
            <a:avLst/>
            <a:gdLst>
              <a:gd name="T0" fmla="*/ 2147483647 w 97"/>
              <a:gd name="T1" fmla="*/ 2147483647 h 499"/>
              <a:gd name="T2" fmla="*/ 2147483647 w 97"/>
              <a:gd name="T3" fmla="*/ 2147483647 h 499"/>
              <a:gd name="T4" fmla="*/ 2147483647 w 97"/>
              <a:gd name="T5" fmla="*/ 2147483647 h 499"/>
              <a:gd name="T6" fmla="*/ 2147483647 w 97"/>
              <a:gd name="T7" fmla="*/ 2147483647 h 499"/>
              <a:gd name="T8" fmla="*/ 2147483647 w 97"/>
              <a:gd name="T9" fmla="*/ 2147483647 h 499"/>
              <a:gd name="T10" fmla="*/ 2147483647 w 97"/>
              <a:gd name="T11" fmla="*/ 0 h 49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7"/>
              <a:gd name="T19" fmla="*/ 0 h 499"/>
              <a:gd name="T20" fmla="*/ 97 w 97"/>
              <a:gd name="T21" fmla="*/ 499 h 49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7" h="499">
                <a:moveTo>
                  <a:pt x="97" y="499"/>
                </a:moveTo>
                <a:cubicBezTo>
                  <a:pt x="55" y="446"/>
                  <a:pt x="14" y="393"/>
                  <a:pt x="7" y="363"/>
                </a:cubicBezTo>
                <a:cubicBezTo>
                  <a:pt x="0" y="333"/>
                  <a:pt x="45" y="340"/>
                  <a:pt x="52" y="317"/>
                </a:cubicBezTo>
                <a:cubicBezTo>
                  <a:pt x="59" y="294"/>
                  <a:pt x="59" y="257"/>
                  <a:pt x="52" y="227"/>
                </a:cubicBezTo>
                <a:cubicBezTo>
                  <a:pt x="45" y="197"/>
                  <a:pt x="14" y="174"/>
                  <a:pt x="7" y="136"/>
                </a:cubicBezTo>
                <a:cubicBezTo>
                  <a:pt x="0" y="98"/>
                  <a:pt x="0" y="23"/>
                  <a:pt x="7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+mn-lt"/>
              <a:cs typeface="ヒラギノ角ゴ Pro W3"/>
            </a:endParaRPr>
          </a:p>
        </p:txBody>
      </p:sp>
      <p:sp>
        <p:nvSpPr>
          <p:cNvPr id="43033" name="Freeform 26"/>
          <p:cNvSpPr>
            <a:spLocks/>
          </p:cNvSpPr>
          <p:nvPr/>
        </p:nvSpPr>
        <p:spPr bwMode="auto">
          <a:xfrm>
            <a:off x="2400300" y="476250"/>
            <a:ext cx="238125" cy="720725"/>
          </a:xfrm>
          <a:custGeom>
            <a:avLst/>
            <a:gdLst>
              <a:gd name="T0" fmla="*/ 2147483647 w 150"/>
              <a:gd name="T1" fmla="*/ 2147483647 h 454"/>
              <a:gd name="T2" fmla="*/ 2147483647 w 150"/>
              <a:gd name="T3" fmla="*/ 2147483647 h 454"/>
              <a:gd name="T4" fmla="*/ 2147483647 w 150"/>
              <a:gd name="T5" fmla="*/ 2147483647 h 454"/>
              <a:gd name="T6" fmla="*/ 2147483647 w 150"/>
              <a:gd name="T7" fmla="*/ 2147483647 h 454"/>
              <a:gd name="T8" fmla="*/ 2147483647 w 150"/>
              <a:gd name="T9" fmla="*/ 2147483647 h 454"/>
              <a:gd name="T10" fmla="*/ 2147483647 w 150"/>
              <a:gd name="T11" fmla="*/ 2147483647 h 454"/>
              <a:gd name="T12" fmla="*/ 2147483647 w 150"/>
              <a:gd name="T13" fmla="*/ 0 h 45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0"/>
              <a:gd name="T22" fmla="*/ 0 h 454"/>
              <a:gd name="T23" fmla="*/ 150 w 150"/>
              <a:gd name="T24" fmla="*/ 454 h 45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0" h="454">
                <a:moveTo>
                  <a:pt x="7" y="454"/>
                </a:moveTo>
                <a:cubicBezTo>
                  <a:pt x="30" y="420"/>
                  <a:pt x="53" y="386"/>
                  <a:pt x="53" y="363"/>
                </a:cubicBezTo>
                <a:cubicBezTo>
                  <a:pt x="53" y="340"/>
                  <a:pt x="0" y="341"/>
                  <a:pt x="7" y="318"/>
                </a:cubicBezTo>
                <a:cubicBezTo>
                  <a:pt x="14" y="295"/>
                  <a:pt x="90" y="250"/>
                  <a:pt x="98" y="227"/>
                </a:cubicBezTo>
                <a:cubicBezTo>
                  <a:pt x="106" y="204"/>
                  <a:pt x="46" y="197"/>
                  <a:pt x="53" y="182"/>
                </a:cubicBezTo>
                <a:cubicBezTo>
                  <a:pt x="60" y="167"/>
                  <a:pt x="136" y="166"/>
                  <a:pt x="143" y="136"/>
                </a:cubicBezTo>
                <a:cubicBezTo>
                  <a:pt x="150" y="106"/>
                  <a:pt x="105" y="23"/>
                  <a:pt x="98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+mn-lt"/>
              <a:cs typeface="ヒラギノ角ゴ Pro W3"/>
            </a:endParaRPr>
          </a:p>
        </p:txBody>
      </p:sp>
      <p:sp>
        <p:nvSpPr>
          <p:cNvPr id="43034" name="Freeform 27"/>
          <p:cNvSpPr>
            <a:spLocks/>
          </p:cNvSpPr>
          <p:nvPr/>
        </p:nvSpPr>
        <p:spPr bwMode="auto">
          <a:xfrm>
            <a:off x="2339975" y="404813"/>
            <a:ext cx="228600" cy="792162"/>
          </a:xfrm>
          <a:custGeom>
            <a:avLst/>
            <a:gdLst>
              <a:gd name="T0" fmla="*/ 2147483647 w 144"/>
              <a:gd name="T1" fmla="*/ 2147483647 h 499"/>
              <a:gd name="T2" fmla="*/ 2147483647 w 144"/>
              <a:gd name="T3" fmla="*/ 2147483647 h 499"/>
              <a:gd name="T4" fmla="*/ 2147483647 w 144"/>
              <a:gd name="T5" fmla="*/ 2147483647 h 499"/>
              <a:gd name="T6" fmla="*/ 2147483647 w 144"/>
              <a:gd name="T7" fmla="*/ 2147483647 h 499"/>
              <a:gd name="T8" fmla="*/ 2147483647 w 144"/>
              <a:gd name="T9" fmla="*/ 2147483647 h 499"/>
              <a:gd name="T10" fmla="*/ 2147483647 w 144"/>
              <a:gd name="T11" fmla="*/ 2147483647 h 499"/>
              <a:gd name="T12" fmla="*/ 0 w 144"/>
              <a:gd name="T13" fmla="*/ 0 h 49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4"/>
              <a:gd name="T22" fmla="*/ 0 h 499"/>
              <a:gd name="T23" fmla="*/ 144 w 144"/>
              <a:gd name="T24" fmla="*/ 499 h 49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4" h="499">
                <a:moveTo>
                  <a:pt x="91" y="499"/>
                </a:moveTo>
                <a:cubicBezTo>
                  <a:pt x="64" y="465"/>
                  <a:pt x="38" y="431"/>
                  <a:pt x="45" y="408"/>
                </a:cubicBezTo>
                <a:cubicBezTo>
                  <a:pt x="52" y="385"/>
                  <a:pt x="128" y="386"/>
                  <a:pt x="136" y="363"/>
                </a:cubicBezTo>
                <a:cubicBezTo>
                  <a:pt x="144" y="340"/>
                  <a:pt x="106" y="302"/>
                  <a:pt x="91" y="272"/>
                </a:cubicBezTo>
                <a:cubicBezTo>
                  <a:pt x="76" y="242"/>
                  <a:pt x="45" y="211"/>
                  <a:pt x="45" y="181"/>
                </a:cubicBezTo>
                <a:cubicBezTo>
                  <a:pt x="45" y="151"/>
                  <a:pt x="98" y="121"/>
                  <a:pt x="91" y="91"/>
                </a:cubicBezTo>
                <a:cubicBezTo>
                  <a:pt x="84" y="61"/>
                  <a:pt x="15" y="15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+mn-lt"/>
              <a:cs typeface="ヒラギノ角ゴ Pro W3"/>
            </a:endParaRPr>
          </a:p>
        </p:txBody>
      </p:sp>
      <p:sp>
        <p:nvSpPr>
          <p:cNvPr id="43035" name="Freeform 28"/>
          <p:cNvSpPr>
            <a:spLocks/>
          </p:cNvSpPr>
          <p:nvPr/>
        </p:nvSpPr>
        <p:spPr bwMode="auto">
          <a:xfrm>
            <a:off x="2195513" y="333375"/>
            <a:ext cx="288925" cy="863600"/>
          </a:xfrm>
          <a:custGeom>
            <a:avLst/>
            <a:gdLst>
              <a:gd name="T0" fmla="*/ 2147483647 w 182"/>
              <a:gd name="T1" fmla="*/ 2147483647 h 544"/>
              <a:gd name="T2" fmla="*/ 2147483647 w 182"/>
              <a:gd name="T3" fmla="*/ 2147483647 h 544"/>
              <a:gd name="T4" fmla="*/ 0 w 182"/>
              <a:gd name="T5" fmla="*/ 2147483647 h 544"/>
              <a:gd name="T6" fmla="*/ 2147483647 w 182"/>
              <a:gd name="T7" fmla="*/ 2147483647 h 544"/>
              <a:gd name="T8" fmla="*/ 2147483647 w 182"/>
              <a:gd name="T9" fmla="*/ 0 h 5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2"/>
              <a:gd name="T16" fmla="*/ 0 h 544"/>
              <a:gd name="T17" fmla="*/ 182 w 182"/>
              <a:gd name="T18" fmla="*/ 544 h 5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2" h="544">
                <a:moveTo>
                  <a:pt x="91" y="544"/>
                </a:moveTo>
                <a:cubicBezTo>
                  <a:pt x="98" y="498"/>
                  <a:pt x="106" y="453"/>
                  <a:pt x="91" y="408"/>
                </a:cubicBezTo>
                <a:cubicBezTo>
                  <a:pt x="76" y="363"/>
                  <a:pt x="0" y="310"/>
                  <a:pt x="0" y="272"/>
                </a:cubicBezTo>
                <a:cubicBezTo>
                  <a:pt x="0" y="234"/>
                  <a:pt x="61" y="226"/>
                  <a:pt x="91" y="181"/>
                </a:cubicBezTo>
                <a:cubicBezTo>
                  <a:pt x="121" y="136"/>
                  <a:pt x="167" y="30"/>
                  <a:pt x="18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+mn-lt"/>
              <a:cs typeface="ヒラギノ角ゴ Pro W3"/>
            </a:endParaRPr>
          </a:p>
        </p:txBody>
      </p:sp>
      <p:sp>
        <p:nvSpPr>
          <p:cNvPr id="43036" name="Line 29"/>
          <p:cNvSpPr>
            <a:spLocks noChangeShapeType="1"/>
          </p:cNvSpPr>
          <p:nvPr/>
        </p:nvSpPr>
        <p:spPr bwMode="auto">
          <a:xfrm>
            <a:off x="900113" y="3141663"/>
            <a:ext cx="5032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3037" name="Text Box 30"/>
          <p:cNvSpPr txBox="1">
            <a:spLocks noChangeArrowheads="1"/>
          </p:cNvSpPr>
          <p:nvPr/>
        </p:nvSpPr>
        <p:spPr bwMode="auto">
          <a:xfrm>
            <a:off x="755650" y="1989138"/>
            <a:ext cx="11949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+mn-lt"/>
                <a:cs typeface="ヒラギノ角ゴ Pro W3"/>
              </a:rPr>
              <a:t>Котельная</a:t>
            </a:r>
            <a:endParaRPr lang="nb-NO">
              <a:latin typeface="+mn-lt"/>
              <a:cs typeface="ヒラギノ角ゴ Pro W3"/>
            </a:endParaRPr>
          </a:p>
        </p:txBody>
      </p:sp>
      <p:sp>
        <p:nvSpPr>
          <p:cNvPr id="43038" name="Text Box 31"/>
          <p:cNvSpPr txBox="1">
            <a:spLocks noChangeArrowheads="1"/>
          </p:cNvSpPr>
          <p:nvPr/>
        </p:nvSpPr>
        <p:spPr bwMode="auto">
          <a:xfrm>
            <a:off x="5992813" y="857250"/>
            <a:ext cx="19431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+mn-lt"/>
                <a:cs typeface="ヒラギノ角ゴ Pro W3"/>
              </a:rPr>
              <a:t>Здание Дирекции</a:t>
            </a:r>
            <a:endParaRPr lang="nb-NO">
              <a:latin typeface="+mn-lt"/>
              <a:cs typeface="ヒラギノ角ゴ Pro W3"/>
            </a:endParaRPr>
          </a:p>
        </p:txBody>
      </p:sp>
      <p:sp>
        <p:nvSpPr>
          <p:cNvPr id="43039" name="Text Box 32"/>
          <p:cNvSpPr txBox="1">
            <a:spLocks noChangeArrowheads="1"/>
          </p:cNvSpPr>
          <p:nvPr/>
        </p:nvSpPr>
        <p:spPr bwMode="auto">
          <a:xfrm>
            <a:off x="4335463" y="6040438"/>
            <a:ext cx="6546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+mn-lt"/>
                <a:cs typeface="ヒラギノ角ゴ Pro W3"/>
              </a:rPr>
              <a:t>Цеха</a:t>
            </a:r>
            <a:endParaRPr lang="nb-NO">
              <a:latin typeface="+mn-lt"/>
              <a:cs typeface="ヒラギノ角ゴ Pro W3"/>
            </a:endParaRPr>
          </a:p>
        </p:txBody>
      </p:sp>
      <p:sp>
        <p:nvSpPr>
          <p:cNvPr id="43040" name="Text Box 33"/>
          <p:cNvSpPr txBox="1">
            <a:spLocks noChangeArrowheads="1"/>
          </p:cNvSpPr>
          <p:nvPr/>
        </p:nvSpPr>
        <p:spPr bwMode="auto">
          <a:xfrm>
            <a:off x="2608263" y="0"/>
            <a:ext cx="41783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cs typeface="ヒラギノ角ゴ Pro W3"/>
              </a:rPr>
              <a:t>Система отопления</a:t>
            </a:r>
            <a:endParaRPr lang="nb-NO" sz="3200" b="1">
              <a:cs typeface="ヒラギノ角ゴ Pro W3"/>
            </a:endParaRPr>
          </a:p>
        </p:txBody>
      </p:sp>
      <p:sp>
        <p:nvSpPr>
          <p:cNvPr id="43041" name="Text Box 34"/>
          <p:cNvSpPr txBox="1">
            <a:spLocks noChangeArrowheads="1"/>
          </p:cNvSpPr>
          <p:nvPr/>
        </p:nvSpPr>
        <p:spPr bwMode="auto">
          <a:xfrm>
            <a:off x="250825" y="4076700"/>
            <a:ext cx="16812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+mn-lt"/>
                <a:cs typeface="ヒラギノ角ゴ Pro W3"/>
              </a:rPr>
              <a:t>Подогрев воды</a:t>
            </a:r>
            <a:endParaRPr lang="nb-NO">
              <a:latin typeface="+mn-lt"/>
              <a:cs typeface="ヒラギノ角ゴ Pro W3"/>
            </a:endParaRPr>
          </a:p>
        </p:txBody>
      </p:sp>
      <p:sp>
        <p:nvSpPr>
          <p:cNvPr id="43042" name="Text Box 35"/>
          <p:cNvSpPr txBox="1">
            <a:spLocks noChangeArrowheads="1"/>
          </p:cNvSpPr>
          <p:nvPr/>
        </p:nvSpPr>
        <p:spPr bwMode="auto">
          <a:xfrm>
            <a:off x="539750" y="2708275"/>
            <a:ext cx="7196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+mn-lt"/>
                <a:cs typeface="ヒラギノ角ゴ Pro W3"/>
              </a:rPr>
              <a:t>Уголь</a:t>
            </a:r>
            <a:endParaRPr lang="nb-NO">
              <a:latin typeface="+mn-lt"/>
              <a:cs typeface="ヒラギノ角ゴ Pro W3"/>
            </a:endParaRPr>
          </a:p>
        </p:txBody>
      </p:sp>
      <p:sp>
        <p:nvSpPr>
          <p:cNvPr id="43043" name="Line 36"/>
          <p:cNvSpPr>
            <a:spLocks noChangeShapeType="1"/>
          </p:cNvSpPr>
          <p:nvPr/>
        </p:nvSpPr>
        <p:spPr bwMode="auto">
          <a:xfrm>
            <a:off x="1835150" y="342900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3044" name="Line 37"/>
          <p:cNvSpPr>
            <a:spLocks noChangeShapeType="1"/>
          </p:cNvSpPr>
          <p:nvPr/>
        </p:nvSpPr>
        <p:spPr bwMode="auto">
          <a:xfrm flipH="1">
            <a:off x="684213" y="3644900"/>
            <a:ext cx="11509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+mn-lt"/>
            </a:endParaRPr>
          </a:p>
        </p:txBody>
      </p:sp>
      <p:sp>
        <p:nvSpPr>
          <p:cNvPr id="43045" name="Text Box 38"/>
          <p:cNvSpPr txBox="1">
            <a:spLocks noChangeArrowheads="1"/>
          </p:cNvSpPr>
          <p:nvPr/>
        </p:nvSpPr>
        <p:spPr bwMode="auto">
          <a:xfrm>
            <a:off x="539750" y="3284538"/>
            <a:ext cx="6388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+mn-lt"/>
                <a:cs typeface="ヒラギノ角ゴ Pro W3"/>
              </a:rPr>
              <a:t>Зола</a:t>
            </a:r>
            <a:endParaRPr lang="nb-NO">
              <a:latin typeface="+mn-lt"/>
              <a:cs typeface="ヒラギノ角ゴ Pro W3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tel 1"/>
          <p:cNvSpPr>
            <a:spLocks noGrp="1"/>
          </p:cNvSpPr>
          <p:nvPr>
            <p:ph type="title"/>
          </p:nvPr>
        </p:nvSpPr>
        <p:spPr>
          <a:xfrm>
            <a:off x="642910" y="0"/>
            <a:ext cx="8216900" cy="129220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Решение проблемы</a:t>
            </a:r>
            <a:endParaRPr lang="en-US" sz="4000" b="1" dirty="0" smtClean="0">
              <a:solidFill>
                <a:schemeClr val="accent5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4034" name="Plassholder for innhold 2"/>
          <p:cNvSpPr>
            <a:spLocks noGrp="1"/>
          </p:cNvSpPr>
          <p:nvPr>
            <p:ph sz="quarter" idx="1"/>
          </p:nvPr>
        </p:nvSpPr>
        <p:spPr>
          <a:xfrm>
            <a:off x="642910" y="2071678"/>
            <a:ext cx="8229600" cy="3633788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buClrTx/>
              <a:buSzPct val="80000"/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Договоритесь о вариантах решения</a:t>
            </a:r>
            <a:r>
              <a:rPr lang="nb-NO" sz="2800" dirty="0" smtClean="0">
                <a:solidFill>
                  <a:srgbClr val="000000"/>
                </a:solidFill>
                <a:cs typeface="Arial" charset="0"/>
              </a:rPr>
              <a:t>.</a:t>
            </a:r>
          </a:p>
          <a:p>
            <a:pPr>
              <a:lnSpc>
                <a:spcPct val="200000"/>
              </a:lnSpc>
              <a:buClrTx/>
              <a:buSzPct val="80000"/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Сузьте, дав относительные значения вариантам</a:t>
            </a:r>
            <a:r>
              <a:rPr lang="nb-NO" sz="2800" dirty="0" smtClean="0">
                <a:solidFill>
                  <a:srgbClr val="000000"/>
                </a:solidFill>
                <a:cs typeface="Arial" charset="0"/>
              </a:rPr>
              <a:t>.</a:t>
            </a:r>
          </a:p>
          <a:p>
            <a:pPr>
              <a:lnSpc>
                <a:spcPct val="200000"/>
              </a:lnSpc>
              <a:buClrTx/>
              <a:buSzPct val="80000"/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Завершите</a:t>
            </a:r>
            <a:r>
              <a:rPr lang="nb-NO" sz="2800" dirty="0" smtClean="0">
                <a:solidFill>
                  <a:srgbClr val="000000"/>
                </a:solidFill>
                <a:cs typeface="Arial" charset="0"/>
              </a:rPr>
              <a:t>; </a:t>
            </a: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договоритесь о варианте, который хотите внедрить</a:t>
            </a:r>
            <a:r>
              <a:rPr lang="nb-NO" sz="2800" dirty="0" smtClean="0">
                <a:solidFill>
                  <a:srgbClr val="000000"/>
                </a:solidFill>
                <a:cs typeface="Arial" charset="0"/>
              </a:rPr>
              <a:t>. </a:t>
            </a:r>
            <a:endParaRPr lang="en-US" sz="2800" dirty="0" smtClean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1">
      <a:dk1>
        <a:srgbClr val="704404"/>
      </a:dk1>
      <a:lt1>
        <a:sysClr val="window" lastClr="FFFFFF"/>
      </a:lt1>
      <a:dk2>
        <a:srgbClr val="E0CAA2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2321</TotalTime>
  <Words>790</Words>
  <Application>Microsoft Office PowerPoint</Application>
  <PresentationFormat>Экран (4:3)</PresentationFormat>
  <Paragraphs>319</Paragraphs>
  <Slides>22</Slides>
  <Notes>11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Обычная</vt:lpstr>
      <vt:lpstr>Document</vt:lpstr>
      <vt:lpstr>Идентификация проекта</vt:lpstr>
      <vt:lpstr>Экологическая «горячая» точка</vt:lpstr>
      <vt:lpstr>Экологическая «горячая»точка,  подход Чистого производства</vt:lpstr>
      <vt:lpstr>Экологическая «горячая»точка,  подход Чистого производства</vt:lpstr>
      <vt:lpstr>Этапы решения проблемы</vt:lpstr>
      <vt:lpstr>Слайд 6</vt:lpstr>
      <vt:lpstr>Формулирование проблемы</vt:lpstr>
      <vt:lpstr>Слайд 8</vt:lpstr>
      <vt:lpstr>Решение проблемы</vt:lpstr>
      <vt:lpstr>Разработка вариантов</vt:lpstr>
      <vt:lpstr>Принципы материального баланса</vt:lpstr>
      <vt:lpstr>Материальный баланс</vt:lpstr>
      <vt:lpstr>Проследите все материальные потоки</vt:lpstr>
      <vt:lpstr>Работа в группах</vt:lpstr>
      <vt:lpstr>Экологическое воздействие</vt:lpstr>
      <vt:lpstr>Примеры</vt:lpstr>
      <vt:lpstr>Экологическая оценка</vt:lpstr>
      <vt:lpstr>Экологическая оценка Таблица 1:</vt:lpstr>
      <vt:lpstr>Экологическая оценка Таблица 2:</vt:lpstr>
      <vt:lpstr>Горение Выбросы от производства энергии и потребления твердого топлива без очистки </vt:lpstr>
      <vt:lpstr>Слайд 21</vt:lpstr>
      <vt:lpstr>Ответ: Экологический эффект</vt:lpstr>
    </vt:vector>
  </TitlesOfParts>
  <Company>Siv.ing. Leiv L. Bjerke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Velg problem</dc:title>
  <dc:creator>Leiv Bjerke</dc:creator>
  <cp:lastModifiedBy>1</cp:lastModifiedBy>
  <cp:revision>219</cp:revision>
  <dcterms:created xsi:type="dcterms:W3CDTF">2006-09-13T17:56:11Z</dcterms:created>
  <dcterms:modified xsi:type="dcterms:W3CDTF">2016-10-05T14:27:27Z</dcterms:modified>
</cp:coreProperties>
</file>