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1"/>
  </p:notesMasterIdLst>
  <p:handoutMasterIdLst>
    <p:handoutMasterId r:id="rId12"/>
  </p:handoutMasterIdLst>
  <p:sldIdLst>
    <p:sldId id="278" r:id="rId3"/>
    <p:sldId id="273" r:id="rId4"/>
    <p:sldId id="277" r:id="rId5"/>
    <p:sldId id="279" r:id="rId6"/>
    <p:sldId id="261" r:id="rId7"/>
    <p:sldId id="262" r:id="rId8"/>
    <p:sldId id="263" r:id="rId9"/>
    <p:sldId id="264" r:id="rId10"/>
  </p:sldIdLst>
  <p:sldSz cx="9144000" cy="6858000" type="screen4x3"/>
  <p:notesSz cx="9144000" cy="6858000"/>
  <p:defaultTextStyle>
    <a:defPPr>
      <a:defRPr lang="nb-NO"/>
    </a:defPPr>
    <a:lvl1pPr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2787"/>
    <p:restoredTop sz="90962" autoAdjust="0"/>
  </p:normalViewPr>
  <p:slideViewPr>
    <p:cSldViewPr>
      <p:cViewPr varScale="1">
        <p:scale>
          <a:sx n="60" d="100"/>
          <a:sy n="60" d="100"/>
        </p:scale>
        <p:origin x="-1100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1878" y="-8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55EBF9D-3718-4F10-80B9-8D01D4CED60B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67837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048000" y="514350"/>
            <a:ext cx="3048000" cy="2286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714750"/>
            <a:ext cx="73152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n-NO" noProof="0" smtClean="0"/>
              <a:t>Klikk for å redigere tekststiler i malen</a:t>
            </a:r>
          </a:p>
          <a:p>
            <a:pPr lvl="1"/>
            <a:r>
              <a:rPr lang="nb-NO" altLang="nn-NO" noProof="0" smtClean="0"/>
              <a:t>Andre nivå</a:t>
            </a:r>
          </a:p>
          <a:p>
            <a:pPr lvl="2"/>
            <a:r>
              <a:rPr lang="nb-NO" altLang="nn-NO" noProof="0" smtClean="0"/>
              <a:t>Tredje nivå</a:t>
            </a:r>
          </a:p>
          <a:p>
            <a:pPr lvl="3"/>
            <a:r>
              <a:rPr lang="nb-NO" altLang="nn-NO" noProof="0" smtClean="0"/>
              <a:t>Fjerde nivå</a:t>
            </a:r>
          </a:p>
          <a:p>
            <a:pPr lvl="4"/>
            <a:r>
              <a:rPr lang="nb-NO" altLang="nn-NO" noProof="0" smtClean="0"/>
              <a:t>Femte nivå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8249EFF-4AAC-413E-B81E-2C284006F66E}" type="slidenum">
              <a:rPr lang="nb-NO" altLang="nn-NO"/>
              <a:pPr>
                <a:defRPr/>
              </a:pPr>
              <a:t>‹#›</a:t>
            </a:fld>
            <a:endParaRPr lang="nb-NO" altLang="nn-NO"/>
          </a:p>
        </p:txBody>
      </p:sp>
    </p:spTree>
    <p:extLst>
      <p:ext uri="{BB962C8B-B14F-4D97-AF65-F5344CB8AC3E}">
        <p14:creationId xmlns:p14="http://schemas.microsoft.com/office/powerpoint/2010/main" val="7748501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0B4C9-B064-478D-9FF2-C6B5B441403E}" type="slidenum">
              <a:rPr lang="nb-NO" altLang="nn-NO"/>
              <a:pPr>
                <a:defRPr/>
              </a:pPr>
              <a:t>‹#›</a:t>
            </a:fld>
            <a:endParaRPr lang="nb-NO" altLang="nn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39491-A126-4FBF-91C7-D9664793D59C}" type="slidenum">
              <a:rPr lang="nb-NO" altLang="nn-NO"/>
              <a:pPr>
                <a:defRPr/>
              </a:pPr>
              <a:t>‹#›</a:t>
            </a:fld>
            <a:endParaRPr lang="nb-NO" altLang="nn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16700" y="914400"/>
            <a:ext cx="2070100" cy="5211763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06400" y="914400"/>
            <a:ext cx="6057900" cy="5211763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2263F-0192-461E-B0AE-68718CA8D97D}" type="slidenum">
              <a:rPr lang="nb-NO" altLang="nn-NO"/>
              <a:pPr>
                <a:defRPr/>
              </a:pPr>
              <a:t>‹#›</a:t>
            </a:fld>
            <a:endParaRPr lang="nb-NO" altLang="nn-N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tel og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abell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nb-NO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38400"/>
            <a:ext cx="7772400" cy="914400"/>
          </a:xfrm>
        </p:spPr>
        <p:txBody>
          <a:bodyPr/>
          <a:lstStyle>
            <a:lvl1pPr algn="ctr">
              <a:lnSpc>
                <a:spcPct val="8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7772400" cy="1828800"/>
          </a:xfrm>
        </p:spPr>
        <p:txBody>
          <a:bodyPr/>
          <a:lstStyle>
            <a:lvl1pPr marL="0" indent="0" algn="ctr">
              <a:defRPr>
                <a:solidFill>
                  <a:srgbClr val="BFBFBF"/>
                </a:solidFill>
              </a:defRPr>
            </a:lvl1pPr>
          </a:lstStyle>
          <a:p>
            <a:r>
              <a:rPr lang="nb-NO" smtClean="0"/>
              <a:t>Klikk for å redigere undertittelstil i malen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980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99761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646554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461195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47427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981413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484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A3D04-80CC-4371-98EC-C05966F92DDA}" type="slidenum">
              <a:rPr lang="nb-NO" altLang="nn-NO"/>
              <a:pPr>
                <a:defRPr/>
              </a:pPr>
              <a:t>‹#›</a:t>
            </a:fld>
            <a:endParaRPr lang="nb-NO" altLang="nn-NO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41867913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b-NO" noProof="0" smtClean="0"/>
              <a:t>Klikk ikonet for å legge til et bilde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8598693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914583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47244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47244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729024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tel og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en tabell</a:t>
            </a:r>
          </a:p>
        </p:txBody>
      </p:sp>
    </p:spTree>
    <p:extLst>
      <p:ext uri="{BB962C8B-B14F-4D97-AF65-F5344CB8AC3E}">
        <p14:creationId xmlns:p14="http://schemas.microsoft.com/office/powerpoint/2010/main" val="18821912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tel, tekst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et diagram</a:t>
            </a:r>
          </a:p>
        </p:txBody>
      </p:sp>
    </p:spTree>
    <p:extLst>
      <p:ext uri="{BB962C8B-B14F-4D97-AF65-F5344CB8AC3E}">
        <p14:creationId xmlns:p14="http://schemas.microsoft.com/office/powerpoint/2010/main" val="28189498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tel, diagram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et diagram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596822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tel og skjematisk tegning eller organisasjonsk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SmartArt-grafikk</a:t>
            </a:r>
          </a:p>
        </p:txBody>
      </p:sp>
    </p:spTree>
    <p:extLst>
      <p:ext uri="{BB962C8B-B14F-4D97-AF65-F5344CB8AC3E}">
        <p14:creationId xmlns:p14="http://schemas.microsoft.com/office/powerpoint/2010/main" val="28770542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tel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et diagram</a:t>
            </a:r>
          </a:p>
        </p:txBody>
      </p:sp>
    </p:spTree>
    <p:extLst>
      <p:ext uri="{BB962C8B-B14F-4D97-AF65-F5344CB8AC3E}">
        <p14:creationId xmlns:p14="http://schemas.microsoft.com/office/powerpoint/2010/main" val="19841223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tel, tekst og utklip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utklipp</a:t>
            </a:r>
          </a:p>
        </p:txBody>
      </p:sp>
    </p:spTree>
    <p:extLst>
      <p:ext uri="{BB962C8B-B14F-4D97-AF65-F5344CB8AC3E}">
        <p14:creationId xmlns:p14="http://schemas.microsoft.com/office/powerpoint/2010/main" val="2222758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AFF98-1031-4142-9E82-035DE186D8BA}" type="slidenum">
              <a:rPr lang="nb-NO" altLang="nn-NO"/>
              <a:pPr>
                <a:defRPr/>
              </a:pPr>
              <a:t>‹#›</a:t>
            </a:fld>
            <a:endParaRPr lang="nb-NO" altLang="nn-NO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tel, utklipp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utklipp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068254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tel, innhold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83699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47244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289711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tel, tekst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599097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tel, tekst og medieklip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media</a:t>
            </a:r>
          </a:p>
        </p:txBody>
      </p:sp>
    </p:spTree>
    <p:extLst>
      <p:ext uri="{BB962C8B-B14F-4D97-AF65-F5344CB8AC3E}">
        <p14:creationId xmlns:p14="http://schemas.microsoft.com/office/powerpoint/2010/main" val="23281411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tel, medieklipp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Media Placeholder 2"/>
          <p:cNvSpPr>
            <a:spLocks noGrp="1"/>
          </p:cNvSpPr>
          <p:nvPr>
            <p:ph type="media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media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841993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tel og innhold over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7338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807329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tel og tekst over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7338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146121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tel, tekst og 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57406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tel, to innholdsdeler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22809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2228850"/>
            <a:ext cx="4038600" cy="3897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2228850"/>
            <a:ext cx="4038600" cy="3897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84063-3ED7-4A60-8BA7-E07BBB5B9742}" type="slidenum">
              <a:rPr lang="nb-NO" altLang="nn-NO"/>
              <a:pPr>
                <a:defRPr/>
              </a:pPr>
              <a:t>‹#›</a:t>
            </a:fld>
            <a:endParaRPr lang="nb-NO" altLang="nn-NO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tel og to innholdsdeler over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37338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493970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tel og fire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05846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00BA9-A63B-47C1-8C3F-E14CAC8E9F9A}" type="slidenum">
              <a:rPr lang="nb-NO" altLang="nn-NO"/>
              <a:pPr>
                <a:defRPr/>
              </a:pPr>
              <a:t>‹#›</a:t>
            </a:fld>
            <a:endParaRPr lang="nb-NO" altLang="nn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8DCB8-7C06-4AE7-9B37-4B3772900EDA}" type="slidenum">
              <a:rPr lang="nb-NO" altLang="nn-NO"/>
              <a:pPr>
                <a:defRPr/>
              </a:pPr>
              <a:t>‹#›</a:t>
            </a:fld>
            <a:endParaRPr lang="nb-NO" altLang="nn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1DB5D-2584-4FFB-8745-5E152B1B6461}" type="slidenum">
              <a:rPr lang="nb-NO" altLang="nn-NO"/>
              <a:pPr>
                <a:defRPr/>
              </a:pPr>
              <a:t>‹#›</a:t>
            </a:fld>
            <a:endParaRPr lang="nb-NO" altLang="nn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99395-F9BD-41E4-968D-5D1BC6C183DB}" type="slidenum">
              <a:rPr lang="nb-NO" altLang="nn-NO"/>
              <a:pPr>
                <a:defRPr/>
              </a:pPr>
              <a:t>‹#›</a:t>
            </a:fld>
            <a:endParaRPr lang="nb-NO" altLang="nn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b-NO" noProof="0" smtClean="0"/>
              <a:t>Klikk ikonet for å legge til et bilde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9A955-8101-441D-AB49-6C5D6E343752}" type="slidenum">
              <a:rPr lang="nb-NO" altLang="nn-NO"/>
              <a:pPr>
                <a:defRPr/>
              </a:pPr>
              <a:t>‹#›</a:t>
            </a:fld>
            <a:endParaRPr lang="nb-NO" altLang="nn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31" Type="http://schemas.openxmlformats.org/officeDocument/2006/relationships/image" Target="../media/image2.jpe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30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914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n-NO" smtClean="0"/>
              <a:t>Klikk for å redigere tittelstil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28850"/>
            <a:ext cx="8229600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n-NO" smtClean="0"/>
              <a:t>Klikk for å redigere tekststiler i malen</a:t>
            </a:r>
          </a:p>
          <a:p>
            <a:pPr lvl="1"/>
            <a:r>
              <a:rPr lang="nb-NO" altLang="nn-NO" smtClean="0"/>
              <a:t>Andre nivå</a:t>
            </a:r>
          </a:p>
          <a:p>
            <a:pPr lvl="2"/>
            <a:r>
              <a:rPr lang="nb-NO" altLang="nn-NO" smtClean="0"/>
              <a:t>Tredje nivå</a:t>
            </a:r>
          </a:p>
          <a:p>
            <a:pPr lvl="3"/>
            <a:r>
              <a:rPr lang="nb-NO" altLang="nn-NO" smtClean="0"/>
              <a:t>Fjerde nivå</a:t>
            </a:r>
          </a:p>
          <a:p>
            <a:pPr lvl="4"/>
            <a:r>
              <a:rPr lang="nb-NO" altLang="nn-NO" smtClean="0"/>
              <a:t>Femte nivå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nb-NO" altLang="nn-NO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360A3E7D-6E7C-49C0-BF9D-ECC169B0AD9B}" type="slidenum">
              <a:rPr lang="nb-NO" altLang="nn-NO"/>
              <a:pPr>
                <a:defRPr/>
              </a:pPr>
              <a:t>‹#›</a:t>
            </a:fld>
            <a:endParaRPr lang="nb-NO" altLang="nn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tittelstil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tekststiler i malen</a:t>
            </a:r>
          </a:p>
          <a:p>
            <a:pPr lvl="1"/>
            <a:r>
              <a:rPr lang="en-US" smtClean="0"/>
              <a:t>Andre nivå</a:t>
            </a:r>
          </a:p>
          <a:p>
            <a:pPr lvl="2"/>
            <a:r>
              <a:rPr lang="en-US" smtClean="0"/>
              <a:t>Tredje nivå</a:t>
            </a:r>
          </a:p>
          <a:p>
            <a:pPr lvl="3"/>
            <a:r>
              <a:rPr lang="en-US" smtClean="0"/>
              <a:t>Fjerde nivå</a:t>
            </a:r>
          </a:p>
          <a:p>
            <a:pPr lvl="4"/>
            <a:r>
              <a:rPr lang="en-US" smtClean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231474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  <p:sldLayoutId id="2147483720" r:id="rId20"/>
    <p:sldLayoutId id="2147483721" r:id="rId21"/>
    <p:sldLayoutId id="2147483722" r:id="rId22"/>
    <p:sldLayoutId id="2147483723" r:id="rId23"/>
    <p:sldLayoutId id="2147483724" r:id="rId24"/>
    <p:sldLayoutId id="2147483725" r:id="rId25"/>
    <p:sldLayoutId id="2147483726" r:id="rId26"/>
    <p:sldLayoutId id="2147483727" r:id="rId27"/>
    <p:sldLayoutId id="2147483728" r:id="rId28"/>
    <p:sldLayoutId id="2147483729" r:id="rId2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E18F3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0CD02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EAEF06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i.no/" TargetMode="External"/><Relationship Id="rId2" Type="http://schemas.openxmlformats.org/officeDocument/2006/relationships/hyperlink" Target="mailto:Hans.borchsenius@energi.no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.emf"/><Relationship Id="rId4" Type="http://schemas.openxmlformats.org/officeDocument/2006/relationships/oleObject" Target="../embeddings/Microsoft_Word_97_-_2003_Document1.doc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3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tel 1"/>
          <p:cNvSpPr>
            <a:spLocks noGrp="1"/>
          </p:cNvSpPr>
          <p:nvPr>
            <p:ph type="ctrTitle"/>
          </p:nvPr>
        </p:nvSpPr>
        <p:spPr>
          <a:xfrm>
            <a:off x="642938" y="2143125"/>
            <a:ext cx="7500937" cy="1633538"/>
          </a:xfrm>
        </p:spPr>
        <p:txBody>
          <a:bodyPr/>
          <a:lstStyle/>
          <a:p>
            <a:pPr eaLnBrk="1" hangingPunct="1"/>
            <a:r>
              <a:rPr lang="ru-RU" dirty="0" smtClean="0"/>
              <a:t>Оценка инвестиций</a:t>
            </a:r>
            <a:endParaRPr lang="nb-NO" dirty="0" smtClean="0"/>
          </a:p>
        </p:txBody>
      </p:sp>
      <p:sp>
        <p:nvSpPr>
          <p:cNvPr id="3075" name="Undertittel 2"/>
          <p:cNvSpPr>
            <a:spLocks noGrp="1"/>
          </p:cNvSpPr>
          <p:nvPr>
            <p:ph type="subTitle" idx="1"/>
          </p:nvPr>
        </p:nvSpPr>
        <p:spPr>
          <a:xfrm>
            <a:off x="1428750" y="4786313"/>
            <a:ext cx="2357438" cy="1357312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ru-RU" sz="1400" b="1" dirty="0" err="1"/>
              <a:t>Ханс</a:t>
            </a:r>
            <a:r>
              <a:rPr lang="ru-RU" sz="1400" b="1" dirty="0"/>
              <a:t> </a:t>
            </a:r>
            <a:r>
              <a:rPr lang="ru-RU" sz="1400" b="1" dirty="0" err="1"/>
              <a:t>Борксениус</a:t>
            </a:r>
            <a:endParaRPr lang="ru-RU" sz="1400" b="1" dirty="0"/>
          </a:p>
          <a:p>
            <a:pPr algn="l" eaLnBrk="1" hangingPunct="1">
              <a:lnSpc>
                <a:spcPct val="80000"/>
              </a:lnSpc>
            </a:pPr>
            <a:r>
              <a:rPr lang="ru-RU" sz="1100" dirty="0"/>
              <a:t>Менеджер, Международный </a:t>
            </a:r>
            <a:r>
              <a:rPr lang="ru-RU" sz="1100" dirty="0" smtClean="0"/>
              <a:t>отдел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1100" dirty="0" smtClean="0"/>
              <a:t>Норск </a:t>
            </a:r>
            <a:r>
              <a:rPr lang="ru-RU" sz="1100" dirty="0" err="1" smtClean="0"/>
              <a:t>Энерги</a:t>
            </a:r>
            <a:endParaRPr lang="ru-RU" sz="1100" dirty="0" smtClean="0"/>
          </a:p>
          <a:p>
            <a:pPr algn="l" eaLnBrk="1" hangingPunct="1">
              <a:lnSpc>
                <a:spcPct val="80000"/>
              </a:lnSpc>
            </a:pPr>
            <a:r>
              <a:rPr lang="ru-RU" sz="1100" dirty="0" smtClean="0"/>
              <a:t> </a:t>
            </a:r>
            <a:r>
              <a:rPr lang="nb-NO" sz="1100" dirty="0" smtClean="0">
                <a:hlinkClick r:id="rId2"/>
              </a:rPr>
              <a:t>Hans.borchsenius@energi.no</a:t>
            </a:r>
            <a:endParaRPr lang="nb-NO" sz="1100" dirty="0" smtClean="0"/>
          </a:p>
          <a:p>
            <a:pPr algn="l" eaLnBrk="1" hangingPunct="1"/>
            <a:r>
              <a:rPr lang="nb-NO" sz="1100" dirty="0" smtClean="0">
                <a:hlinkClick r:id="rId3"/>
              </a:rPr>
              <a:t>www.energi.no</a:t>
            </a:r>
            <a:r>
              <a:rPr lang="nb-NO" sz="1100" dirty="0" smtClean="0"/>
              <a:t> </a:t>
            </a:r>
          </a:p>
          <a:p>
            <a:pPr algn="l" eaLnBrk="1" hangingPunct="1"/>
            <a:r>
              <a:rPr lang="nb-NO" sz="1100" dirty="0" smtClean="0"/>
              <a:t>Tel +47 22 06 18 00</a:t>
            </a:r>
          </a:p>
        </p:txBody>
      </p:sp>
      <p:pic>
        <p:nvPicPr>
          <p:cNvPr id="3076" name="Bilde 3" descr="Borchsenius Han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3" y="4857750"/>
            <a:ext cx="874712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9045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539750" y="1341438"/>
            <a:ext cx="8280400" cy="5191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A50021"/>
              </a:buClr>
              <a:buFont typeface="Wingdings" pitchFamily="2" charset="2"/>
              <a:buNone/>
            </a:pPr>
            <a:r>
              <a:rPr lang="ru-RU" sz="2000" b="1">
                <a:solidFill>
                  <a:srgbClr val="009900"/>
                </a:solidFill>
              </a:rPr>
              <a:t>Все соответствующие затраты</a:t>
            </a:r>
            <a:r>
              <a:rPr lang="en-US" sz="2000" b="1">
                <a:solidFill>
                  <a:srgbClr val="009900"/>
                </a:solidFill>
              </a:rPr>
              <a:t>:</a:t>
            </a:r>
            <a:endParaRPr lang="en-US" sz="1800" b="1"/>
          </a:p>
          <a:p>
            <a:pPr eaLnBrk="0" hangingPunct="0">
              <a:lnSpc>
                <a:spcPct val="0"/>
              </a:lnSpc>
              <a:spcBef>
                <a:spcPct val="50000"/>
              </a:spcBef>
              <a:buClr>
                <a:srgbClr val="A50021"/>
              </a:buClr>
              <a:buFont typeface="Wingdings" pitchFamily="2" charset="2"/>
              <a:buNone/>
            </a:pPr>
            <a:endParaRPr lang="en-GB" sz="800" b="1">
              <a:solidFill>
                <a:srgbClr val="009900"/>
              </a:solidFill>
              <a:sym typeface="Wingdings" pitchFamily="2" charset="2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Clr>
                <a:srgbClr val="A50021"/>
              </a:buClr>
              <a:buFont typeface="Wingdings" pitchFamily="2" charset="2"/>
              <a:buNone/>
            </a:pPr>
            <a:r>
              <a:rPr lang="en-GB" sz="2000" b="1">
                <a:solidFill>
                  <a:srgbClr val="009900"/>
                </a:solidFill>
                <a:sym typeface="Wingdings" pitchFamily="2" charset="2"/>
              </a:rPr>
              <a:t></a:t>
            </a:r>
            <a:r>
              <a:rPr lang="en-GB" sz="2000" b="1"/>
              <a:t> </a:t>
            </a:r>
            <a:r>
              <a:rPr lang="ru-RU" sz="2000" b="1"/>
              <a:t>Проектирование</a:t>
            </a:r>
            <a:r>
              <a:rPr lang="en-GB" sz="2000" b="1"/>
              <a:t>/</a:t>
            </a:r>
            <a:r>
              <a:rPr lang="ru-RU" sz="2000" b="1"/>
              <a:t>планирование, инженерное обеспечение</a:t>
            </a:r>
            <a:endParaRPr lang="en-GB" sz="2000" b="1">
              <a:solidFill>
                <a:schemeClr val="tx2"/>
              </a:solidFill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Clr>
                <a:srgbClr val="A50021"/>
              </a:buClr>
              <a:buFont typeface="Wingdings" pitchFamily="2" charset="2"/>
              <a:buNone/>
            </a:pPr>
            <a:r>
              <a:rPr lang="en-GB" sz="2000" b="1">
                <a:solidFill>
                  <a:srgbClr val="009900"/>
                </a:solidFill>
                <a:sym typeface="Wingdings" pitchFamily="2" charset="2"/>
              </a:rPr>
              <a:t></a:t>
            </a:r>
            <a:r>
              <a:rPr lang="en-GB" sz="2000" b="1"/>
              <a:t> </a:t>
            </a:r>
            <a:r>
              <a:rPr lang="ru-RU" sz="2000" b="1">
                <a:solidFill>
                  <a:schemeClr val="tx2"/>
                </a:solidFill>
              </a:rPr>
              <a:t>Управление проектом</a:t>
            </a:r>
            <a:r>
              <a:rPr lang="en-GB" sz="2000" b="1">
                <a:solidFill>
                  <a:schemeClr val="tx2"/>
                </a:solidFill>
              </a:rPr>
              <a:t> / </a:t>
            </a:r>
            <a:r>
              <a:rPr lang="ru-RU" sz="2000" b="1">
                <a:solidFill>
                  <a:schemeClr val="tx2"/>
                </a:solidFill>
              </a:rPr>
              <a:t>обеспечение качества</a:t>
            </a:r>
            <a:endParaRPr lang="en-GB" sz="2000" b="1">
              <a:solidFill>
                <a:srgbClr val="009900"/>
              </a:solidFill>
              <a:sym typeface="Wingdings" pitchFamily="2" charset="2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Clr>
                <a:srgbClr val="A50021"/>
              </a:buClr>
              <a:buFont typeface="Wingdings" pitchFamily="2" charset="2"/>
              <a:buNone/>
            </a:pPr>
            <a:r>
              <a:rPr lang="en-GB" sz="2000" b="1">
                <a:solidFill>
                  <a:srgbClr val="009900"/>
                </a:solidFill>
                <a:sym typeface="Wingdings" pitchFamily="2" charset="2"/>
              </a:rPr>
              <a:t></a:t>
            </a:r>
            <a:r>
              <a:rPr lang="en-GB" sz="2000" b="1"/>
              <a:t> </a:t>
            </a:r>
            <a:r>
              <a:rPr lang="ru-RU" sz="2000" b="1">
                <a:solidFill>
                  <a:schemeClr val="tx2"/>
                </a:solidFill>
              </a:rPr>
              <a:t>Разрешения</a:t>
            </a:r>
            <a:endParaRPr lang="en-GB" sz="2000" b="1">
              <a:solidFill>
                <a:schemeClr val="tx2"/>
              </a:solidFill>
              <a:cs typeface="Times New Roman" pitchFamily="18" charset="0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Clr>
                <a:srgbClr val="A50021"/>
              </a:buClr>
              <a:buFontTx/>
              <a:buNone/>
            </a:pPr>
            <a:r>
              <a:rPr lang="en-GB" sz="2000" b="1">
                <a:solidFill>
                  <a:srgbClr val="009900"/>
                </a:solidFill>
                <a:sym typeface="Wingdings" pitchFamily="2" charset="2"/>
              </a:rPr>
              <a:t></a:t>
            </a:r>
            <a:r>
              <a:rPr lang="en-GB" sz="2000" b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sz="2000" b="1">
                <a:solidFill>
                  <a:schemeClr val="tx2"/>
                </a:solidFill>
                <a:cs typeface="Times New Roman" pitchFamily="18" charset="0"/>
              </a:rPr>
              <a:t>Подключение к сети</a:t>
            </a:r>
            <a:endParaRPr lang="en-GB" sz="2000" b="1">
              <a:solidFill>
                <a:srgbClr val="009900"/>
              </a:solidFill>
              <a:sym typeface="Wingdings" pitchFamily="2" charset="2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Clr>
                <a:srgbClr val="A50021"/>
              </a:buClr>
              <a:buFontTx/>
              <a:buNone/>
            </a:pPr>
            <a:r>
              <a:rPr lang="en-GB" sz="2000" b="1">
                <a:solidFill>
                  <a:srgbClr val="009900"/>
                </a:solidFill>
                <a:sym typeface="Wingdings" pitchFamily="2" charset="2"/>
              </a:rPr>
              <a:t></a:t>
            </a:r>
            <a:r>
              <a:rPr lang="en-GB" sz="2000" b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sz="2000" b="1">
                <a:solidFill>
                  <a:schemeClr val="tx2"/>
                </a:solidFill>
                <a:cs typeface="Times New Roman" pitchFamily="18" charset="0"/>
              </a:rPr>
              <a:t>Оборудование</a:t>
            </a:r>
            <a:endParaRPr lang="en-GB" sz="2000" b="1">
              <a:solidFill>
                <a:schemeClr val="tx2"/>
              </a:solidFill>
              <a:cs typeface="Times New Roman" pitchFamily="18" charset="0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Clr>
                <a:srgbClr val="A50021"/>
              </a:buClr>
              <a:buFontTx/>
              <a:buNone/>
            </a:pPr>
            <a:r>
              <a:rPr lang="en-GB" sz="2000" b="1">
                <a:solidFill>
                  <a:srgbClr val="009900"/>
                </a:solidFill>
                <a:sym typeface="Wingdings" pitchFamily="2" charset="2"/>
              </a:rPr>
              <a:t></a:t>
            </a:r>
            <a:r>
              <a:rPr lang="en-GB" sz="2000" b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sz="2000" b="1">
                <a:solidFill>
                  <a:schemeClr val="tx2"/>
                </a:solidFill>
                <a:cs typeface="Times New Roman" pitchFamily="18" charset="0"/>
              </a:rPr>
              <a:t>Строительство и монтаж</a:t>
            </a:r>
            <a:r>
              <a:rPr lang="en-GB" sz="2000" b="1">
                <a:solidFill>
                  <a:schemeClr val="tx2"/>
                </a:solidFill>
                <a:cs typeface="Times New Roman" pitchFamily="18" charset="0"/>
              </a:rPr>
              <a:t> 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Clr>
                <a:srgbClr val="A50021"/>
              </a:buClr>
              <a:buFontTx/>
              <a:buNone/>
            </a:pPr>
            <a:r>
              <a:rPr lang="en-GB" sz="2000" b="1">
                <a:solidFill>
                  <a:srgbClr val="009900"/>
                </a:solidFill>
                <a:sym typeface="Wingdings" pitchFamily="2" charset="2"/>
              </a:rPr>
              <a:t></a:t>
            </a:r>
            <a:r>
              <a:rPr lang="en-GB" sz="2000" b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sz="2000" b="1">
                <a:solidFill>
                  <a:schemeClr val="tx2"/>
                </a:solidFill>
                <a:cs typeface="Times New Roman" pitchFamily="18" charset="0"/>
              </a:rPr>
              <a:t>Контроль и эксплуатация</a:t>
            </a:r>
            <a:endParaRPr lang="en-GB" sz="2000" b="1">
              <a:solidFill>
                <a:schemeClr val="tx2"/>
              </a:solidFill>
              <a:cs typeface="Times New Roman" pitchFamily="18" charset="0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Clr>
                <a:srgbClr val="A50021"/>
              </a:buClr>
              <a:buFontTx/>
              <a:buNone/>
            </a:pPr>
            <a:r>
              <a:rPr lang="en-GB" sz="2000" b="1">
                <a:solidFill>
                  <a:srgbClr val="009900"/>
                </a:solidFill>
                <a:sym typeface="Wingdings" pitchFamily="2" charset="2"/>
              </a:rPr>
              <a:t></a:t>
            </a:r>
            <a:r>
              <a:rPr lang="en-GB" sz="2000" b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sz="2000" b="1">
                <a:solidFill>
                  <a:schemeClr val="tx2"/>
                </a:solidFill>
                <a:cs typeface="Times New Roman" pitchFamily="18" charset="0"/>
              </a:rPr>
              <a:t>Документация поставщиков</a:t>
            </a:r>
            <a:endParaRPr lang="en-GB" sz="2000" b="1">
              <a:solidFill>
                <a:schemeClr val="tx2"/>
              </a:solidFill>
              <a:cs typeface="Times New Roman" pitchFamily="18" charset="0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Clr>
                <a:srgbClr val="A50021"/>
              </a:buClr>
              <a:buFontTx/>
              <a:buNone/>
            </a:pPr>
            <a:r>
              <a:rPr lang="en-GB" sz="2000" b="1">
                <a:solidFill>
                  <a:srgbClr val="009900"/>
                </a:solidFill>
                <a:sym typeface="Wingdings" pitchFamily="2" charset="2"/>
              </a:rPr>
              <a:t></a:t>
            </a:r>
            <a:r>
              <a:rPr lang="en-GB" sz="2000" b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sz="2000" b="1">
                <a:solidFill>
                  <a:schemeClr val="tx2"/>
                </a:solidFill>
                <a:cs typeface="Times New Roman" pitchFamily="18" charset="0"/>
              </a:rPr>
              <a:t>Ввод в эксплуатацию</a:t>
            </a:r>
            <a:endParaRPr lang="en-GB" sz="2000" b="1">
              <a:solidFill>
                <a:schemeClr val="tx2"/>
              </a:solidFill>
              <a:cs typeface="Times New Roman" pitchFamily="18" charset="0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Clr>
                <a:srgbClr val="A50021"/>
              </a:buClr>
              <a:buFontTx/>
              <a:buNone/>
            </a:pPr>
            <a:r>
              <a:rPr lang="en-GB" sz="2000" b="1">
                <a:solidFill>
                  <a:srgbClr val="009900"/>
                </a:solidFill>
                <a:sym typeface="Wingdings" pitchFamily="2" charset="2"/>
              </a:rPr>
              <a:t></a:t>
            </a:r>
            <a:r>
              <a:rPr lang="en-GB" sz="2000" b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sz="2000" b="1">
                <a:solidFill>
                  <a:schemeClr val="tx2"/>
                </a:solidFill>
                <a:cs typeface="Times New Roman" pitchFamily="18" charset="0"/>
              </a:rPr>
              <a:t>Обучение</a:t>
            </a:r>
            <a:endParaRPr lang="en-GB" sz="2000" b="1">
              <a:solidFill>
                <a:schemeClr val="tx2"/>
              </a:solidFill>
              <a:cs typeface="Times New Roman" pitchFamily="18" charset="0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Clr>
                <a:srgbClr val="A50021"/>
              </a:buClr>
              <a:buFontTx/>
              <a:buNone/>
            </a:pPr>
            <a:r>
              <a:rPr lang="en-GB" sz="2000" b="1">
                <a:solidFill>
                  <a:srgbClr val="009900"/>
                </a:solidFill>
                <a:sym typeface="Wingdings" pitchFamily="2" charset="2"/>
              </a:rPr>
              <a:t></a:t>
            </a:r>
            <a:r>
              <a:rPr lang="en-GB" sz="2000" b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sz="2000" b="1">
                <a:solidFill>
                  <a:schemeClr val="tx2"/>
                </a:solidFill>
                <a:cs typeface="Times New Roman" pitchFamily="18" charset="0"/>
              </a:rPr>
              <a:t>Прочие затраты</a:t>
            </a:r>
            <a:endParaRPr lang="en-GB" sz="2000" b="1">
              <a:solidFill>
                <a:schemeClr val="tx2"/>
              </a:solidFill>
              <a:cs typeface="Times New Roman" pitchFamily="18" charset="0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Clr>
                <a:srgbClr val="A50021"/>
              </a:buClr>
              <a:buFontTx/>
              <a:buNone/>
            </a:pPr>
            <a:r>
              <a:rPr lang="en-GB" sz="2000" b="1">
                <a:solidFill>
                  <a:srgbClr val="009900"/>
                </a:solidFill>
                <a:sym typeface="Wingdings" pitchFamily="2" charset="2"/>
              </a:rPr>
              <a:t></a:t>
            </a:r>
            <a:r>
              <a:rPr lang="en-GB" sz="2000" b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sz="2000" b="1">
                <a:solidFill>
                  <a:schemeClr val="tx2"/>
                </a:solidFill>
                <a:cs typeface="Times New Roman" pitchFamily="18" charset="0"/>
              </a:rPr>
              <a:t>Налоги, НДС</a:t>
            </a:r>
            <a:endParaRPr lang="en-US" sz="2000" b="1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3132138" y="765175"/>
            <a:ext cx="2879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>
              <a:spcBef>
                <a:spcPct val="0"/>
              </a:spcBef>
              <a:buFontTx/>
              <a:buNone/>
            </a:pPr>
            <a:r>
              <a:rPr lang="ru-RU" sz="2800" b="1">
                <a:solidFill>
                  <a:schemeClr val="accent2"/>
                </a:solidFill>
              </a:rPr>
              <a:t>Инвестиция</a:t>
            </a:r>
            <a:r>
              <a:rPr lang="en-US" sz="2800" b="1">
                <a:solidFill>
                  <a:schemeClr val="accent2"/>
                </a:solidFill>
              </a:rPr>
              <a:t>, I</a:t>
            </a:r>
            <a:r>
              <a:rPr lang="en-US" sz="2800" b="1" baseline="-25000">
                <a:solidFill>
                  <a:schemeClr val="accent2"/>
                </a:solidFill>
              </a:rPr>
              <a:t>0</a:t>
            </a:r>
          </a:p>
        </p:txBody>
      </p:sp>
      <p:grpSp>
        <p:nvGrpSpPr>
          <p:cNvPr id="2053" name="Group 4"/>
          <p:cNvGrpSpPr>
            <a:grpSpLocks/>
          </p:cNvGrpSpPr>
          <p:nvPr/>
        </p:nvGrpSpPr>
        <p:grpSpPr bwMode="auto">
          <a:xfrm>
            <a:off x="5638800" y="4267200"/>
            <a:ext cx="2895600" cy="2209800"/>
            <a:chOff x="1680" y="1248"/>
            <a:chExt cx="2640" cy="2496"/>
          </a:xfrm>
        </p:grpSpPr>
        <p:graphicFrame>
          <p:nvGraphicFramePr>
            <p:cNvPr id="2050" name="Object 5"/>
            <p:cNvGraphicFramePr>
              <a:graphicFrameLocks/>
            </p:cNvGraphicFramePr>
            <p:nvPr/>
          </p:nvGraphicFramePr>
          <p:xfrm>
            <a:off x="2378" y="2221"/>
            <a:ext cx="1942" cy="12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4" name="Clip" r:id="rId3" imgW="3657600" imgH="1895400" progId="MS_ClipArt_Gallery.2">
                    <p:embed/>
                  </p:oleObj>
                </mc:Choice>
                <mc:Fallback>
                  <p:oleObj name="Clip" r:id="rId3" imgW="3657600" imgH="1895400" progId="MS_ClipArt_Gallery.2">
                    <p:embed/>
                    <p:pic>
                      <p:nvPicPr>
                        <p:cNvPr id="0" name="Object 5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8" y="2221"/>
                          <a:ext cx="1942" cy="122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054" name="Group 6"/>
            <p:cNvGrpSpPr>
              <a:grpSpLocks/>
            </p:cNvGrpSpPr>
            <p:nvPr/>
          </p:nvGrpSpPr>
          <p:grpSpPr bwMode="auto">
            <a:xfrm>
              <a:off x="1680" y="1248"/>
              <a:ext cx="1842" cy="2496"/>
              <a:chOff x="1680" y="1248"/>
              <a:chExt cx="1842" cy="2496"/>
            </a:xfrm>
          </p:grpSpPr>
          <p:sp>
            <p:nvSpPr>
              <p:cNvPr id="2055" name="Freeform 7"/>
              <p:cNvSpPr>
                <a:spLocks/>
              </p:cNvSpPr>
              <p:nvPr/>
            </p:nvSpPr>
            <p:spPr bwMode="auto">
              <a:xfrm>
                <a:off x="2523" y="1248"/>
                <a:ext cx="999" cy="1221"/>
              </a:xfrm>
              <a:custGeom>
                <a:avLst/>
                <a:gdLst>
                  <a:gd name="T0" fmla="*/ 12 w 999"/>
                  <a:gd name="T1" fmla="*/ 255 h 1221"/>
                  <a:gd name="T2" fmla="*/ 5 w 999"/>
                  <a:gd name="T3" fmla="*/ 160 h 1221"/>
                  <a:gd name="T4" fmla="*/ 56 w 999"/>
                  <a:gd name="T5" fmla="*/ 71 h 1221"/>
                  <a:gd name="T6" fmla="*/ 150 w 999"/>
                  <a:gd name="T7" fmla="*/ 0 h 1221"/>
                  <a:gd name="T8" fmla="*/ 294 w 999"/>
                  <a:gd name="T9" fmla="*/ 30 h 1221"/>
                  <a:gd name="T10" fmla="*/ 419 w 999"/>
                  <a:gd name="T11" fmla="*/ 112 h 1221"/>
                  <a:gd name="T12" fmla="*/ 578 w 999"/>
                  <a:gd name="T13" fmla="*/ 178 h 1221"/>
                  <a:gd name="T14" fmla="*/ 746 w 999"/>
                  <a:gd name="T15" fmla="*/ 244 h 1221"/>
                  <a:gd name="T16" fmla="*/ 903 w 999"/>
                  <a:gd name="T17" fmla="*/ 333 h 1221"/>
                  <a:gd name="T18" fmla="*/ 998 w 999"/>
                  <a:gd name="T19" fmla="*/ 416 h 1221"/>
                  <a:gd name="T20" fmla="*/ 979 w 999"/>
                  <a:gd name="T21" fmla="*/ 439 h 1221"/>
                  <a:gd name="T22" fmla="*/ 803 w 999"/>
                  <a:gd name="T23" fmla="*/ 594 h 1221"/>
                  <a:gd name="T24" fmla="*/ 739 w 999"/>
                  <a:gd name="T25" fmla="*/ 678 h 1221"/>
                  <a:gd name="T26" fmla="*/ 727 w 999"/>
                  <a:gd name="T27" fmla="*/ 756 h 1221"/>
                  <a:gd name="T28" fmla="*/ 721 w 999"/>
                  <a:gd name="T29" fmla="*/ 857 h 1221"/>
                  <a:gd name="T30" fmla="*/ 708 w 999"/>
                  <a:gd name="T31" fmla="*/ 987 h 1221"/>
                  <a:gd name="T32" fmla="*/ 677 w 999"/>
                  <a:gd name="T33" fmla="*/ 1125 h 1221"/>
                  <a:gd name="T34" fmla="*/ 627 w 999"/>
                  <a:gd name="T35" fmla="*/ 1202 h 1221"/>
                  <a:gd name="T36" fmla="*/ 578 w 999"/>
                  <a:gd name="T37" fmla="*/ 1220 h 1221"/>
                  <a:gd name="T38" fmla="*/ 521 w 999"/>
                  <a:gd name="T39" fmla="*/ 1178 h 1221"/>
                  <a:gd name="T40" fmla="*/ 425 w 999"/>
                  <a:gd name="T41" fmla="*/ 1125 h 1221"/>
                  <a:gd name="T42" fmla="*/ 326 w 999"/>
                  <a:gd name="T43" fmla="*/ 1065 h 1221"/>
                  <a:gd name="T44" fmla="*/ 213 w 999"/>
                  <a:gd name="T45" fmla="*/ 1023 h 1221"/>
                  <a:gd name="T46" fmla="*/ 112 w 999"/>
                  <a:gd name="T47" fmla="*/ 1011 h 1221"/>
                  <a:gd name="T48" fmla="*/ 62 w 999"/>
                  <a:gd name="T49" fmla="*/ 934 h 1221"/>
                  <a:gd name="T50" fmla="*/ 24 w 999"/>
                  <a:gd name="T51" fmla="*/ 821 h 1221"/>
                  <a:gd name="T52" fmla="*/ 0 w 999"/>
                  <a:gd name="T53" fmla="*/ 637 h 1221"/>
                  <a:gd name="T54" fmla="*/ 5 w 999"/>
                  <a:gd name="T55" fmla="*/ 475 h 1221"/>
                  <a:gd name="T56" fmla="*/ 18 w 999"/>
                  <a:gd name="T57" fmla="*/ 381 h 1221"/>
                  <a:gd name="T58" fmla="*/ 62 w 999"/>
                  <a:gd name="T59" fmla="*/ 381 h 1221"/>
                  <a:gd name="T60" fmla="*/ 56 w 999"/>
                  <a:gd name="T61" fmla="*/ 541 h 1221"/>
                  <a:gd name="T62" fmla="*/ 56 w 999"/>
                  <a:gd name="T63" fmla="*/ 713 h 1221"/>
                  <a:gd name="T64" fmla="*/ 81 w 999"/>
                  <a:gd name="T65" fmla="*/ 814 h 1221"/>
                  <a:gd name="T66" fmla="*/ 125 w 999"/>
                  <a:gd name="T67" fmla="*/ 934 h 1221"/>
                  <a:gd name="T68" fmla="*/ 225 w 999"/>
                  <a:gd name="T69" fmla="*/ 982 h 1221"/>
                  <a:gd name="T70" fmla="*/ 363 w 999"/>
                  <a:gd name="T71" fmla="*/ 1016 h 1221"/>
                  <a:gd name="T72" fmla="*/ 476 w 999"/>
                  <a:gd name="T73" fmla="*/ 1077 h 1221"/>
                  <a:gd name="T74" fmla="*/ 583 w 999"/>
                  <a:gd name="T75" fmla="*/ 1148 h 1221"/>
                  <a:gd name="T76" fmla="*/ 627 w 999"/>
                  <a:gd name="T77" fmla="*/ 1101 h 1221"/>
                  <a:gd name="T78" fmla="*/ 653 w 999"/>
                  <a:gd name="T79" fmla="*/ 1001 h 1221"/>
                  <a:gd name="T80" fmla="*/ 664 w 999"/>
                  <a:gd name="T81" fmla="*/ 869 h 1221"/>
                  <a:gd name="T82" fmla="*/ 677 w 999"/>
                  <a:gd name="T83" fmla="*/ 732 h 1221"/>
                  <a:gd name="T84" fmla="*/ 721 w 999"/>
                  <a:gd name="T85" fmla="*/ 612 h 1221"/>
                  <a:gd name="T86" fmla="*/ 847 w 999"/>
                  <a:gd name="T87" fmla="*/ 487 h 1221"/>
                  <a:gd name="T88" fmla="*/ 903 w 999"/>
                  <a:gd name="T89" fmla="*/ 423 h 1221"/>
                  <a:gd name="T90" fmla="*/ 898 w 999"/>
                  <a:gd name="T91" fmla="*/ 397 h 1221"/>
                  <a:gd name="T92" fmla="*/ 739 w 999"/>
                  <a:gd name="T93" fmla="*/ 296 h 1221"/>
                  <a:gd name="T94" fmla="*/ 583 w 999"/>
                  <a:gd name="T95" fmla="*/ 232 h 1221"/>
                  <a:gd name="T96" fmla="*/ 452 w 999"/>
                  <a:gd name="T97" fmla="*/ 171 h 1221"/>
                  <a:gd name="T98" fmla="*/ 370 w 999"/>
                  <a:gd name="T99" fmla="*/ 136 h 1221"/>
                  <a:gd name="T100" fmla="*/ 287 w 999"/>
                  <a:gd name="T101" fmla="*/ 90 h 1221"/>
                  <a:gd name="T102" fmla="*/ 238 w 999"/>
                  <a:gd name="T103" fmla="*/ 64 h 1221"/>
                  <a:gd name="T104" fmla="*/ 155 w 999"/>
                  <a:gd name="T105" fmla="*/ 59 h 1221"/>
                  <a:gd name="T106" fmla="*/ 106 w 999"/>
                  <a:gd name="T107" fmla="*/ 100 h 1221"/>
                  <a:gd name="T108" fmla="*/ 68 w 999"/>
                  <a:gd name="T109" fmla="*/ 166 h 1221"/>
                  <a:gd name="T110" fmla="*/ 68 w 999"/>
                  <a:gd name="T111" fmla="*/ 225 h 1221"/>
                  <a:gd name="T112" fmla="*/ 62 w 999"/>
                  <a:gd name="T113" fmla="*/ 284 h 1221"/>
                  <a:gd name="T114" fmla="*/ 12 w 999"/>
                  <a:gd name="T115" fmla="*/ 255 h 1221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999"/>
                  <a:gd name="T175" fmla="*/ 0 h 1221"/>
                  <a:gd name="T176" fmla="*/ 999 w 999"/>
                  <a:gd name="T177" fmla="*/ 1221 h 1221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999" h="1221">
                    <a:moveTo>
                      <a:pt x="12" y="255"/>
                    </a:moveTo>
                    <a:lnTo>
                      <a:pt x="5" y="160"/>
                    </a:lnTo>
                    <a:lnTo>
                      <a:pt x="56" y="71"/>
                    </a:lnTo>
                    <a:lnTo>
                      <a:pt x="150" y="0"/>
                    </a:lnTo>
                    <a:lnTo>
                      <a:pt x="294" y="30"/>
                    </a:lnTo>
                    <a:lnTo>
                      <a:pt x="419" y="112"/>
                    </a:lnTo>
                    <a:lnTo>
                      <a:pt x="578" y="178"/>
                    </a:lnTo>
                    <a:lnTo>
                      <a:pt x="746" y="244"/>
                    </a:lnTo>
                    <a:lnTo>
                      <a:pt x="903" y="333"/>
                    </a:lnTo>
                    <a:lnTo>
                      <a:pt x="998" y="416"/>
                    </a:lnTo>
                    <a:lnTo>
                      <a:pt x="979" y="439"/>
                    </a:lnTo>
                    <a:lnTo>
                      <a:pt x="803" y="594"/>
                    </a:lnTo>
                    <a:lnTo>
                      <a:pt x="739" y="678"/>
                    </a:lnTo>
                    <a:lnTo>
                      <a:pt x="727" y="756"/>
                    </a:lnTo>
                    <a:lnTo>
                      <a:pt x="721" y="857"/>
                    </a:lnTo>
                    <a:lnTo>
                      <a:pt x="708" y="987"/>
                    </a:lnTo>
                    <a:lnTo>
                      <a:pt x="677" y="1125"/>
                    </a:lnTo>
                    <a:lnTo>
                      <a:pt x="627" y="1202"/>
                    </a:lnTo>
                    <a:lnTo>
                      <a:pt x="578" y="1220"/>
                    </a:lnTo>
                    <a:lnTo>
                      <a:pt x="521" y="1178"/>
                    </a:lnTo>
                    <a:lnTo>
                      <a:pt x="425" y="1125"/>
                    </a:lnTo>
                    <a:lnTo>
                      <a:pt x="326" y="1065"/>
                    </a:lnTo>
                    <a:lnTo>
                      <a:pt x="213" y="1023"/>
                    </a:lnTo>
                    <a:lnTo>
                      <a:pt x="112" y="1011"/>
                    </a:lnTo>
                    <a:lnTo>
                      <a:pt x="62" y="934"/>
                    </a:lnTo>
                    <a:lnTo>
                      <a:pt x="24" y="821"/>
                    </a:lnTo>
                    <a:lnTo>
                      <a:pt x="0" y="637"/>
                    </a:lnTo>
                    <a:lnTo>
                      <a:pt x="5" y="475"/>
                    </a:lnTo>
                    <a:lnTo>
                      <a:pt x="18" y="381"/>
                    </a:lnTo>
                    <a:lnTo>
                      <a:pt x="62" y="381"/>
                    </a:lnTo>
                    <a:lnTo>
                      <a:pt x="56" y="541"/>
                    </a:lnTo>
                    <a:lnTo>
                      <a:pt x="56" y="713"/>
                    </a:lnTo>
                    <a:lnTo>
                      <a:pt x="81" y="814"/>
                    </a:lnTo>
                    <a:lnTo>
                      <a:pt x="125" y="934"/>
                    </a:lnTo>
                    <a:lnTo>
                      <a:pt x="225" y="982"/>
                    </a:lnTo>
                    <a:lnTo>
                      <a:pt x="363" y="1016"/>
                    </a:lnTo>
                    <a:lnTo>
                      <a:pt x="476" y="1077"/>
                    </a:lnTo>
                    <a:lnTo>
                      <a:pt x="583" y="1148"/>
                    </a:lnTo>
                    <a:lnTo>
                      <a:pt x="627" y="1101"/>
                    </a:lnTo>
                    <a:lnTo>
                      <a:pt x="653" y="1001"/>
                    </a:lnTo>
                    <a:lnTo>
                      <a:pt x="664" y="869"/>
                    </a:lnTo>
                    <a:lnTo>
                      <a:pt x="677" y="732"/>
                    </a:lnTo>
                    <a:lnTo>
                      <a:pt x="721" y="612"/>
                    </a:lnTo>
                    <a:lnTo>
                      <a:pt x="847" y="487"/>
                    </a:lnTo>
                    <a:lnTo>
                      <a:pt x="903" y="423"/>
                    </a:lnTo>
                    <a:lnTo>
                      <a:pt x="898" y="397"/>
                    </a:lnTo>
                    <a:lnTo>
                      <a:pt x="739" y="296"/>
                    </a:lnTo>
                    <a:lnTo>
                      <a:pt x="583" y="232"/>
                    </a:lnTo>
                    <a:lnTo>
                      <a:pt x="452" y="171"/>
                    </a:lnTo>
                    <a:lnTo>
                      <a:pt x="370" y="136"/>
                    </a:lnTo>
                    <a:lnTo>
                      <a:pt x="287" y="90"/>
                    </a:lnTo>
                    <a:lnTo>
                      <a:pt x="238" y="64"/>
                    </a:lnTo>
                    <a:lnTo>
                      <a:pt x="155" y="59"/>
                    </a:lnTo>
                    <a:lnTo>
                      <a:pt x="106" y="100"/>
                    </a:lnTo>
                    <a:lnTo>
                      <a:pt x="68" y="166"/>
                    </a:lnTo>
                    <a:lnTo>
                      <a:pt x="68" y="225"/>
                    </a:lnTo>
                    <a:lnTo>
                      <a:pt x="62" y="284"/>
                    </a:lnTo>
                    <a:lnTo>
                      <a:pt x="12" y="25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auto">
              <a:xfrm>
                <a:off x="2008" y="1790"/>
                <a:ext cx="1358" cy="435"/>
              </a:xfrm>
              <a:custGeom>
                <a:avLst/>
                <a:gdLst>
                  <a:gd name="T0" fmla="*/ 0 w 1358"/>
                  <a:gd name="T1" fmla="*/ 339 h 435"/>
                  <a:gd name="T2" fmla="*/ 30 w 1358"/>
                  <a:gd name="T3" fmla="*/ 303 h 435"/>
                  <a:gd name="T4" fmla="*/ 99 w 1358"/>
                  <a:gd name="T5" fmla="*/ 291 h 435"/>
                  <a:gd name="T6" fmla="*/ 320 w 1358"/>
                  <a:gd name="T7" fmla="*/ 332 h 435"/>
                  <a:gd name="T8" fmla="*/ 534 w 1358"/>
                  <a:gd name="T9" fmla="*/ 369 h 435"/>
                  <a:gd name="T10" fmla="*/ 797 w 1358"/>
                  <a:gd name="T11" fmla="*/ 362 h 435"/>
                  <a:gd name="T12" fmla="*/ 1043 w 1358"/>
                  <a:gd name="T13" fmla="*/ 314 h 435"/>
                  <a:gd name="T14" fmla="*/ 1192 w 1358"/>
                  <a:gd name="T15" fmla="*/ 232 h 435"/>
                  <a:gd name="T16" fmla="*/ 1175 w 1358"/>
                  <a:gd name="T17" fmla="*/ 166 h 435"/>
                  <a:gd name="T18" fmla="*/ 1200 w 1358"/>
                  <a:gd name="T19" fmla="*/ 76 h 435"/>
                  <a:gd name="T20" fmla="*/ 1255 w 1358"/>
                  <a:gd name="T21" fmla="*/ 29 h 435"/>
                  <a:gd name="T22" fmla="*/ 1319 w 1358"/>
                  <a:gd name="T23" fmla="*/ 0 h 435"/>
                  <a:gd name="T24" fmla="*/ 1342 w 1358"/>
                  <a:gd name="T25" fmla="*/ 64 h 435"/>
                  <a:gd name="T26" fmla="*/ 1357 w 1358"/>
                  <a:gd name="T27" fmla="*/ 129 h 435"/>
                  <a:gd name="T28" fmla="*/ 1331 w 1358"/>
                  <a:gd name="T29" fmla="*/ 255 h 435"/>
                  <a:gd name="T30" fmla="*/ 1267 w 1358"/>
                  <a:gd name="T31" fmla="*/ 291 h 435"/>
                  <a:gd name="T32" fmla="*/ 1118 w 1358"/>
                  <a:gd name="T33" fmla="*/ 339 h 435"/>
                  <a:gd name="T34" fmla="*/ 954 w 1358"/>
                  <a:gd name="T35" fmla="*/ 380 h 435"/>
                  <a:gd name="T36" fmla="*/ 684 w 1358"/>
                  <a:gd name="T37" fmla="*/ 428 h 435"/>
                  <a:gd name="T38" fmla="*/ 433 w 1358"/>
                  <a:gd name="T39" fmla="*/ 434 h 435"/>
                  <a:gd name="T40" fmla="*/ 93 w 1358"/>
                  <a:gd name="T41" fmla="*/ 403 h 435"/>
                  <a:gd name="T42" fmla="*/ 0 w 1358"/>
                  <a:gd name="T43" fmla="*/ 339 h 4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58"/>
                  <a:gd name="T67" fmla="*/ 0 h 435"/>
                  <a:gd name="T68" fmla="*/ 1358 w 1358"/>
                  <a:gd name="T69" fmla="*/ 435 h 4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58" h="435">
                    <a:moveTo>
                      <a:pt x="0" y="339"/>
                    </a:moveTo>
                    <a:lnTo>
                      <a:pt x="30" y="303"/>
                    </a:lnTo>
                    <a:lnTo>
                      <a:pt x="99" y="291"/>
                    </a:lnTo>
                    <a:lnTo>
                      <a:pt x="320" y="332"/>
                    </a:lnTo>
                    <a:lnTo>
                      <a:pt x="534" y="369"/>
                    </a:lnTo>
                    <a:lnTo>
                      <a:pt x="797" y="362"/>
                    </a:lnTo>
                    <a:lnTo>
                      <a:pt x="1043" y="314"/>
                    </a:lnTo>
                    <a:lnTo>
                      <a:pt x="1192" y="232"/>
                    </a:lnTo>
                    <a:lnTo>
                      <a:pt x="1175" y="166"/>
                    </a:lnTo>
                    <a:lnTo>
                      <a:pt x="1200" y="76"/>
                    </a:lnTo>
                    <a:lnTo>
                      <a:pt x="1255" y="29"/>
                    </a:lnTo>
                    <a:lnTo>
                      <a:pt x="1319" y="0"/>
                    </a:lnTo>
                    <a:lnTo>
                      <a:pt x="1342" y="64"/>
                    </a:lnTo>
                    <a:lnTo>
                      <a:pt x="1357" y="129"/>
                    </a:lnTo>
                    <a:lnTo>
                      <a:pt x="1331" y="255"/>
                    </a:lnTo>
                    <a:lnTo>
                      <a:pt x="1267" y="291"/>
                    </a:lnTo>
                    <a:lnTo>
                      <a:pt x="1118" y="339"/>
                    </a:lnTo>
                    <a:lnTo>
                      <a:pt x="954" y="380"/>
                    </a:lnTo>
                    <a:lnTo>
                      <a:pt x="684" y="428"/>
                    </a:lnTo>
                    <a:lnTo>
                      <a:pt x="433" y="434"/>
                    </a:lnTo>
                    <a:lnTo>
                      <a:pt x="93" y="403"/>
                    </a:lnTo>
                    <a:lnTo>
                      <a:pt x="0" y="339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auto">
              <a:xfrm>
                <a:off x="1900" y="1481"/>
                <a:ext cx="736" cy="618"/>
              </a:xfrm>
              <a:custGeom>
                <a:avLst/>
                <a:gdLst>
                  <a:gd name="T0" fmla="*/ 18 w 736"/>
                  <a:gd name="T1" fmla="*/ 617 h 618"/>
                  <a:gd name="T2" fmla="*/ 0 w 736"/>
                  <a:gd name="T3" fmla="*/ 557 h 618"/>
                  <a:gd name="T4" fmla="*/ 37 w 736"/>
                  <a:gd name="T5" fmla="*/ 504 h 618"/>
                  <a:gd name="T6" fmla="*/ 161 w 736"/>
                  <a:gd name="T7" fmla="*/ 457 h 618"/>
                  <a:gd name="T8" fmla="*/ 308 w 736"/>
                  <a:gd name="T9" fmla="*/ 445 h 618"/>
                  <a:gd name="T10" fmla="*/ 407 w 736"/>
                  <a:gd name="T11" fmla="*/ 415 h 618"/>
                  <a:gd name="T12" fmla="*/ 471 w 736"/>
                  <a:gd name="T13" fmla="*/ 361 h 618"/>
                  <a:gd name="T14" fmla="*/ 540 w 736"/>
                  <a:gd name="T15" fmla="*/ 242 h 618"/>
                  <a:gd name="T16" fmla="*/ 596 w 736"/>
                  <a:gd name="T17" fmla="*/ 112 h 618"/>
                  <a:gd name="T18" fmla="*/ 596 w 736"/>
                  <a:gd name="T19" fmla="*/ 47 h 618"/>
                  <a:gd name="T20" fmla="*/ 628 w 736"/>
                  <a:gd name="T21" fmla="*/ 12 h 618"/>
                  <a:gd name="T22" fmla="*/ 672 w 736"/>
                  <a:gd name="T23" fmla="*/ 0 h 618"/>
                  <a:gd name="T24" fmla="*/ 717 w 736"/>
                  <a:gd name="T25" fmla="*/ 30 h 618"/>
                  <a:gd name="T26" fmla="*/ 735 w 736"/>
                  <a:gd name="T27" fmla="*/ 93 h 618"/>
                  <a:gd name="T28" fmla="*/ 729 w 736"/>
                  <a:gd name="T29" fmla="*/ 178 h 618"/>
                  <a:gd name="T30" fmla="*/ 704 w 736"/>
                  <a:gd name="T31" fmla="*/ 237 h 618"/>
                  <a:gd name="T32" fmla="*/ 679 w 736"/>
                  <a:gd name="T33" fmla="*/ 237 h 618"/>
                  <a:gd name="T34" fmla="*/ 666 w 736"/>
                  <a:gd name="T35" fmla="*/ 213 h 618"/>
                  <a:gd name="T36" fmla="*/ 628 w 736"/>
                  <a:gd name="T37" fmla="*/ 207 h 618"/>
                  <a:gd name="T38" fmla="*/ 560 w 736"/>
                  <a:gd name="T39" fmla="*/ 296 h 618"/>
                  <a:gd name="T40" fmla="*/ 477 w 736"/>
                  <a:gd name="T41" fmla="*/ 433 h 618"/>
                  <a:gd name="T42" fmla="*/ 420 w 736"/>
                  <a:gd name="T43" fmla="*/ 493 h 618"/>
                  <a:gd name="T44" fmla="*/ 308 w 736"/>
                  <a:gd name="T45" fmla="*/ 527 h 618"/>
                  <a:gd name="T46" fmla="*/ 176 w 736"/>
                  <a:gd name="T47" fmla="*/ 564 h 618"/>
                  <a:gd name="T48" fmla="*/ 87 w 736"/>
                  <a:gd name="T49" fmla="*/ 593 h 618"/>
                  <a:gd name="T50" fmla="*/ 18 w 736"/>
                  <a:gd name="T51" fmla="*/ 617 h 6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736"/>
                  <a:gd name="T79" fmla="*/ 0 h 618"/>
                  <a:gd name="T80" fmla="*/ 736 w 736"/>
                  <a:gd name="T81" fmla="*/ 618 h 6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736" h="618">
                    <a:moveTo>
                      <a:pt x="18" y="617"/>
                    </a:moveTo>
                    <a:lnTo>
                      <a:pt x="0" y="557"/>
                    </a:lnTo>
                    <a:lnTo>
                      <a:pt x="37" y="504"/>
                    </a:lnTo>
                    <a:lnTo>
                      <a:pt x="161" y="457"/>
                    </a:lnTo>
                    <a:lnTo>
                      <a:pt x="308" y="445"/>
                    </a:lnTo>
                    <a:lnTo>
                      <a:pt x="407" y="415"/>
                    </a:lnTo>
                    <a:lnTo>
                      <a:pt x="471" y="361"/>
                    </a:lnTo>
                    <a:lnTo>
                      <a:pt x="540" y="242"/>
                    </a:lnTo>
                    <a:lnTo>
                      <a:pt x="596" y="112"/>
                    </a:lnTo>
                    <a:lnTo>
                      <a:pt x="596" y="47"/>
                    </a:lnTo>
                    <a:lnTo>
                      <a:pt x="628" y="12"/>
                    </a:lnTo>
                    <a:lnTo>
                      <a:pt x="672" y="0"/>
                    </a:lnTo>
                    <a:lnTo>
                      <a:pt x="717" y="30"/>
                    </a:lnTo>
                    <a:lnTo>
                      <a:pt x="735" y="93"/>
                    </a:lnTo>
                    <a:lnTo>
                      <a:pt x="729" y="178"/>
                    </a:lnTo>
                    <a:lnTo>
                      <a:pt x="704" y="237"/>
                    </a:lnTo>
                    <a:lnTo>
                      <a:pt x="679" y="237"/>
                    </a:lnTo>
                    <a:lnTo>
                      <a:pt x="666" y="213"/>
                    </a:lnTo>
                    <a:lnTo>
                      <a:pt x="628" y="207"/>
                    </a:lnTo>
                    <a:lnTo>
                      <a:pt x="560" y="296"/>
                    </a:lnTo>
                    <a:lnTo>
                      <a:pt x="477" y="433"/>
                    </a:lnTo>
                    <a:lnTo>
                      <a:pt x="420" y="493"/>
                    </a:lnTo>
                    <a:lnTo>
                      <a:pt x="308" y="527"/>
                    </a:lnTo>
                    <a:lnTo>
                      <a:pt x="176" y="564"/>
                    </a:lnTo>
                    <a:lnTo>
                      <a:pt x="87" y="593"/>
                    </a:lnTo>
                    <a:lnTo>
                      <a:pt x="18" y="617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auto">
              <a:xfrm>
                <a:off x="1807" y="2009"/>
                <a:ext cx="559" cy="919"/>
              </a:xfrm>
              <a:custGeom>
                <a:avLst/>
                <a:gdLst>
                  <a:gd name="T0" fmla="*/ 0 w 559"/>
                  <a:gd name="T1" fmla="*/ 120 h 919"/>
                  <a:gd name="T2" fmla="*/ 30 w 559"/>
                  <a:gd name="T3" fmla="*/ 49 h 919"/>
                  <a:gd name="T4" fmla="*/ 74 w 559"/>
                  <a:gd name="T5" fmla="*/ 0 h 919"/>
                  <a:gd name="T6" fmla="*/ 186 w 559"/>
                  <a:gd name="T7" fmla="*/ 0 h 919"/>
                  <a:gd name="T8" fmla="*/ 299 w 559"/>
                  <a:gd name="T9" fmla="*/ 49 h 919"/>
                  <a:gd name="T10" fmla="*/ 432 w 559"/>
                  <a:gd name="T11" fmla="*/ 184 h 919"/>
                  <a:gd name="T12" fmla="*/ 500 w 559"/>
                  <a:gd name="T13" fmla="*/ 292 h 919"/>
                  <a:gd name="T14" fmla="*/ 545 w 559"/>
                  <a:gd name="T15" fmla="*/ 441 h 919"/>
                  <a:gd name="T16" fmla="*/ 558 w 559"/>
                  <a:gd name="T17" fmla="*/ 614 h 919"/>
                  <a:gd name="T18" fmla="*/ 533 w 559"/>
                  <a:gd name="T19" fmla="*/ 798 h 919"/>
                  <a:gd name="T20" fmla="*/ 469 w 559"/>
                  <a:gd name="T21" fmla="*/ 887 h 919"/>
                  <a:gd name="T22" fmla="*/ 357 w 559"/>
                  <a:gd name="T23" fmla="*/ 918 h 919"/>
                  <a:gd name="T24" fmla="*/ 287 w 559"/>
                  <a:gd name="T25" fmla="*/ 912 h 919"/>
                  <a:gd name="T26" fmla="*/ 231 w 559"/>
                  <a:gd name="T27" fmla="*/ 882 h 919"/>
                  <a:gd name="T28" fmla="*/ 180 w 559"/>
                  <a:gd name="T29" fmla="*/ 840 h 919"/>
                  <a:gd name="T30" fmla="*/ 162 w 559"/>
                  <a:gd name="T31" fmla="*/ 769 h 919"/>
                  <a:gd name="T32" fmla="*/ 174 w 559"/>
                  <a:gd name="T33" fmla="*/ 696 h 919"/>
                  <a:gd name="T34" fmla="*/ 218 w 559"/>
                  <a:gd name="T35" fmla="*/ 656 h 919"/>
                  <a:gd name="T36" fmla="*/ 250 w 559"/>
                  <a:gd name="T37" fmla="*/ 608 h 919"/>
                  <a:gd name="T38" fmla="*/ 261 w 559"/>
                  <a:gd name="T39" fmla="*/ 548 h 919"/>
                  <a:gd name="T40" fmla="*/ 261 w 559"/>
                  <a:gd name="T41" fmla="*/ 494 h 919"/>
                  <a:gd name="T42" fmla="*/ 238 w 559"/>
                  <a:gd name="T43" fmla="*/ 446 h 919"/>
                  <a:gd name="T44" fmla="*/ 149 w 559"/>
                  <a:gd name="T45" fmla="*/ 364 h 919"/>
                  <a:gd name="T46" fmla="*/ 43 w 559"/>
                  <a:gd name="T47" fmla="*/ 269 h 919"/>
                  <a:gd name="T48" fmla="*/ 4 w 559"/>
                  <a:gd name="T49" fmla="*/ 190 h 919"/>
                  <a:gd name="T50" fmla="*/ 0 w 559"/>
                  <a:gd name="T51" fmla="*/ 120 h 91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559"/>
                  <a:gd name="T79" fmla="*/ 0 h 919"/>
                  <a:gd name="T80" fmla="*/ 559 w 559"/>
                  <a:gd name="T81" fmla="*/ 919 h 91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559" h="919">
                    <a:moveTo>
                      <a:pt x="0" y="120"/>
                    </a:moveTo>
                    <a:lnTo>
                      <a:pt x="30" y="49"/>
                    </a:lnTo>
                    <a:lnTo>
                      <a:pt x="74" y="0"/>
                    </a:lnTo>
                    <a:lnTo>
                      <a:pt x="186" y="0"/>
                    </a:lnTo>
                    <a:lnTo>
                      <a:pt x="299" y="49"/>
                    </a:lnTo>
                    <a:lnTo>
                      <a:pt x="432" y="184"/>
                    </a:lnTo>
                    <a:lnTo>
                      <a:pt x="500" y="292"/>
                    </a:lnTo>
                    <a:lnTo>
                      <a:pt x="545" y="441"/>
                    </a:lnTo>
                    <a:lnTo>
                      <a:pt x="558" y="614"/>
                    </a:lnTo>
                    <a:lnTo>
                      <a:pt x="533" y="798"/>
                    </a:lnTo>
                    <a:lnTo>
                      <a:pt x="469" y="887"/>
                    </a:lnTo>
                    <a:lnTo>
                      <a:pt x="357" y="918"/>
                    </a:lnTo>
                    <a:lnTo>
                      <a:pt x="287" y="912"/>
                    </a:lnTo>
                    <a:lnTo>
                      <a:pt x="231" y="882"/>
                    </a:lnTo>
                    <a:lnTo>
                      <a:pt x="180" y="840"/>
                    </a:lnTo>
                    <a:lnTo>
                      <a:pt x="162" y="769"/>
                    </a:lnTo>
                    <a:lnTo>
                      <a:pt x="174" y="696"/>
                    </a:lnTo>
                    <a:lnTo>
                      <a:pt x="218" y="656"/>
                    </a:lnTo>
                    <a:lnTo>
                      <a:pt x="250" y="608"/>
                    </a:lnTo>
                    <a:lnTo>
                      <a:pt x="261" y="548"/>
                    </a:lnTo>
                    <a:lnTo>
                      <a:pt x="261" y="494"/>
                    </a:lnTo>
                    <a:lnTo>
                      <a:pt x="238" y="446"/>
                    </a:lnTo>
                    <a:lnTo>
                      <a:pt x="149" y="364"/>
                    </a:lnTo>
                    <a:lnTo>
                      <a:pt x="43" y="269"/>
                    </a:lnTo>
                    <a:lnTo>
                      <a:pt x="4" y="190"/>
                    </a:lnTo>
                    <a:lnTo>
                      <a:pt x="0" y="12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auto">
              <a:xfrm>
                <a:off x="1680" y="1385"/>
                <a:ext cx="574" cy="483"/>
              </a:xfrm>
              <a:custGeom>
                <a:avLst/>
                <a:gdLst>
                  <a:gd name="T0" fmla="*/ 420 w 574"/>
                  <a:gd name="T1" fmla="*/ 261 h 483"/>
                  <a:gd name="T2" fmla="*/ 378 w 574"/>
                  <a:gd name="T3" fmla="*/ 179 h 483"/>
                  <a:gd name="T4" fmla="*/ 295 w 574"/>
                  <a:gd name="T5" fmla="*/ 77 h 483"/>
                  <a:gd name="T6" fmla="*/ 219 w 574"/>
                  <a:gd name="T7" fmla="*/ 13 h 483"/>
                  <a:gd name="T8" fmla="*/ 131 w 574"/>
                  <a:gd name="T9" fmla="*/ 0 h 483"/>
                  <a:gd name="T10" fmla="*/ 56 w 574"/>
                  <a:gd name="T11" fmla="*/ 25 h 483"/>
                  <a:gd name="T12" fmla="*/ 5 w 574"/>
                  <a:gd name="T13" fmla="*/ 84 h 483"/>
                  <a:gd name="T14" fmla="*/ 0 w 574"/>
                  <a:gd name="T15" fmla="*/ 166 h 483"/>
                  <a:gd name="T16" fmla="*/ 37 w 574"/>
                  <a:gd name="T17" fmla="*/ 286 h 483"/>
                  <a:gd name="T18" fmla="*/ 131 w 574"/>
                  <a:gd name="T19" fmla="*/ 398 h 483"/>
                  <a:gd name="T20" fmla="*/ 238 w 574"/>
                  <a:gd name="T21" fmla="*/ 475 h 483"/>
                  <a:gd name="T22" fmla="*/ 339 w 574"/>
                  <a:gd name="T23" fmla="*/ 482 h 483"/>
                  <a:gd name="T24" fmla="*/ 401 w 574"/>
                  <a:gd name="T25" fmla="*/ 457 h 483"/>
                  <a:gd name="T26" fmla="*/ 414 w 574"/>
                  <a:gd name="T27" fmla="*/ 421 h 483"/>
                  <a:gd name="T28" fmla="*/ 420 w 574"/>
                  <a:gd name="T29" fmla="*/ 369 h 483"/>
                  <a:gd name="T30" fmla="*/ 497 w 574"/>
                  <a:gd name="T31" fmla="*/ 380 h 483"/>
                  <a:gd name="T32" fmla="*/ 547 w 574"/>
                  <a:gd name="T33" fmla="*/ 404 h 483"/>
                  <a:gd name="T34" fmla="*/ 573 w 574"/>
                  <a:gd name="T35" fmla="*/ 369 h 483"/>
                  <a:gd name="T36" fmla="*/ 547 w 574"/>
                  <a:gd name="T37" fmla="*/ 345 h 483"/>
                  <a:gd name="T38" fmla="*/ 464 w 574"/>
                  <a:gd name="T39" fmla="*/ 316 h 483"/>
                  <a:gd name="T40" fmla="*/ 414 w 574"/>
                  <a:gd name="T41" fmla="*/ 297 h 483"/>
                  <a:gd name="T42" fmla="*/ 420 w 574"/>
                  <a:gd name="T43" fmla="*/ 261 h 48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74"/>
                  <a:gd name="T67" fmla="*/ 0 h 483"/>
                  <a:gd name="T68" fmla="*/ 574 w 574"/>
                  <a:gd name="T69" fmla="*/ 483 h 483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74" h="483">
                    <a:moveTo>
                      <a:pt x="420" y="261"/>
                    </a:moveTo>
                    <a:lnTo>
                      <a:pt x="378" y="179"/>
                    </a:lnTo>
                    <a:lnTo>
                      <a:pt x="295" y="77"/>
                    </a:lnTo>
                    <a:lnTo>
                      <a:pt x="219" y="13"/>
                    </a:lnTo>
                    <a:lnTo>
                      <a:pt x="131" y="0"/>
                    </a:lnTo>
                    <a:lnTo>
                      <a:pt x="56" y="25"/>
                    </a:lnTo>
                    <a:lnTo>
                      <a:pt x="5" y="84"/>
                    </a:lnTo>
                    <a:lnTo>
                      <a:pt x="0" y="166"/>
                    </a:lnTo>
                    <a:lnTo>
                      <a:pt x="37" y="286"/>
                    </a:lnTo>
                    <a:lnTo>
                      <a:pt x="131" y="398"/>
                    </a:lnTo>
                    <a:lnTo>
                      <a:pt x="238" y="475"/>
                    </a:lnTo>
                    <a:lnTo>
                      <a:pt x="339" y="482"/>
                    </a:lnTo>
                    <a:lnTo>
                      <a:pt x="401" y="457"/>
                    </a:lnTo>
                    <a:lnTo>
                      <a:pt x="414" y="421"/>
                    </a:lnTo>
                    <a:lnTo>
                      <a:pt x="420" y="369"/>
                    </a:lnTo>
                    <a:lnTo>
                      <a:pt x="497" y="380"/>
                    </a:lnTo>
                    <a:lnTo>
                      <a:pt x="547" y="404"/>
                    </a:lnTo>
                    <a:lnTo>
                      <a:pt x="573" y="369"/>
                    </a:lnTo>
                    <a:lnTo>
                      <a:pt x="547" y="345"/>
                    </a:lnTo>
                    <a:lnTo>
                      <a:pt x="464" y="316"/>
                    </a:lnTo>
                    <a:lnTo>
                      <a:pt x="414" y="297"/>
                    </a:lnTo>
                    <a:lnTo>
                      <a:pt x="420" y="26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auto">
              <a:xfrm>
                <a:off x="1939" y="2771"/>
                <a:ext cx="352" cy="906"/>
              </a:xfrm>
              <a:custGeom>
                <a:avLst/>
                <a:gdLst>
                  <a:gd name="T0" fmla="*/ 86 w 352"/>
                  <a:gd name="T1" fmla="*/ 0 h 906"/>
                  <a:gd name="T2" fmla="*/ 150 w 352"/>
                  <a:gd name="T3" fmla="*/ 6 h 906"/>
                  <a:gd name="T4" fmla="*/ 195 w 352"/>
                  <a:gd name="T5" fmla="*/ 83 h 906"/>
                  <a:gd name="T6" fmla="*/ 182 w 352"/>
                  <a:gd name="T7" fmla="*/ 160 h 906"/>
                  <a:gd name="T8" fmla="*/ 161 w 352"/>
                  <a:gd name="T9" fmla="*/ 321 h 906"/>
                  <a:gd name="T10" fmla="*/ 167 w 352"/>
                  <a:gd name="T11" fmla="*/ 422 h 906"/>
                  <a:gd name="T12" fmla="*/ 161 w 352"/>
                  <a:gd name="T13" fmla="*/ 524 h 906"/>
                  <a:gd name="T14" fmla="*/ 112 w 352"/>
                  <a:gd name="T15" fmla="*/ 732 h 906"/>
                  <a:gd name="T16" fmla="*/ 99 w 352"/>
                  <a:gd name="T17" fmla="*/ 785 h 906"/>
                  <a:gd name="T18" fmla="*/ 112 w 352"/>
                  <a:gd name="T19" fmla="*/ 797 h 906"/>
                  <a:gd name="T20" fmla="*/ 182 w 352"/>
                  <a:gd name="T21" fmla="*/ 763 h 906"/>
                  <a:gd name="T22" fmla="*/ 294 w 352"/>
                  <a:gd name="T23" fmla="*/ 744 h 906"/>
                  <a:gd name="T24" fmla="*/ 351 w 352"/>
                  <a:gd name="T25" fmla="*/ 767 h 906"/>
                  <a:gd name="T26" fmla="*/ 345 w 352"/>
                  <a:gd name="T27" fmla="*/ 809 h 906"/>
                  <a:gd name="T28" fmla="*/ 269 w 352"/>
                  <a:gd name="T29" fmla="*/ 828 h 906"/>
                  <a:gd name="T30" fmla="*/ 182 w 352"/>
                  <a:gd name="T31" fmla="*/ 834 h 906"/>
                  <a:gd name="T32" fmla="*/ 93 w 352"/>
                  <a:gd name="T33" fmla="*/ 869 h 906"/>
                  <a:gd name="T34" fmla="*/ 24 w 352"/>
                  <a:gd name="T35" fmla="*/ 905 h 906"/>
                  <a:gd name="T36" fmla="*/ 0 w 352"/>
                  <a:gd name="T37" fmla="*/ 887 h 906"/>
                  <a:gd name="T38" fmla="*/ 0 w 352"/>
                  <a:gd name="T39" fmla="*/ 828 h 906"/>
                  <a:gd name="T40" fmla="*/ 48 w 352"/>
                  <a:gd name="T41" fmla="*/ 715 h 906"/>
                  <a:gd name="T42" fmla="*/ 75 w 352"/>
                  <a:gd name="T43" fmla="*/ 583 h 906"/>
                  <a:gd name="T44" fmla="*/ 86 w 352"/>
                  <a:gd name="T45" fmla="*/ 399 h 906"/>
                  <a:gd name="T46" fmla="*/ 62 w 352"/>
                  <a:gd name="T47" fmla="*/ 233 h 906"/>
                  <a:gd name="T48" fmla="*/ 36 w 352"/>
                  <a:gd name="T49" fmla="*/ 101 h 906"/>
                  <a:gd name="T50" fmla="*/ 62 w 352"/>
                  <a:gd name="T51" fmla="*/ 0 h 906"/>
                  <a:gd name="T52" fmla="*/ 86 w 352"/>
                  <a:gd name="T53" fmla="*/ 0 h 90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352"/>
                  <a:gd name="T82" fmla="*/ 0 h 906"/>
                  <a:gd name="T83" fmla="*/ 352 w 352"/>
                  <a:gd name="T84" fmla="*/ 906 h 90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352" h="906">
                    <a:moveTo>
                      <a:pt x="86" y="0"/>
                    </a:moveTo>
                    <a:lnTo>
                      <a:pt x="150" y="6"/>
                    </a:lnTo>
                    <a:lnTo>
                      <a:pt x="195" y="83"/>
                    </a:lnTo>
                    <a:lnTo>
                      <a:pt x="182" y="160"/>
                    </a:lnTo>
                    <a:lnTo>
                      <a:pt x="161" y="321"/>
                    </a:lnTo>
                    <a:lnTo>
                      <a:pt x="167" y="422"/>
                    </a:lnTo>
                    <a:lnTo>
                      <a:pt x="161" y="524"/>
                    </a:lnTo>
                    <a:lnTo>
                      <a:pt x="112" y="732"/>
                    </a:lnTo>
                    <a:lnTo>
                      <a:pt x="99" y="785"/>
                    </a:lnTo>
                    <a:lnTo>
                      <a:pt x="112" y="797"/>
                    </a:lnTo>
                    <a:lnTo>
                      <a:pt x="182" y="763"/>
                    </a:lnTo>
                    <a:lnTo>
                      <a:pt x="294" y="744"/>
                    </a:lnTo>
                    <a:lnTo>
                      <a:pt x="351" y="767"/>
                    </a:lnTo>
                    <a:lnTo>
                      <a:pt x="345" y="809"/>
                    </a:lnTo>
                    <a:lnTo>
                      <a:pt x="269" y="828"/>
                    </a:lnTo>
                    <a:lnTo>
                      <a:pt x="182" y="834"/>
                    </a:lnTo>
                    <a:lnTo>
                      <a:pt x="93" y="869"/>
                    </a:lnTo>
                    <a:lnTo>
                      <a:pt x="24" y="905"/>
                    </a:lnTo>
                    <a:lnTo>
                      <a:pt x="0" y="887"/>
                    </a:lnTo>
                    <a:lnTo>
                      <a:pt x="0" y="828"/>
                    </a:lnTo>
                    <a:lnTo>
                      <a:pt x="48" y="715"/>
                    </a:lnTo>
                    <a:lnTo>
                      <a:pt x="75" y="583"/>
                    </a:lnTo>
                    <a:lnTo>
                      <a:pt x="86" y="399"/>
                    </a:lnTo>
                    <a:lnTo>
                      <a:pt x="62" y="233"/>
                    </a:lnTo>
                    <a:lnTo>
                      <a:pt x="36" y="101"/>
                    </a:lnTo>
                    <a:lnTo>
                      <a:pt x="62" y="0"/>
                    </a:lnTo>
                    <a:lnTo>
                      <a:pt x="86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auto">
              <a:xfrm>
                <a:off x="2131" y="2689"/>
                <a:ext cx="569" cy="1055"/>
              </a:xfrm>
              <a:custGeom>
                <a:avLst/>
                <a:gdLst>
                  <a:gd name="T0" fmla="*/ 120 w 569"/>
                  <a:gd name="T1" fmla="*/ 11 h 1055"/>
                  <a:gd name="T2" fmla="*/ 32 w 569"/>
                  <a:gd name="T3" fmla="*/ 0 h 1055"/>
                  <a:gd name="T4" fmla="*/ 0 w 569"/>
                  <a:gd name="T5" fmla="*/ 59 h 1055"/>
                  <a:gd name="T6" fmla="*/ 32 w 569"/>
                  <a:gd name="T7" fmla="*/ 129 h 1055"/>
                  <a:gd name="T8" fmla="*/ 120 w 569"/>
                  <a:gd name="T9" fmla="*/ 248 h 1055"/>
                  <a:gd name="T10" fmla="*/ 188 w 569"/>
                  <a:gd name="T11" fmla="*/ 423 h 1055"/>
                  <a:gd name="T12" fmla="*/ 214 w 569"/>
                  <a:gd name="T13" fmla="*/ 564 h 1055"/>
                  <a:gd name="T14" fmla="*/ 201 w 569"/>
                  <a:gd name="T15" fmla="*/ 714 h 1055"/>
                  <a:gd name="T16" fmla="*/ 176 w 569"/>
                  <a:gd name="T17" fmla="*/ 904 h 1055"/>
                  <a:gd name="T18" fmla="*/ 151 w 569"/>
                  <a:gd name="T19" fmla="*/ 1011 h 1055"/>
                  <a:gd name="T20" fmla="*/ 164 w 569"/>
                  <a:gd name="T21" fmla="*/ 1054 h 1055"/>
                  <a:gd name="T22" fmla="*/ 208 w 569"/>
                  <a:gd name="T23" fmla="*/ 1054 h 1055"/>
                  <a:gd name="T24" fmla="*/ 290 w 569"/>
                  <a:gd name="T25" fmla="*/ 1018 h 1055"/>
                  <a:gd name="T26" fmla="*/ 416 w 569"/>
                  <a:gd name="T27" fmla="*/ 993 h 1055"/>
                  <a:gd name="T28" fmla="*/ 549 w 569"/>
                  <a:gd name="T29" fmla="*/ 993 h 1055"/>
                  <a:gd name="T30" fmla="*/ 568 w 569"/>
                  <a:gd name="T31" fmla="*/ 959 h 1055"/>
                  <a:gd name="T32" fmla="*/ 492 w 569"/>
                  <a:gd name="T33" fmla="*/ 911 h 1055"/>
                  <a:gd name="T34" fmla="*/ 454 w 569"/>
                  <a:gd name="T35" fmla="*/ 911 h 1055"/>
                  <a:gd name="T36" fmla="*/ 290 w 569"/>
                  <a:gd name="T37" fmla="*/ 959 h 1055"/>
                  <a:gd name="T38" fmla="*/ 240 w 569"/>
                  <a:gd name="T39" fmla="*/ 975 h 1055"/>
                  <a:gd name="T40" fmla="*/ 227 w 569"/>
                  <a:gd name="T41" fmla="*/ 952 h 1055"/>
                  <a:gd name="T42" fmla="*/ 251 w 569"/>
                  <a:gd name="T43" fmla="*/ 798 h 1055"/>
                  <a:gd name="T44" fmla="*/ 284 w 569"/>
                  <a:gd name="T45" fmla="*/ 629 h 1055"/>
                  <a:gd name="T46" fmla="*/ 290 w 569"/>
                  <a:gd name="T47" fmla="*/ 482 h 1055"/>
                  <a:gd name="T48" fmla="*/ 264 w 569"/>
                  <a:gd name="T49" fmla="*/ 332 h 1055"/>
                  <a:gd name="T50" fmla="*/ 220 w 569"/>
                  <a:gd name="T51" fmla="*/ 160 h 1055"/>
                  <a:gd name="T52" fmla="*/ 169 w 569"/>
                  <a:gd name="T53" fmla="*/ 29 h 1055"/>
                  <a:gd name="T54" fmla="*/ 120 w 569"/>
                  <a:gd name="T55" fmla="*/ 11 h 105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569"/>
                  <a:gd name="T85" fmla="*/ 0 h 1055"/>
                  <a:gd name="T86" fmla="*/ 569 w 569"/>
                  <a:gd name="T87" fmla="*/ 1055 h 105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569" h="1055">
                    <a:moveTo>
                      <a:pt x="120" y="11"/>
                    </a:moveTo>
                    <a:lnTo>
                      <a:pt x="32" y="0"/>
                    </a:lnTo>
                    <a:lnTo>
                      <a:pt x="0" y="59"/>
                    </a:lnTo>
                    <a:lnTo>
                      <a:pt x="32" y="129"/>
                    </a:lnTo>
                    <a:lnTo>
                      <a:pt x="120" y="248"/>
                    </a:lnTo>
                    <a:lnTo>
                      <a:pt x="188" y="423"/>
                    </a:lnTo>
                    <a:lnTo>
                      <a:pt x="214" y="564"/>
                    </a:lnTo>
                    <a:lnTo>
                      <a:pt x="201" y="714"/>
                    </a:lnTo>
                    <a:lnTo>
                      <a:pt x="176" y="904"/>
                    </a:lnTo>
                    <a:lnTo>
                      <a:pt x="151" y="1011"/>
                    </a:lnTo>
                    <a:lnTo>
                      <a:pt x="164" y="1054"/>
                    </a:lnTo>
                    <a:lnTo>
                      <a:pt x="208" y="1054"/>
                    </a:lnTo>
                    <a:lnTo>
                      <a:pt x="290" y="1018"/>
                    </a:lnTo>
                    <a:lnTo>
                      <a:pt x="416" y="993"/>
                    </a:lnTo>
                    <a:lnTo>
                      <a:pt x="549" y="993"/>
                    </a:lnTo>
                    <a:lnTo>
                      <a:pt x="568" y="959"/>
                    </a:lnTo>
                    <a:lnTo>
                      <a:pt x="492" y="911"/>
                    </a:lnTo>
                    <a:lnTo>
                      <a:pt x="454" y="911"/>
                    </a:lnTo>
                    <a:lnTo>
                      <a:pt x="290" y="959"/>
                    </a:lnTo>
                    <a:lnTo>
                      <a:pt x="240" y="975"/>
                    </a:lnTo>
                    <a:lnTo>
                      <a:pt x="227" y="952"/>
                    </a:lnTo>
                    <a:lnTo>
                      <a:pt x="251" y="798"/>
                    </a:lnTo>
                    <a:lnTo>
                      <a:pt x="284" y="629"/>
                    </a:lnTo>
                    <a:lnTo>
                      <a:pt x="290" y="482"/>
                    </a:lnTo>
                    <a:lnTo>
                      <a:pt x="264" y="332"/>
                    </a:lnTo>
                    <a:lnTo>
                      <a:pt x="220" y="160"/>
                    </a:lnTo>
                    <a:lnTo>
                      <a:pt x="169" y="29"/>
                    </a:lnTo>
                    <a:lnTo>
                      <a:pt x="120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1763713" y="908050"/>
            <a:ext cx="52276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ru-RU" sz="2800" b="1">
                <a:solidFill>
                  <a:srgbClr val="0033CC"/>
                </a:solidFill>
              </a:rPr>
              <a:t>Затраты по проекту</a:t>
            </a:r>
            <a:r>
              <a:rPr lang="en-US" sz="2800" b="1">
                <a:solidFill>
                  <a:srgbClr val="0033CC"/>
                </a:solidFill>
              </a:rPr>
              <a:t>, </a:t>
            </a:r>
            <a:r>
              <a:rPr lang="ru-RU" sz="2800" b="1">
                <a:solidFill>
                  <a:srgbClr val="0033CC"/>
                </a:solidFill>
              </a:rPr>
              <a:t>пример</a:t>
            </a:r>
            <a:endParaRPr lang="en-US" sz="2800" b="1">
              <a:solidFill>
                <a:srgbClr val="000099"/>
              </a:solidFill>
            </a:endParaRPr>
          </a:p>
        </p:txBody>
      </p:sp>
      <p:grpSp>
        <p:nvGrpSpPr>
          <p:cNvPr id="3077" name="Group 3"/>
          <p:cNvGrpSpPr>
            <a:grpSpLocks/>
          </p:cNvGrpSpPr>
          <p:nvPr/>
        </p:nvGrpSpPr>
        <p:grpSpPr bwMode="auto">
          <a:xfrm>
            <a:off x="7216775" y="1981200"/>
            <a:ext cx="1574800" cy="2058988"/>
            <a:chOff x="4272" y="1248"/>
            <a:chExt cx="1075" cy="1297"/>
          </a:xfrm>
        </p:grpSpPr>
        <p:sp>
          <p:nvSpPr>
            <p:cNvPr id="3078" name="Freeform 4"/>
            <p:cNvSpPr>
              <a:spLocks/>
            </p:cNvSpPr>
            <p:nvPr/>
          </p:nvSpPr>
          <p:spPr bwMode="auto">
            <a:xfrm>
              <a:off x="4272" y="1248"/>
              <a:ext cx="584" cy="635"/>
            </a:xfrm>
            <a:custGeom>
              <a:avLst/>
              <a:gdLst>
                <a:gd name="T0" fmla="*/ 574 w 584"/>
                <a:gd name="T1" fmla="*/ 133 h 635"/>
                <a:gd name="T2" fmla="*/ 578 w 584"/>
                <a:gd name="T3" fmla="*/ 83 h 635"/>
                <a:gd name="T4" fmla="*/ 549 w 584"/>
                <a:gd name="T5" fmla="*/ 37 h 635"/>
                <a:gd name="T6" fmla="*/ 494 w 584"/>
                <a:gd name="T7" fmla="*/ 0 h 635"/>
                <a:gd name="T8" fmla="*/ 410 w 584"/>
                <a:gd name="T9" fmla="*/ 15 h 635"/>
                <a:gd name="T10" fmla="*/ 337 w 584"/>
                <a:gd name="T11" fmla="*/ 58 h 635"/>
                <a:gd name="T12" fmla="*/ 245 w 584"/>
                <a:gd name="T13" fmla="*/ 92 h 635"/>
                <a:gd name="T14" fmla="*/ 146 w 584"/>
                <a:gd name="T15" fmla="*/ 127 h 635"/>
                <a:gd name="T16" fmla="*/ 54 w 584"/>
                <a:gd name="T17" fmla="*/ 173 h 635"/>
                <a:gd name="T18" fmla="*/ 0 w 584"/>
                <a:gd name="T19" fmla="*/ 216 h 635"/>
                <a:gd name="T20" fmla="*/ 11 w 584"/>
                <a:gd name="T21" fmla="*/ 229 h 635"/>
                <a:gd name="T22" fmla="*/ 113 w 584"/>
                <a:gd name="T23" fmla="*/ 309 h 635"/>
                <a:gd name="T24" fmla="*/ 150 w 584"/>
                <a:gd name="T25" fmla="*/ 352 h 635"/>
                <a:gd name="T26" fmla="*/ 157 w 584"/>
                <a:gd name="T27" fmla="*/ 392 h 635"/>
                <a:gd name="T28" fmla="*/ 161 w 584"/>
                <a:gd name="T29" fmla="*/ 445 h 635"/>
                <a:gd name="T30" fmla="*/ 168 w 584"/>
                <a:gd name="T31" fmla="*/ 513 h 635"/>
                <a:gd name="T32" fmla="*/ 187 w 584"/>
                <a:gd name="T33" fmla="*/ 584 h 635"/>
                <a:gd name="T34" fmla="*/ 216 w 584"/>
                <a:gd name="T35" fmla="*/ 624 h 635"/>
                <a:gd name="T36" fmla="*/ 245 w 584"/>
                <a:gd name="T37" fmla="*/ 634 h 635"/>
                <a:gd name="T38" fmla="*/ 278 w 584"/>
                <a:gd name="T39" fmla="*/ 612 h 635"/>
                <a:gd name="T40" fmla="*/ 333 w 584"/>
                <a:gd name="T41" fmla="*/ 584 h 635"/>
                <a:gd name="T42" fmla="*/ 391 w 584"/>
                <a:gd name="T43" fmla="*/ 553 h 635"/>
                <a:gd name="T44" fmla="*/ 457 w 584"/>
                <a:gd name="T45" fmla="*/ 531 h 635"/>
                <a:gd name="T46" fmla="*/ 516 w 584"/>
                <a:gd name="T47" fmla="*/ 525 h 635"/>
                <a:gd name="T48" fmla="*/ 546 w 584"/>
                <a:gd name="T49" fmla="*/ 485 h 635"/>
                <a:gd name="T50" fmla="*/ 567 w 584"/>
                <a:gd name="T51" fmla="*/ 426 h 635"/>
                <a:gd name="T52" fmla="*/ 583 w 584"/>
                <a:gd name="T53" fmla="*/ 331 h 635"/>
                <a:gd name="T54" fmla="*/ 578 w 584"/>
                <a:gd name="T55" fmla="*/ 247 h 635"/>
                <a:gd name="T56" fmla="*/ 571 w 584"/>
                <a:gd name="T57" fmla="*/ 198 h 635"/>
                <a:gd name="T58" fmla="*/ 546 w 584"/>
                <a:gd name="T59" fmla="*/ 198 h 635"/>
                <a:gd name="T60" fmla="*/ 549 w 584"/>
                <a:gd name="T61" fmla="*/ 281 h 635"/>
                <a:gd name="T62" fmla="*/ 549 w 584"/>
                <a:gd name="T63" fmla="*/ 370 h 635"/>
                <a:gd name="T64" fmla="*/ 534 w 584"/>
                <a:gd name="T65" fmla="*/ 423 h 635"/>
                <a:gd name="T66" fmla="*/ 509 w 584"/>
                <a:gd name="T67" fmla="*/ 485 h 635"/>
                <a:gd name="T68" fmla="*/ 450 w 584"/>
                <a:gd name="T69" fmla="*/ 510 h 635"/>
                <a:gd name="T70" fmla="*/ 370 w 584"/>
                <a:gd name="T71" fmla="*/ 528 h 635"/>
                <a:gd name="T72" fmla="*/ 304 w 584"/>
                <a:gd name="T73" fmla="*/ 559 h 635"/>
                <a:gd name="T74" fmla="*/ 241 w 584"/>
                <a:gd name="T75" fmla="*/ 596 h 635"/>
                <a:gd name="T76" fmla="*/ 216 w 584"/>
                <a:gd name="T77" fmla="*/ 571 h 635"/>
                <a:gd name="T78" fmla="*/ 201 w 584"/>
                <a:gd name="T79" fmla="*/ 519 h 635"/>
                <a:gd name="T80" fmla="*/ 194 w 584"/>
                <a:gd name="T81" fmla="*/ 451 h 635"/>
                <a:gd name="T82" fmla="*/ 187 w 584"/>
                <a:gd name="T83" fmla="*/ 380 h 635"/>
                <a:gd name="T84" fmla="*/ 161 w 584"/>
                <a:gd name="T85" fmla="*/ 318 h 635"/>
                <a:gd name="T86" fmla="*/ 87 w 584"/>
                <a:gd name="T87" fmla="*/ 253 h 635"/>
                <a:gd name="T88" fmla="*/ 54 w 584"/>
                <a:gd name="T89" fmla="*/ 219 h 635"/>
                <a:gd name="T90" fmla="*/ 58 w 584"/>
                <a:gd name="T91" fmla="*/ 207 h 635"/>
                <a:gd name="T92" fmla="*/ 150 w 584"/>
                <a:gd name="T93" fmla="*/ 154 h 635"/>
                <a:gd name="T94" fmla="*/ 241 w 584"/>
                <a:gd name="T95" fmla="*/ 120 h 635"/>
                <a:gd name="T96" fmla="*/ 318 w 584"/>
                <a:gd name="T97" fmla="*/ 89 h 635"/>
                <a:gd name="T98" fmla="*/ 366 w 584"/>
                <a:gd name="T99" fmla="*/ 71 h 635"/>
                <a:gd name="T100" fmla="*/ 414 w 584"/>
                <a:gd name="T101" fmla="*/ 46 h 635"/>
                <a:gd name="T102" fmla="*/ 443 w 584"/>
                <a:gd name="T103" fmla="*/ 33 h 635"/>
                <a:gd name="T104" fmla="*/ 491 w 584"/>
                <a:gd name="T105" fmla="*/ 31 h 635"/>
                <a:gd name="T106" fmla="*/ 520 w 584"/>
                <a:gd name="T107" fmla="*/ 52 h 635"/>
                <a:gd name="T108" fmla="*/ 542 w 584"/>
                <a:gd name="T109" fmla="*/ 86 h 635"/>
                <a:gd name="T110" fmla="*/ 542 w 584"/>
                <a:gd name="T111" fmla="*/ 117 h 635"/>
                <a:gd name="T112" fmla="*/ 546 w 584"/>
                <a:gd name="T113" fmla="*/ 148 h 635"/>
                <a:gd name="T114" fmla="*/ 574 w 584"/>
                <a:gd name="T115" fmla="*/ 133 h 63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84"/>
                <a:gd name="T175" fmla="*/ 0 h 635"/>
                <a:gd name="T176" fmla="*/ 584 w 584"/>
                <a:gd name="T177" fmla="*/ 635 h 63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84" h="635">
                  <a:moveTo>
                    <a:pt x="574" y="133"/>
                  </a:moveTo>
                  <a:lnTo>
                    <a:pt x="578" y="83"/>
                  </a:lnTo>
                  <a:lnTo>
                    <a:pt x="549" y="37"/>
                  </a:lnTo>
                  <a:lnTo>
                    <a:pt x="494" y="0"/>
                  </a:lnTo>
                  <a:lnTo>
                    <a:pt x="410" y="15"/>
                  </a:lnTo>
                  <a:lnTo>
                    <a:pt x="337" y="58"/>
                  </a:lnTo>
                  <a:lnTo>
                    <a:pt x="245" y="92"/>
                  </a:lnTo>
                  <a:lnTo>
                    <a:pt x="146" y="127"/>
                  </a:lnTo>
                  <a:lnTo>
                    <a:pt x="54" y="173"/>
                  </a:lnTo>
                  <a:lnTo>
                    <a:pt x="0" y="216"/>
                  </a:lnTo>
                  <a:lnTo>
                    <a:pt x="11" y="229"/>
                  </a:lnTo>
                  <a:lnTo>
                    <a:pt x="113" y="309"/>
                  </a:lnTo>
                  <a:lnTo>
                    <a:pt x="150" y="352"/>
                  </a:lnTo>
                  <a:lnTo>
                    <a:pt x="157" y="392"/>
                  </a:lnTo>
                  <a:lnTo>
                    <a:pt x="161" y="445"/>
                  </a:lnTo>
                  <a:lnTo>
                    <a:pt x="168" y="513"/>
                  </a:lnTo>
                  <a:lnTo>
                    <a:pt x="187" y="584"/>
                  </a:lnTo>
                  <a:lnTo>
                    <a:pt x="216" y="624"/>
                  </a:lnTo>
                  <a:lnTo>
                    <a:pt x="245" y="634"/>
                  </a:lnTo>
                  <a:lnTo>
                    <a:pt x="278" y="612"/>
                  </a:lnTo>
                  <a:lnTo>
                    <a:pt x="333" y="584"/>
                  </a:lnTo>
                  <a:lnTo>
                    <a:pt x="391" y="553"/>
                  </a:lnTo>
                  <a:lnTo>
                    <a:pt x="457" y="531"/>
                  </a:lnTo>
                  <a:lnTo>
                    <a:pt x="516" y="525"/>
                  </a:lnTo>
                  <a:lnTo>
                    <a:pt x="546" y="485"/>
                  </a:lnTo>
                  <a:lnTo>
                    <a:pt x="567" y="426"/>
                  </a:lnTo>
                  <a:lnTo>
                    <a:pt x="583" y="331"/>
                  </a:lnTo>
                  <a:lnTo>
                    <a:pt x="578" y="247"/>
                  </a:lnTo>
                  <a:lnTo>
                    <a:pt x="571" y="198"/>
                  </a:lnTo>
                  <a:lnTo>
                    <a:pt x="546" y="198"/>
                  </a:lnTo>
                  <a:lnTo>
                    <a:pt x="549" y="281"/>
                  </a:lnTo>
                  <a:lnTo>
                    <a:pt x="549" y="370"/>
                  </a:lnTo>
                  <a:lnTo>
                    <a:pt x="534" y="423"/>
                  </a:lnTo>
                  <a:lnTo>
                    <a:pt x="509" y="485"/>
                  </a:lnTo>
                  <a:lnTo>
                    <a:pt x="450" y="510"/>
                  </a:lnTo>
                  <a:lnTo>
                    <a:pt x="370" y="528"/>
                  </a:lnTo>
                  <a:lnTo>
                    <a:pt x="304" y="559"/>
                  </a:lnTo>
                  <a:lnTo>
                    <a:pt x="241" y="596"/>
                  </a:lnTo>
                  <a:lnTo>
                    <a:pt x="216" y="571"/>
                  </a:lnTo>
                  <a:lnTo>
                    <a:pt x="201" y="519"/>
                  </a:lnTo>
                  <a:lnTo>
                    <a:pt x="194" y="451"/>
                  </a:lnTo>
                  <a:lnTo>
                    <a:pt x="187" y="380"/>
                  </a:lnTo>
                  <a:lnTo>
                    <a:pt x="161" y="318"/>
                  </a:lnTo>
                  <a:lnTo>
                    <a:pt x="87" y="253"/>
                  </a:lnTo>
                  <a:lnTo>
                    <a:pt x="54" y="219"/>
                  </a:lnTo>
                  <a:lnTo>
                    <a:pt x="58" y="207"/>
                  </a:lnTo>
                  <a:lnTo>
                    <a:pt x="150" y="154"/>
                  </a:lnTo>
                  <a:lnTo>
                    <a:pt x="241" y="120"/>
                  </a:lnTo>
                  <a:lnTo>
                    <a:pt x="318" y="89"/>
                  </a:lnTo>
                  <a:lnTo>
                    <a:pt x="366" y="71"/>
                  </a:lnTo>
                  <a:lnTo>
                    <a:pt x="414" y="46"/>
                  </a:lnTo>
                  <a:lnTo>
                    <a:pt x="443" y="33"/>
                  </a:lnTo>
                  <a:lnTo>
                    <a:pt x="491" y="31"/>
                  </a:lnTo>
                  <a:lnTo>
                    <a:pt x="520" y="52"/>
                  </a:lnTo>
                  <a:lnTo>
                    <a:pt x="542" y="86"/>
                  </a:lnTo>
                  <a:lnTo>
                    <a:pt x="542" y="117"/>
                  </a:lnTo>
                  <a:lnTo>
                    <a:pt x="546" y="148"/>
                  </a:lnTo>
                  <a:lnTo>
                    <a:pt x="574" y="1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079" name="Group 5"/>
            <p:cNvGrpSpPr>
              <a:grpSpLocks/>
            </p:cNvGrpSpPr>
            <p:nvPr/>
          </p:nvGrpSpPr>
          <p:grpSpPr bwMode="auto">
            <a:xfrm>
              <a:off x="4364" y="1319"/>
              <a:ext cx="983" cy="1226"/>
              <a:chOff x="4364" y="1319"/>
              <a:chExt cx="983" cy="1226"/>
            </a:xfrm>
          </p:grpSpPr>
          <p:sp>
            <p:nvSpPr>
              <p:cNvPr id="3081" name="Freeform 6"/>
              <p:cNvSpPr>
                <a:spLocks/>
              </p:cNvSpPr>
              <p:nvPr/>
            </p:nvSpPr>
            <p:spPr bwMode="auto">
              <a:xfrm>
                <a:off x="4364" y="1529"/>
                <a:ext cx="793" cy="227"/>
              </a:xfrm>
              <a:custGeom>
                <a:avLst/>
                <a:gdLst>
                  <a:gd name="T0" fmla="*/ 792 w 793"/>
                  <a:gd name="T1" fmla="*/ 176 h 227"/>
                  <a:gd name="T2" fmla="*/ 773 w 793"/>
                  <a:gd name="T3" fmla="*/ 158 h 227"/>
                  <a:gd name="T4" fmla="*/ 733 w 793"/>
                  <a:gd name="T5" fmla="*/ 151 h 227"/>
                  <a:gd name="T6" fmla="*/ 604 w 793"/>
                  <a:gd name="T7" fmla="*/ 173 h 227"/>
                  <a:gd name="T8" fmla="*/ 480 w 793"/>
                  <a:gd name="T9" fmla="*/ 192 h 227"/>
                  <a:gd name="T10" fmla="*/ 326 w 793"/>
                  <a:gd name="T11" fmla="*/ 188 h 227"/>
                  <a:gd name="T12" fmla="*/ 183 w 793"/>
                  <a:gd name="T13" fmla="*/ 163 h 227"/>
                  <a:gd name="T14" fmla="*/ 95 w 793"/>
                  <a:gd name="T15" fmla="*/ 120 h 227"/>
                  <a:gd name="T16" fmla="*/ 106 w 793"/>
                  <a:gd name="T17" fmla="*/ 86 h 227"/>
                  <a:gd name="T18" fmla="*/ 91 w 793"/>
                  <a:gd name="T19" fmla="*/ 40 h 227"/>
                  <a:gd name="T20" fmla="*/ 58 w 793"/>
                  <a:gd name="T21" fmla="*/ 15 h 227"/>
                  <a:gd name="T22" fmla="*/ 21 w 793"/>
                  <a:gd name="T23" fmla="*/ 0 h 227"/>
                  <a:gd name="T24" fmla="*/ 7 w 793"/>
                  <a:gd name="T25" fmla="*/ 33 h 227"/>
                  <a:gd name="T26" fmla="*/ 0 w 793"/>
                  <a:gd name="T27" fmla="*/ 67 h 227"/>
                  <a:gd name="T28" fmla="*/ 14 w 793"/>
                  <a:gd name="T29" fmla="*/ 132 h 227"/>
                  <a:gd name="T30" fmla="*/ 51 w 793"/>
                  <a:gd name="T31" fmla="*/ 151 h 227"/>
                  <a:gd name="T32" fmla="*/ 138 w 793"/>
                  <a:gd name="T33" fmla="*/ 176 h 227"/>
                  <a:gd name="T34" fmla="*/ 234 w 793"/>
                  <a:gd name="T35" fmla="*/ 197 h 227"/>
                  <a:gd name="T36" fmla="*/ 391 w 793"/>
                  <a:gd name="T37" fmla="*/ 223 h 227"/>
                  <a:gd name="T38" fmla="*/ 538 w 793"/>
                  <a:gd name="T39" fmla="*/ 226 h 227"/>
                  <a:gd name="T40" fmla="*/ 736 w 793"/>
                  <a:gd name="T41" fmla="*/ 210 h 227"/>
                  <a:gd name="T42" fmla="*/ 792 w 793"/>
                  <a:gd name="T43" fmla="*/ 176 h 22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793"/>
                  <a:gd name="T67" fmla="*/ 0 h 227"/>
                  <a:gd name="T68" fmla="*/ 793 w 793"/>
                  <a:gd name="T69" fmla="*/ 227 h 22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793" h="227">
                    <a:moveTo>
                      <a:pt x="792" y="176"/>
                    </a:moveTo>
                    <a:lnTo>
                      <a:pt x="773" y="158"/>
                    </a:lnTo>
                    <a:lnTo>
                      <a:pt x="733" y="151"/>
                    </a:lnTo>
                    <a:lnTo>
                      <a:pt x="604" y="173"/>
                    </a:lnTo>
                    <a:lnTo>
                      <a:pt x="480" y="192"/>
                    </a:lnTo>
                    <a:lnTo>
                      <a:pt x="326" y="188"/>
                    </a:lnTo>
                    <a:lnTo>
                      <a:pt x="183" y="163"/>
                    </a:lnTo>
                    <a:lnTo>
                      <a:pt x="95" y="120"/>
                    </a:lnTo>
                    <a:lnTo>
                      <a:pt x="106" y="86"/>
                    </a:lnTo>
                    <a:lnTo>
                      <a:pt x="91" y="40"/>
                    </a:lnTo>
                    <a:lnTo>
                      <a:pt x="58" y="15"/>
                    </a:lnTo>
                    <a:lnTo>
                      <a:pt x="21" y="0"/>
                    </a:lnTo>
                    <a:lnTo>
                      <a:pt x="7" y="33"/>
                    </a:lnTo>
                    <a:lnTo>
                      <a:pt x="0" y="67"/>
                    </a:lnTo>
                    <a:lnTo>
                      <a:pt x="14" y="132"/>
                    </a:lnTo>
                    <a:lnTo>
                      <a:pt x="51" y="151"/>
                    </a:lnTo>
                    <a:lnTo>
                      <a:pt x="138" y="176"/>
                    </a:lnTo>
                    <a:lnTo>
                      <a:pt x="234" y="197"/>
                    </a:lnTo>
                    <a:lnTo>
                      <a:pt x="391" y="223"/>
                    </a:lnTo>
                    <a:lnTo>
                      <a:pt x="538" y="226"/>
                    </a:lnTo>
                    <a:lnTo>
                      <a:pt x="736" y="210"/>
                    </a:lnTo>
                    <a:lnTo>
                      <a:pt x="792" y="17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2" name="Freeform 7"/>
              <p:cNvSpPr>
                <a:spLocks/>
              </p:cNvSpPr>
              <p:nvPr/>
            </p:nvSpPr>
            <p:spPr bwMode="auto">
              <a:xfrm>
                <a:off x="4788" y="1368"/>
                <a:ext cx="430" cy="323"/>
              </a:xfrm>
              <a:custGeom>
                <a:avLst/>
                <a:gdLst>
                  <a:gd name="T0" fmla="*/ 418 w 430"/>
                  <a:gd name="T1" fmla="*/ 322 h 323"/>
                  <a:gd name="T2" fmla="*/ 429 w 430"/>
                  <a:gd name="T3" fmla="*/ 291 h 323"/>
                  <a:gd name="T4" fmla="*/ 407 w 430"/>
                  <a:gd name="T5" fmla="*/ 263 h 323"/>
                  <a:gd name="T6" fmla="*/ 334 w 430"/>
                  <a:gd name="T7" fmla="*/ 238 h 323"/>
                  <a:gd name="T8" fmla="*/ 249 w 430"/>
                  <a:gd name="T9" fmla="*/ 232 h 323"/>
                  <a:gd name="T10" fmla="*/ 191 w 430"/>
                  <a:gd name="T11" fmla="*/ 216 h 323"/>
                  <a:gd name="T12" fmla="*/ 154 w 430"/>
                  <a:gd name="T13" fmla="*/ 189 h 323"/>
                  <a:gd name="T14" fmla="*/ 114 w 430"/>
                  <a:gd name="T15" fmla="*/ 127 h 323"/>
                  <a:gd name="T16" fmla="*/ 81 w 430"/>
                  <a:gd name="T17" fmla="*/ 58 h 323"/>
                  <a:gd name="T18" fmla="*/ 81 w 430"/>
                  <a:gd name="T19" fmla="*/ 24 h 323"/>
                  <a:gd name="T20" fmla="*/ 62 w 430"/>
                  <a:gd name="T21" fmla="*/ 6 h 323"/>
                  <a:gd name="T22" fmla="*/ 36 w 430"/>
                  <a:gd name="T23" fmla="*/ 0 h 323"/>
                  <a:gd name="T24" fmla="*/ 11 w 430"/>
                  <a:gd name="T25" fmla="*/ 15 h 323"/>
                  <a:gd name="T26" fmla="*/ 0 w 430"/>
                  <a:gd name="T27" fmla="*/ 49 h 323"/>
                  <a:gd name="T28" fmla="*/ 4 w 430"/>
                  <a:gd name="T29" fmla="*/ 93 h 323"/>
                  <a:gd name="T30" fmla="*/ 18 w 430"/>
                  <a:gd name="T31" fmla="*/ 123 h 323"/>
                  <a:gd name="T32" fmla="*/ 32 w 430"/>
                  <a:gd name="T33" fmla="*/ 123 h 323"/>
                  <a:gd name="T34" fmla="*/ 40 w 430"/>
                  <a:gd name="T35" fmla="*/ 111 h 323"/>
                  <a:gd name="T36" fmla="*/ 62 w 430"/>
                  <a:gd name="T37" fmla="*/ 109 h 323"/>
                  <a:gd name="T38" fmla="*/ 102 w 430"/>
                  <a:gd name="T39" fmla="*/ 154 h 323"/>
                  <a:gd name="T40" fmla="*/ 150 w 430"/>
                  <a:gd name="T41" fmla="*/ 225 h 323"/>
                  <a:gd name="T42" fmla="*/ 183 w 430"/>
                  <a:gd name="T43" fmla="*/ 257 h 323"/>
                  <a:gd name="T44" fmla="*/ 249 w 430"/>
                  <a:gd name="T45" fmla="*/ 275 h 323"/>
                  <a:gd name="T46" fmla="*/ 326 w 430"/>
                  <a:gd name="T47" fmla="*/ 294 h 323"/>
                  <a:gd name="T48" fmla="*/ 377 w 430"/>
                  <a:gd name="T49" fmla="*/ 309 h 323"/>
                  <a:gd name="T50" fmla="*/ 418 w 430"/>
                  <a:gd name="T51" fmla="*/ 322 h 32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30"/>
                  <a:gd name="T79" fmla="*/ 0 h 323"/>
                  <a:gd name="T80" fmla="*/ 430 w 430"/>
                  <a:gd name="T81" fmla="*/ 323 h 32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30" h="323">
                    <a:moveTo>
                      <a:pt x="418" y="322"/>
                    </a:moveTo>
                    <a:lnTo>
                      <a:pt x="429" y="291"/>
                    </a:lnTo>
                    <a:lnTo>
                      <a:pt x="407" y="263"/>
                    </a:lnTo>
                    <a:lnTo>
                      <a:pt x="334" y="238"/>
                    </a:lnTo>
                    <a:lnTo>
                      <a:pt x="249" y="232"/>
                    </a:lnTo>
                    <a:lnTo>
                      <a:pt x="191" y="216"/>
                    </a:lnTo>
                    <a:lnTo>
                      <a:pt x="154" y="189"/>
                    </a:lnTo>
                    <a:lnTo>
                      <a:pt x="114" y="127"/>
                    </a:lnTo>
                    <a:lnTo>
                      <a:pt x="81" y="58"/>
                    </a:lnTo>
                    <a:lnTo>
                      <a:pt x="81" y="24"/>
                    </a:lnTo>
                    <a:lnTo>
                      <a:pt x="62" y="6"/>
                    </a:lnTo>
                    <a:lnTo>
                      <a:pt x="36" y="0"/>
                    </a:lnTo>
                    <a:lnTo>
                      <a:pt x="11" y="15"/>
                    </a:lnTo>
                    <a:lnTo>
                      <a:pt x="0" y="49"/>
                    </a:lnTo>
                    <a:lnTo>
                      <a:pt x="4" y="93"/>
                    </a:lnTo>
                    <a:lnTo>
                      <a:pt x="18" y="123"/>
                    </a:lnTo>
                    <a:lnTo>
                      <a:pt x="32" y="123"/>
                    </a:lnTo>
                    <a:lnTo>
                      <a:pt x="40" y="111"/>
                    </a:lnTo>
                    <a:lnTo>
                      <a:pt x="62" y="109"/>
                    </a:lnTo>
                    <a:lnTo>
                      <a:pt x="102" y="154"/>
                    </a:lnTo>
                    <a:lnTo>
                      <a:pt x="150" y="225"/>
                    </a:lnTo>
                    <a:lnTo>
                      <a:pt x="183" y="257"/>
                    </a:lnTo>
                    <a:lnTo>
                      <a:pt x="249" y="275"/>
                    </a:lnTo>
                    <a:lnTo>
                      <a:pt x="326" y="294"/>
                    </a:lnTo>
                    <a:lnTo>
                      <a:pt x="377" y="309"/>
                    </a:lnTo>
                    <a:lnTo>
                      <a:pt x="418" y="322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3" name="Freeform 8"/>
              <p:cNvSpPr>
                <a:spLocks/>
              </p:cNvSpPr>
              <p:nvPr/>
            </p:nvSpPr>
            <p:spPr bwMode="auto">
              <a:xfrm>
                <a:off x="4946" y="1643"/>
                <a:ext cx="327" cy="478"/>
              </a:xfrm>
              <a:custGeom>
                <a:avLst/>
                <a:gdLst>
                  <a:gd name="T0" fmla="*/ 326 w 327"/>
                  <a:gd name="T1" fmla="*/ 62 h 478"/>
                  <a:gd name="T2" fmla="*/ 307 w 327"/>
                  <a:gd name="T3" fmla="*/ 24 h 478"/>
                  <a:gd name="T4" fmla="*/ 282 w 327"/>
                  <a:gd name="T5" fmla="*/ 0 h 478"/>
                  <a:gd name="T6" fmla="*/ 216 w 327"/>
                  <a:gd name="T7" fmla="*/ 0 h 478"/>
                  <a:gd name="T8" fmla="*/ 150 w 327"/>
                  <a:gd name="T9" fmla="*/ 24 h 478"/>
                  <a:gd name="T10" fmla="*/ 73 w 327"/>
                  <a:gd name="T11" fmla="*/ 96 h 478"/>
                  <a:gd name="T12" fmla="*/ 33 w 327"/>
                  <a:gd name="T13" fmla="*/ 152 h 478"/>
                  <a:gd name="T14" fmla="*/ 7 w 327"/>
                  <a:gd name="T15" fmla="*/ 229 h 478"/>
                  <a:gd name="T16" fmla="*/ 0 w 327"/>
                  <a:gd name="T17" fmla="*/ 319 h 478"/>
                  <a:gd name="T18" fmla="*/ 14 w 327"/>
                  <a:gd name="T19" fmla="*/ 415 h 478"/>
                  <a:gd name="T20" fmla="*/ 50 w 327"/>
                  <a:gd name="T21" fmla="*/ 461 h 478"/>
                  <a:gd name="T22" fmla="*/ 117 w 327"/>
                  <a:gd name="T23" fmla="*/ 477 h 478"/>
                  <a:gd name="T24" fmla="*/ 157 w 327"/>
                  <a:gd name="T25" fmla="*/ 474 h 478"/>
                  <a:gd name="T26" fmla="*/ 190 w 327"/>
                  <a:gd name="T27" fmla="*/ 458 h 478"/>
                  <a:gd name="T28" fmla="*/ 219 w 327"/>
                  <a:gd name="T29" fmla="*/ 437 h 478"/>
                  <a:gd name="T30" fmla="*/ 230 w 327"/>
                  <a:gd name="T31" fmla="*/ 400 h 478"/>
                  <a:gd name="T32" fmla="*/ 223 w 327"/>
                  <a:gd name="T33" fmla="*/ 362 h 478"/>
                  <a:gd name="T34" fmla="*/ 197 w 327"/>
                  <a:gd name="T35" fmla="*/ 341 h 478"/>
                  <a:gd name="T36" fmla="*/ 179 w 327"/>
                  <a:gd name="T37" fmla="*/ 316 h 478"/>
                  <a:gd name="T38" fmla="*/ 172 w 327"/>
                  <a:gd name="T39" fmla="*/ 285 h 478"/>
                  <a:gd name="T40" fmla="*/ 172 w 327"/>
                  <a:gd name="T41" fmla="*/ 256 h 478"/>
                  <a:gd name="T42" fmla="*/ 186 w 327"/>
                  <a:gd name="T43" fmla="*/ 232 h 478"/>
                  <a:gd name="T44" fmla="*/ 238 w 327"/>
                  <a:gd name="T45" fmla="*/ 189 h 478"/>
                  <a:gd name="T46" fmla="*/ 300 w 327"/>
                  <a:gd name="T47" fmla="*/ 139 h 478"/>
                  <a:gd name="T48" fmla="*/ 322 w 327"/>
                  <a:gd name="T49" fmla="*/ 99 h 478"/>
                  <a:gd name="T50" fmla="*/ 326 w 327"/>
                  <a:gd name="T51" fmla="*/ 62 h 4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7"/>
                  <a:gd name="T79" fmla="*/ 0 h 478"/>
                  <a:gd name="T80" fmla="*/ 327 w 327"/>
                  <a:gd name="T81" fmla="*/ 478 h 4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7" h="478">
                    <a:moveTo>
                      <a:pt x="326" y="62"/>
                    </a:moveTo>
                    <a:lnTo>
                      <a:pt x="307" y="24"/>
                    </a:lnTo>
                    <a:lnTo>
                      <a:pt x="282" y="0"/>
                    </a:lnTo>
                    <a:lnTo>
                      <a:pt x="216" y="0"/>
                    </a:lnTo>
                    <a:lnTo>
                      <a:pt x="150" y="24"/>
                    </a:lnTo>
                    <a:lnTo>
                      <a:pt x="73" y="96"/>
                    </a:lnTo>
                    <a:lnTo>
                      <a:pt x="33" y="152"/>
                    </a:lnTo>
                    <a:lnTo>
                      <a:pt x="7" y="229"/>
                    </a:lnTo>
                    <a:lnTo>
                      <a:pt x="0" y="319"/>
                    </a:lnTo>
                    <a:lnTo>
                      <a:pt x="14" y="415"/>
                    </a:lnTo>
                    <a:lnTo>
                      <a:pt x="50" y="461"/>
                    </a:lnTo>
                    <a:lnTo>
                      <a:pt x="117" y="477"/>
                    </a:lnTo>
                    <a:lnTo>
                      <a:pt x="157" y="474"/>
                    </a:lnTo>
                    <a:lnTo>
                      <a:pt x="190" y="458"/>
                    </a:lnTo>
                    <a:lnTo>
                      <a:pt x="219" y="437"/>
                    </a:lnTo>
                    <a:lnTo>
                      <a:pt x="230" y="400"/>
                    </a:lnTo>
                    <a:lnTo>
                      <a:pt x="223" y="362"/>
                    </a:lnTo>
                    <a:lnTo>
                      <a:pt x="197" y="341"/>
                    </a:lnTo>
                    <a:lnTo>
                      <a:pt x="179" y="316"/>
                    </a:lnTo>
                    <a:lnTo>
                      <a:pt x="172" y="285"/>
                    </a:lnTo>
                    <a:lnTo>
                      <a:pt x="172" y="256"/>
                    </a:lnTo>
                    <a:lnTo>
                      <a:pt x="186" y="232"/>
                    </a:lnTo>
                    <a:lnTo>
                      <a:pt x="238" y="189"/>
                    </a:lnTo>
                    <a:lnTo>
                      <a:pt x="300" y="139"/>
                    </a:lnTo>
                    <a:lnTo>
                      <a:pt x="322" y="99"/>
                    </a:lnTo>
                    <a:lnTo>
                      <a:pt x="326" y="62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4" name="Freeform 9"/>
              <p:cNvSpPr>
                <a:spLocks/>
              </p:cNvSpPr>
              <p:nvPr/>
            </p:nvSpPr>
            <p:spPr bwMode="auto">
              <a:xfrm>
                <a:off x="5012" y="1319"/>
                <a:ext cx="335" cy="252"/>
              </a:xfrm>
              <a:custGeom>
                <a:avLst/>
                <a:gdLst>
                  <a:gd name="T0" fmla="*/ 88 w 335"/>
                  <a:gd name="T1" fmla="*/ 136 h 252"/>
                  <a:gd name="T2" fmla="*/ 113 w 335"/>
                  <a:gd name="T3" fmla="*/ 92 h 252"/>
                  <a:gd name="T4" fmla="*/ 161 w 335"/>
                  <a:gd name="T5" fmla="*/ 40 h 252"/>
                  <a:gd name="T6" fmla="*/ 205 w 335"/>
                  <a:gd name="T7" fmla="*/ 6 h 252"/>
                  <a:gd name="T8" fmla="*/ 257 w 335"/>
                  <a:gd name="T9" fmla="*/ 0 h 252"/>
                  <a:gd name="T10" fmla="*/ 301 w 335"/>
                  <a:gd name="T11" fmla="*/ 12 h 252"/>
                  <a:gd name="T12" fmla="*/ 330 w 335"/>
                  <a:gd name="T13" fmla="*/ 43 h 252"/>
                  <a:gd name="T14" fmla="*/ 334 w 335"/>
                  <a:gd name="T15" fmla="*/ 86 h 252"/>
                  <a:gd name="T16" fmla="*/ 312 w 335"/>
                  <a:gd name="T17" fmla="*/ 148 h 252"/>
                  <a:gd name="T18" fmla="*/ 257 w 335"/>
                  <a:gd name="T19" fmla="*/ 207 h 252"/>
                  <a:gd name="T20" fmla="*/ 194 w 335"/>
                  <a:gd name="T21" fmla="*/ 247 h 252"/>
                  <a:gd name="T22" fmla="*/ 136 w 335"/>
                  <a:gd name="T23" fmla="*/ 251 h 252"/>
                  <a:gd name="T24" fmla="*/ 99 w 335"/>
                  <a:gd name="T25" fmla="*/ 238 h 252"/>
                  <a:gd name="T26" fmla="*/ 92 w 335"/>
                  <a:gd name="T27" fmla="*/ 219 h 252"/>
                  <a:gd name="T28" fmla="*/ 88 w 335"/>
                  <a:gd name="T29" fmla="*/ 192 h 252"/>
                  <a:gd name="T30" fmla="*/ 43 w 335"/>
                  <a:gd name="T31" fmla="*/ 198 h 252"/>
                  <a:gd name="T32" fmla="*/ 14 w 335"/>
                  <a:gd name="T33" fmla="*/ 210 h 252"/>
                  <a:gd name="T34" fmla="*/ 0 w 335"/>
                  <a:gd name="T35" fmla="*/ 192 h 252"/>
                  <a:gd name="T36" fmla="*/ 14 w 335"/>
                  <a:gd name="T37" fmla="*/ 179 h 252"/>
                  <a:gd name="T38" fmla="*/ 62 w 335"/>
                  <a:gd name="T39" fmla="*/ 164 h 252"/>
                  <a:gd name="T40" fmla="*/ 92 w 335"/>
                  <a:gd name="T41" fmla="*/ 154 h 252"/>
                  <a:gd name="T42" fmla="*/ 88 w 335"/>
                  <a:gd name="T43" fmla="*/ 136 h 25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35"/>
                  <a:gd name="T67" fmla="*/ 0 h 252"/>
                  <a:gd name="T68" fmla="*/ 335 w 335"/>
                  <a:gd name="T69" fmla="*/ 252 h 25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35" h="252">
                    <a:moveTo>
                      <a:pt x="88" y="136"/>
                    </a:moveTo>
                    <a:lnTo>
                      <a:pt x="113" y="92"/>
                    </a:lnTo>
                    <a:lnTo>
                      <a:pt x="161" y="40"/>
                    </a:lnTo>
                    <a:lnTo>
                      <a:pt x="205" y="6"/>
                    </a:lnTo>
                    <a:lnTo>
                      <a:pt x="257" y="0"/>
                    </a:lnTo>
                    <a:lnTo>
                      <a:pt x="301" y="12"/>
                    </a:lnTo>
                    <a:lnTo>
                      <a:pt x="330" y="43"/>
                    </a:lnTo>
                    <a:lnTo>
                      <a:pt x="334" y="86"/>
                    </a:lnTo>
                    <a:lnTo>
                      <a:pt x="312" y="148"/>
                    </a:lnTo>
                    <a:lnTo>
                      <a:pt x="257" y="207"/>
                    </a:lnTo>
                    <a:lnTo>
                      <a:pt x="194" y="247"/>
                    </a:lnTo>
                    <a:lnTo>
                      <a:pt x="136" y="251"/>
                    </a:lnTo>
                    <a:lnTo>
                      <a:pt x="99" y="238"/>
                    </a:lnTo>
                    <a:lnTo>
                      <a:pt x="92" y="219"/>
                    </a:lnTo>
                    <a:lnTo>
                      <a:pt x="88" y="192"/>
                    </a:lnTo>
                    <a:lnTo>
                      <a:pt x="43" y="198"/>
                    </a:lnTo>
                    <a:lnTo>
                      <a:pt x="14" y="210"/>
                    </a:lnTo>
                    <a:lnTo>
                      <a:pt x="0" y="192"/>
                    </a:lnTo>
                    <a:lnTo>
                      <a:pt x="14" y="179"/>
                    </a:lnTo>
                    <a:lnTo>
                      <a:pt x="62" y="164"/>
                    </a:lnTo>
                    <a:lnTo>
                      <a:pt x="92" y="154"/>
                    </a:lnTo>
                    <a:lnTo>
                      <a:pt x="88" y="13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5" name="Freeform 10"/>
              <p:cNvSpPr>
                <a:spLocks/>
              </p:cNvSpPr>
              <p:nvPr/>
            </p:nvSpPr>
            <p:spPr bwMode="auto">
              <a:xfrm>
                <a:off x="4991" y="2040"/>
                <a:ext cx="206" cy="470"/>
              </a:xfrm>
              <a:custGeom>
                <a:avLst/>
                <a:gdLst>
                  <a:gd name="T0" fmla="*/ 154 w 206"/>
                  <a:gd name="T1" fmla="*/ 0 h 470"/>
                  <a:gd name="T2" fmla="*/ 117 w 206"/>
                  <a:gd name="T3" fmla="*/ 3 h 470"/>
                  <a:gd name="T4" fmla="*/ 91 w 206"/>
                  <a:gd name="T5" fmla="*/ 43 h 470"/>
                  <a:gd name="T6" fmla="*/ 99 w 206"/>
                  <a:gd name="T7" fmla="*/ 83 h 470"/>
                  <a:gd name="T8" fmla="*/ 109 w 206"/>
                  <a:gd name="T9" fmla="*/ 166 h 470"/>
                  <a:gd name="T10" fmla="*/ 106 w 206"/>
                  <a:gd name="T11" fmla="*/ 219 h 470"/>
                  <a:gd name="T12" fmla="*/ 109 w 206"/>
                  <a:gd name="T13" fmla="*/ 271 h 470"/>
                  <a:gd name="T14" fmla="*/ 139 w 206"/>
                  <a:gd name="T15" fmla="*/ 379 h 470"/>
                  <a:gd name="T16" fmla="*/ 146 w 206"/>
                  <a:gd name="T17" fmla="*/ 407 h 470"/>
                  <a:gd name="T18" fmla="*/ 139 w 206"/>
                  <a:gd name="T19" fmla="*/ 413 h 470"/>
                  <a:gd name="T20" fmla="*/ 99 w 206"/>
                  <a:gd name="T21" fmla="*/ 395 h 470"/>
                  <a:gd name="T22" fmla="*/ 32 w 206"/>
                  <a:gd name="T23" fmla="*/ 385 h 470"/>
                  <a:gd name="T24" fmla="*/ 0 w 206"/>
                  <a:gd name="T25" fmla="*/ 398 h 470"/>
                  <a:gd name="T26" fmla="*/ 4 w 206"/>
                  <a:gd name="T27" fmla="*/ 420 h 470"/>
                  <a:gd name="T28" fmla="*/ 48 w 206"/>
                  <a:gd name="T29" fmla="*/ 429 h 470"/>
                  <a:gd name="T30" fmla="*/ 99 w 206"/>
                  <a:gd name="T31" fmla="*/ 432 h 470"/>
                  <a:gd name="T32" fmla="*/ 150 w 206"/>
                  <a:gd name="T33" fmla="*/ 450 h 470"/>
                  <a:gd name="T34" fmla="*/ 190 w 206"/>
                  <a:gd name="T35" fmla="*/ 469 h 470"/>
                  <a:gd name="T36" fmla="*/ 205 w 206"/>
                  <a:gd name="T37" fmla="*/ 459 h 470"/>
                  <a:gd name="T38" fmla="*/ 205 w 206"/>
                  <a:gd name="T39" fmla="*/ 429 h 470"/>
                  <a:gd name="T40" fmla="*/ 175 w 206"/>
                  <a:gd name="T41" fmla="*/ 370 h 470"/>
                  <a:gd name="T42" fmla="*/ 160 w 206"/>
                  <a:gd name="T43" fmla="*/ 302 h 470"/>
                  <a:gd name="T44" fmla="*/ 154 w 206"/>
                  <a:gd name="T45" fmla="*/ 207 h 470"/>
                  <a:gd name="T46" fmla="*/ 168 w 206"/>
                  <a:gd name="T47" fmla="*/ 121 h 470"/>
                  <a:gd name="T48" fmla="*/ 182 w 206"/>
                  <a:gd name="T49" fmla="*/ 52 h 470"/>
                  <a:gd name="T50" fmla="*/ 168 w 206"/>
                  <a:gd name="T51" fmla="*/ 0 h 470"/>
                  <a:gd name="T52" fmla="*/ 154 w 206"/>
                  <a:gd name="T53" fmla="*/ 0 h 47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06"/>
                  <a:gd name="T82" fmla="*/ 0 h 470"/>
                  <a:gd name="T83" fmla="*/ 206 w 206"/>
                  <a:gd name="T84" fmla="*/ 470 h 470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06" h="470">
                    <a:moveTo>
                      <a:pt x="154" y="0"/>
                    </a:moveTo>
                    <a:lnTo>
                      <a:pt x="117" y="3"/>
                    </a:lnTo>
                    <a:lnTo>
                      <a:pt x="91" y="43"/>
                    </a:lnTo>
                    <a:lnTo>
                      <a:pt x="99" y="83"/>
                    </a:lnTo>
                    <a:lnTo>
                      <a:pt x="109" y="166"/>
                    </a:lnTo>
                    <a:lnTo>
                      <a:pt x="106" y="219"/>
                    </a:lnTo>
                    <a:lnTo>
                      <a:pt x="109" y="271"/>
                    </a:lnTo>
                    <a:lnTo>
                      <a:pt x="139" y="379"/>
                    </a:lnTo>
                    <a:lnTo>
                      <a:pt x="146" y="407"/>
                    </a:lnTo>
                    <a:lnTo>
                      <a:pt x="139" y="413"/>
                    </a:lnTo>
                    <a:lnTo>
                      <a:pt x="99" y="395"/>
                    </a:lnTo>
                    <a:lnTo>
                      <a:pt x="32" y="385"/>
                    </a:lnTo>
                    <a:lnTo>
                      <a:pt x="0" y="398"/>
                    </a:lnTo>
                    <a:lnTo>
                      <a:pt x="4" y="420"/>
                    </a:lnTo>
                    <a:lnTo>
                      <a:pt x="48" y="429"/>
                    </a:lnTo>
                    <a:lnTo>
                      <a:pt x="99" y="432"/>
                    </a:lnTo>
                    <a:lnTo>
                      <a:pt x="150" y="450"/>
                    </a:lnTo>
                    <a:lnTo>
                      <a:pt x="190" y="469"/>
                    </a:lnTo>
                    <a:lnTo>
                      <a:pt x="205" y="459"/>
                    </a:lnTo>
                    <a:lnTo>
                      <a:pt x="205" y="429"/>
                    </a:lnTo>
                    <a:lnTo>
                      <a:pt x="175" y="370"/>
                    </a:lnTo>
                    <a:lnTo>
                      <a:pt x="160" y="302"/>
                    </a:lnTo>
                    <a:lnTo>
                      <a:pt x="154" y="207"/>
                    </a:lnTo>
                    <a:lnTo>
                      <a:pt x="168" y="121"/>
                    </a:lnTo>
                    <a:lnTo>
                      <a:pt x="182" y="52"/>
                    </a:lnTo>
                    <a:lnTo>
                      <a:pt x="168" y="0"/>
                    </a:lnTo>
                    <a:lnTo>
                      <a:pt x="154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6" name="Freeform 11"/>
              <p:cNvSpPr>
                <a:spLocks/>
              </p:cNvSpPr>
              <p:nvPr/>
            </p:nvSpPr>
            <p:spPr bwMode="auto">
              <a:xfrm>
                <a:off x="4752" y="1996"/>
                <a:ext cx="330" cy="549"/>
              </a:xfrm>
              <a:custGeom>
                <a:avLst/>
                <a:gdLst>
                  <a:gd name="T0" fmla="*/ 259 w 330"/>
                  <a:gd name="T1" fmla="*/ 5 h 549"/>
                  <a:gd name="T2" fmla="*/ 310 w 330"/>
                  <a:gd name="T3" fmla="*/ 0 h 549"/>
                  <a:gd name="T4" fmla="*/ 329 w 330"/>
                  <a:gd name="T5" fmla="*/ 31 h 549"/>
                  <a:gd name="T6" fmla="*/ 310 w 330"/>
                  <a:gd name="T7" fmla="*/ 67 h 549"/>
                  <a:gd name="T8" fmla="*/ 259 w 330"/>
                  <a:gd name="T9" fmla="*/ 129 h 549"/>
                  <a:gd name="T10" fmla="*/ 219 w 330"/>
                  <a:gd name="T11" fmla="*/ 219 h 549"/>
                  <a:gd name="T12" fmla="*/ 204 w 330"/>
                  <a:gd name="T13" fmla="*/ 293 h 549"/>
                  <a:gd name="T14" fmla="*/ 211 w 330"/>
                  <a:gd name="T15" fmla="*/ 371 h 549"/>
                  <a:gd name="T16" fmla="*/ 226 w 330"/>
                  <a:gd name="T17" fmla="*/ 470 h 549"/>
                  <a:gd name="T18" fmla="*/ 241 w 330"/>
                  <a:gd name="T19" fmla="*/ 525 h 549"/>
                  <a:gd name="T20" fmla="*/ 233 w 330"/>
                  <a:gd name="T21" fmla="*/ 548 h 549"/>
                  <a:gd name="T22" fmla="*/ 208 w 330"/>
                  <a:gd name="T23" fmla="*/ 548 h 549"/>
                  <a:gd name="T24" fmla="*/ 160 w 330"/>
                  <a:gd name="T25" fmla="*/ 529 h 549"/>
                  <a:gd name="T26" fmla="*/ 87 w 330"/>
                  <a:gd name="T27" fmla="*/ 516 h 549"/>
                  <a:gd name="T28" fmla="*/ 10 w 330"/>
                  <a:gd name="T29" fmla="*/ 516 h 549"/>
                  <a:gd name="T30" fmla="*/ 0 w 330"/>
                  <a:gd name="T31" fmla="*/ 498 h 549"/>
                  <a:gd name="T32" fmla="*/ 42 w 330"/>
                  <a:gd name="T33" fmla="*/ 473 h 549"/>
                  <a:gd name="T34" fmla="*/ 65 w 330"/>
                  <a:gd name="T35" fmla="*/ 473 h 549"/>
                  <a:gd name="T36" fmla="*/ 160 w 330"/>
                  <a:gd name="T37" fmla="*/ 498 h 549"/>
                  <a:gd name="T38" fmla="*/ 189 w 330"/>
                  <a:gd name="T39" fmla="*/ 507 h 549"/>
                  <a:gd name="T40" fmla="*/ 196 w 330"/>
                  <a:gd name="T41" fmla="*/ 494 h 549"/>
                  <a:gd name="T42" fmla="*/ 182 w 330"/>
                  <a:gd name="T43" fmla="*/ 414 h 549"/>
                  <a:gd name="T44" fmla="*/ 164 w 330"/>
                  <a:gd name="T45" fmla="*/ 327 h 549"/>
                  <a:gd name="T46" fmla="*/ 160 w 330"/>
                  <a:gd name="T47" fmla="*/ 250 h 549"/>
                  <a:gd name="T48" fmla="*/ 175 w 330"/>
                  <a:gd name="T49" fmla="*/ 173 h 549"/>
                  <a:gd name="T50" fmla="*/ 201 w 330"/>
                  <a:gd name="T51" fmla="*/ 83 h 549"/>
                  <a:gd name="T52" fmla="*/ 229 w 330"/>
                  <a:gd name="T53" fmla="*/ 15 h 549"/>
                  <a:gd name="T54" fmla="*/ 259 w 330"/>
                  <a:gd name="T55" fmla="*/ 5 h 549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330"/>
                  <a:gd name="T85" fmla="*/ 0 h 549"/>
                  <a:gd name="T86" fmla="*/ 330 w 330"/>
                  <a:gd name="T87" fmla="*/ 549 h 549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330" h="549">
                    <a:moveTo>
                      <a:pt x="259" y="5"/>
                    </a:moveTo>
                    <a:lnTo>
                      <a:pt x="310" y="0"/>
                    </a:lnTo>
                    <a:lnTo>
                      <a:pt x="329" y="31"/>
                    </a:lnTo>
                    <a:lnTo>
                      <a:pt x="310" y="67"/>
                    </a:lnTo>
                    <a:lnTo>
                      <a:pt x="259" y="129"/>
                    </a:lnTo>
                    <a:lnTo>
                      <a:pt x="219" y="219"/>
                    </a:lnTo>
                    <a:lnTo>
                      <a:pt x="204" y="293"/>
                    </a:lnTo>
                    <a:lnTo>
                      <a:pt x="211" y="371"/>
                    </a:lnTo>
                    <a:lnTo>
                      <a:pt x="226" y="470"/>
                    </a:lnTo>
                    <a:lnTo>
                      <a:pt x="241" y="525"/>
                    </a:lnTo>
                    <a:lnTo>
                      <a:pt x="233" y="548"/>
                    </a:lnTo>
                    <a:lnTo>
                      <a:pt x="208" y="548"/>
                    </a:lnTo>
                    <a:lnTo>
                      <a:pt x="160" y="529"/>
                    </a:lnTo>
                    <a:lnTo>
                      <a:pt x="87" y="516"/>
                    </a:lnTo>
                    <a:lnTo>
                      <a:pt x="10" y="516"/>
                    </a:lnTo>
                    <a:lnTo>
                      <a:pt x="0" y="498"/>
                    </a:lnTo>
                    <a:lnTo>
                      <a:pt x="42" y="473"/>
                    </a:lnTo>
                    <a:lnTo>
                      <a:pt x="65" y="473"/>
                    </a:lnTo>
                    <a:lnTo>
                      <a:pt x="160" y="498"/>
                    </a:lnTo>
                    <a:lnTo>
                      <a:pt x="189" y="507"/>
                    </a:lnTo>
                    <a:lnTo>
                      <a:pt x="196" y="494"/>
                    </a:lnTo>
                    <a:lnTo>
                      <a:pt x="182" y="414"/>
                    </a:lnTo>
                    <a:lnTo>
                      <a:pt x="164" y="327"/>
                    </a:lnTo>
                    <a:lnTo>
                      <a:pt x="160" y="250"/>
                    </a:lnTo>
                    <a:lnTo>
                      <a:pt x="175" y="173"/>
                    </a:lnTo>
                    <a:lnTo>
                      <a:pt x="201" y="83"/>
                    </a:lnTo>
                    <a:lnTo>
                      <a:pt x="229" y="15"/>
                    </a:lnTo>
                    <a:lnTo>
                      <a:pt x="259" y="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080" name="Freeform 12"/>
            <p:cNvSpPr>
              <a:spLocks/>
            </p:cNvSpPr>
            <p:nvPr/>
          </p:nvSpPr>
          <p:spPr bwMode="auto">
            <a:xfrm>
              <a:off x="4536" y="1432"/>
              <a:ext cx="199" cy="274"/>
            </a:xfrm>
            <a:custGeom>
              <a:avLst/>
              <a:gdLst>
                <a:gd name="T0" fmla="*/ 87 w 199"/>
                <a:gd name="T1" fmla="*/ 46 h 274"/>
                <a:gd name="T2" fmla="*/ 121 w 199"/>
                <a:gd name="T3" fmla="*/ 41 h 274"/>
                <a:gd name="T4" fmla="*/ 157 w 199"/>
                <a:gd name="T5" fmla="*/ 52 h 274"/>
                <a:gd name="T6" fmla="*/ 175 w 199"/>
                <a:gd name="T7" fmla="*/ 69 h 274"/>
                <a:gd name="T8" fmla="*/ 144 w 199"/>
                <a:gd name="T9" fmla="*/ 86 h 274"/>
                <a:gd name="T10" fmla="*/ 119 w 199"/>
                <a:gd name="T11" fmla="*/ 75 h 274"/>
                <a:gd name="T12" fmla="*/ 94 w 199"/>
                <a:gd name="T13" fmla="*/ 75 h 274"/>
                <a:gd name="T14" fmla="*/ 68 w 199"/>
                <a:gd name="T15" fmla="*/ 78 h 274"/>
                <a:gd name="T16" fmla="*/ 34 w 199"/>
                <a:gd name="T17" fmla="*/ 96 h 274"/>
                <a:gd name="T18" fmla="*/ 33 w 199"/>
                <a:gd name="T19" fmla="*/ 119 h 274"/>
                <a:gd name="T20" fmla="*/ 58 w 199"/>
                <a:gd name="T21" fmla="*/ 128 h 274"/>
                <a:gd name="T22" fmla="*/ 109 w 199"/>
                <a:gd name="T23" fmla="*/ 127 h 274"/>
                <a:gd name="T24" fmla="*/ 156 w 199"/>
                <a:gd name="T25" fmla="*/ 114 h 274"/>
                <a:gd name="T26" fmla="*/ 175 w 199"/>
                <a:gd name="T27" fmla="*/ 121 h 274"/>
                <a:gd name="T28" fmla="*/ 192 w 199"/>
                <a:gd name="T29" fmla="*/ 138 h 274"/>
                <a:gd name="T30" fmla="*/ 198 w 199"/>
                <a:gd name="T31" fmla="*/ 163 h 274"/>
                <a:gd name="T32" fmla="*/ 176 w 199"/>
                <a:gd name="T33" fmla="*/ 187 h 274"/>
                <a:gd name="T34" fmla="*/ 144 w 199"/>
                <a:gd name="T35" fmla="*/ 196 h 274"/>
                <a:gd name="T36" fmla="*/ 120 w 199"/>
                <a:gd name="T37" fmla="*/ 203 h 274"/>
                <a:gd name="T38" fmla="*/ 118 w 199"/>
                <a:gd name="T39" fmla="*/ 225 h 274"/>
                <a:gd name="T40" fmla="*/ 137 w 199"/>
                <a:gd name="T41" fmla="*/ 259 h 274"/>
                <a:gd name="T42" fmla="*/ 107 w 199"/>
                <a:gd name="T43" fmla="*/ 273 h 274"/>
                <a:gd name="T44" fmla="*/ 90 w 199"/>
                <a:gd name="T45" fmla="*/ 246 h 274"/>
                <a:gd name="T46" fmla="*/ 87 w 199"/>
                <a:gd name="T47" fmla="*/ 212 h 274"/>
                <a:gd name="T48" fmla="*/ 54 w 199"/>
                <a:gd name="T49" fmla="*/ 208 h 274"/>
                <a:gd name="T50" fmla="*/ 30 w 199"/>
                <a:gd name="T51" fmla="*/ 203 h 274"/>
                <a:gd name="T52" fmla="*/ 49 w 199"/>
                <a:gd name="T53" fmla="*/ 171 h 274"/>
                <a:gd name="T54" fmla="*/ 70 w 199"/>
                <a:gd name="T55" fmla="*/ 182 h 274"/>
                <a:gd name="T56" fmla="*/ 94 w 199"/>
                <a:gd name="T57" fmla="*/ 180 h 274"/>
                <a:gd name="T58" fmla="*/ 129 w 199"/>
                <a:gd name="T59" fmla="*/ 174 h 274"/>
                <a:gd name="T60" fmla="*/ 156 w 199"/>
                <a:gd name="T61" fmla="*/ 166 h 274"/>
                <a:gd name="T62" fmla="*/ 169 w 199"/>
                <a:gd name="T63" fmla="*/ 158 h 274"/>
                <a:gd name="T64" fmla="*/ 154 w 199"/>
                <a:gd name="T65" fmla="*/ 145 h 274"/>
                <a:gd name="T66" fmla="*/ 129 w 199"/>
                <a:gd name="T67" fmla="*/ 148 h 274"/>
                <a:gd name="T68" fmla="*/ 82 w 199"/>
                <a:gd name="T69" fmla="*/ 153 h 274"/>
                <a:gd name="T70" fmla="*/ 36 w 199"/>
                <a:gd name="T71" fmla="*/ 153 h 274"/>
                <a:gd name="T72" fmla="*/ 14 w 199"/>
                <a:gd name="T73" fmla="*/ 137 h 274"/>
                <a:gd name="T74" fmla="*/ 0 w 199"/>
                <a:gd name="T75" fmla="*/ 115 h 274"/>
                <a:gd name="T76" fmla="*/ 14 w 199"/>
                <a:gd name="T77" fmla="*/ 85 h 274"/>
                <a:gd name="T78" fmla="*/ 38 w 199"/>
                <a:gd name="T79" fmla="*/ 56 h 274"/>
                <a:gd name="T80" fmla="*/ 61 w 199"/>
                <a:gd name="T81" fmla="*/ 50 h 274"/>
                <a:gd name="T82" fmla="*/ 53 w 199"/>
                <a:gd name="T83" fmla="*/ 4 h 274"/>
                <a:gd name="T84" fmla="*/ 82 w 199"/>
                <a:gd name="T85" fmla="*/ 0 h 274"/>
                <a:gd name="T86" fmla="*/ 87 w 199"/>
                <a:gd name="T87" fmla="*/ 46 h 2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99"/>
                <a:gd name="T133" fmla="*/ 0 h 274"/>
                <a:gd name="T134" fmla="*/ 199 w 199"/>
                <a:gd name="T135" fmla="*/ 274 h 2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99" h="274">
                  <a:moveTo>
                    <a:pt x="87" y="46"/>
                  </a:moveTo>
                  <a:lnTo>
                    <a:pt x="121" y="41"/>
                  </a:lnTo>
                  <a:lnTo>
                    <a:pt x="157" y="52"/>
                  </a:lnTo>
                  <a:lnTo>
                    <a:pt x="175" y="69"/>
                  </a:lnTo>
                  <a:lnTo>
                    <a:pt x="144" y="86"/>
                  </a:lnTo>
                  <a:lnTo>
                    <a:pt x="119" y="75"/>
                  </a:lnTo>
                  <a:lnTo>
                    <a:pt x="94" y="75"/>
                  </a:lnTo>
                  <a:lnTo>
                    <a:pt x="68" y="78"/>
                  </a:lnTo>
                  <a:lnTo>
                    <a:pt x="34" y="96"/>
                  </a:lnTo>
                  <a:lnTo>
                    <a:pt x="33" y="119"/>
                  </a:lnTo>
                  <a:lnTo>
                    <a:pt x="58" y="128"/>
                  </a:lnTo>
                  <a:lnTo>
                    <a:pt x="109" y="127"/>
                  </a:lnTo>
                  <a:lnTo>
                    <a:pt x="156" y="114"/>
                  </a:lnTo>
                  <a:lnTo>
                    <a:pt x="175" y="121"/>
                  </a:lnTo>
                  <a:lnTo>
                    <a:pt x="192" y="138"/>
                  </a:lnTo>
                  <a:lnTo>
                    <a:pt x="198" y="163"/>
                  </a:lnTo>
                  <a:lnTo>
                    <a:pt x="176" y="187"/>
                  </a:lnTo>
                  <a:lnTo>
                    <a:pt x="144" y="196"/>
                  </a:lnTo>
                  <a:lnTo>
                    <a:pt x="120" y="203"/>
                  </a:lnTo>
                  <a:lnTo>
                    <a:pt x="118" y="225"/>
                  </a:lnTo>
                  <a:lnTo>
                    <a:pt x="137" y="259"/>
                  </a:lnTo>
                  <a:lnTo>
                    <a:pt x="107" y="273"/>
                  </a:lnTo>
                  <a:lnTo>
                    <a:pt x="90" y="246"/>
                  </a:lnTo>
                  <a:lnTo>
                    <a:pt x="87" y="212"/>
                  </a:lnTo>
                  <a:lnTo>
                    <a:pt x="54" y="208"/>
                  </a:lnTo>
                  <a:lnTo>
                    <a:pt x="30" y="203"/>
                  </a:lnTo>
                  <a:lnTo>
                    <a:pt x="49" y="171"/>
                  </a:lnTo>
                  <a:lnTo>
                    <a:pt x="70" y="182"/>
                  </a:lnTo>
                  <a:lnTo>
                    <a:pt x="94" y="180"/>
                  </a:lnTo>
                  <a:lnTo>
                    <a:pt x="129" y="174"/>
                  </a:lnTo>
                  <a:lnTo>
                    <a:pt x="156" y="166"/>
                  </a:lnTo>
                  <a:lnTo>
                    <a:pt x="169" y="158"/>
                  </a:lnTo>
                  <a:lnTo>
                    <a:pt x="154" y="145"/>
                  </a:lnTo>
                  <a:lnTo>
                    <a:pt x="129" y="148"/>
                  </a:lnTo>
                  <a:lnTo>
                    <a:pt x="82" y="153"/>
                  </a:lnTo>
                  <a:lnTo>
                    <a:pt x="36" y="153"/>
                  </a:lnTo>
                  <a:lnTo>
                    <a:pt x="14" y="137"/>
                  </a:lnTo>
                  <a:lnTo>
                    <a:pt x="0" y="115"/>
                  </a:lnTo>
                  <a:lnTo>
                    <a:pt x="14" y="85"/>
                  </a:lnTo>
                  <a:lnTo>
                    <a:pt x="38" y="56"/>
                  </a:lnTo>
                  <a:lnTo>
                    <a:pt x="61" y="50"/>
                  </a:lnTo>
                  <a:lnTo>
                    <a:pt x="53" y="4"/>
                  </a:lnTo>
                  <a:lnTo>
                    <a:pt x="82" y="0"/>
                  </a:lnTo>
                  <a:lnTo>
                    <a:pt x="87" y="4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307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73130"/>
              </p:ext>
            </p:extLst>
          </p:nvPr>
        </p:nvGraphicFramePr>
        <p:xfrm>
          <a:off x="779463" y="1277938"/>
          <a:ext cx="6043612" cy="5043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Document" r:id="rId4" imgW="8313247" imgH="5256507" progId="Word.Document.8">
                  <p:embed/>
                </p:oleObj>
              </mc:Choice>
              <mc:Fallback>
                <p:oleObj name="Document" r:id="rId4" imgW="8313247" imgH="5256507" progId="Word.Document.8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 r="53447" b="43163"/>
                      <a:stretch>
                        <a:fillRect/>
                      </a:stretch>
                    </p:blipFill>
                    <p:spPr bwMode="auto">
                      <a:xfrm>
                        <a:off x="779463" y="1277938"/>
                        <a:ext cx="6043612" cy="5043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14"/>
          <p:cNvGraphicFramePr>
            <a:graphicFrameLocks/>
          </p:cNvGraphicFramePr>
          <p:nvPr/>
        </p:nvGraphicFramePr>
        <p:xfrm>
          <a:off x="6961188" y="4876800"/>
          <a:ext cx="1549400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Clip" r:id="rId6" imgW="3657600" imgH="1574640" progId="MS_ClipArt_Gallery.2">
                  <p:embed/>
                </p:oleObj>
              </mc:Choice>
              <mc:Fallback>
                <p:oleObj name="Clip" r:id="rId6" imgW="3657600" imgH="1574640" progId="MS_ClipArt_Gallery.2">
                  <p:embed/>
                  <p:pic>
                    <p:nvPicPr>
                      <p:cNvPr id="0" name="Object 14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1188" y="4876800"/>
                        <a:ext cx="1549400" cy="1231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-36512" y="914400"/>
            <a:ext cx="9073008" cy="1143000"/>
          </a:xfrm>
        </p:spPr>
        <p:txBody>
          <a:bodyPr/>
          <a:lstStyle/>
          <a:p>
            <a:r>
              <a:rPr lang="ru-RU" sz="3200" b="1" dirty="0" smtClean="0"/>
              <a:t>Затраты на инвестиции на строительство котельной на биомассе</a:t>
            </a:r>
            <a:endParaRPr lang="nb-NO" sz="32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51" y="2044030"/>
            <a:ext cx="3867150" cy="39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106" y="2209056"/>
            <a:ext cx="1990725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249191"/>
            <a:ext cx="1466850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005" y="4258841"/>
            <a:ext cx="26574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030366"/>
            <a:ext cx="18954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091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92150"/>
            <a:ext cx="8964612" cy="1143000"/>
          </a:xfrm>
          <a:noFill/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2060"/>
                </a:solidFill>
              </a:rPr>
              <a:t>Масштабирование размера, простое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305300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000" dirty="0" smtClean="0"/>
              <a:t>Определить общие инвестиционные затраты на аналогичный проект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000" dirty="0" smtClean="0"/>
              <a:t>Произвести масштабирование на требуемый размер по следующей формуле: </a:t>
            </a:r>
            <a:endParaRPr lang="nb-NO" sz="2000" dirty="0" smtClean="0"/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endParaRPr lang="ru-RU" sz="2000" dirty="0" smtClean="0"/>
          </a:p>
          <a:p>
            <a:pPr marL="457200" indent="-457200" eaLnBrk="1" hangingPunct="1">
              <a:lnSpc>
                <a:spcPct val="80000"/>
              </a:lnSpc>
              <a:buFont typeface="Monotype Sorts" pitchFamily="2" charset="2"/>
              <a:buNone/>
            </a:pPr>
            <a:r>
              <a:rPr lang="ru-RU" dirty="0" smtClean="0"/>
              <a:t>                         S2                  x</a:t>
            </a:r>
          </a:p>
          <a:p>
            <a:pPr marL="457200" indent="-457200" eaLnBrk="1" hangingPunct="1">
              <a:lnSpc>
                <a:spcPct val="80000"/>
              </a:lnSpc>
              <a:buFont typeface="Monotype Sorts" pitchFamily="2" charset="2"/>
              <a:buNone/>
            </a:pPr>
            <a:r>
              <a:rPr lang="ru-RU" dirty="0" smtClean="0"/>
              <a:t>C2 = C1 *  (----------------- )</a:t>
            </a:r>
          </a:p>
          <a:p>
            <a:pPr marL="457200" indent="-457200" eaLnBrk="1" hangingPunct="1">
              <a:lnSpc>
                <a:spcPct val="80000"/>
              </a:lnSpc>
              <a:buFont typeface="Monotype Sorts" pitchFamily="2" charset="2"/>
              <a:buNone/>
            </a:pPr>
            <a:r>
              <a:rPr lang="ru-RU" dirty="0" smtClean="0"/>
              <a:t>	                     S1 </a:t>
            </a:r>
          </a:p>
          <a:p>
            <a:pPr marL="457200" indent="-457200" eaLnBrk="1" hangingPunct="1">
              <a:lnSpc>
                <a:spcPct val="80000"/>
              </a:lnSpc>
              <a:buFont typeface="Monotype Sorts" pitchFamily="2" charset="2"/>
              <a:buNone/>
            </a:pPr>
            <a:endParaRPr lang="nb-NO" sz="2000" dirty="0" smtClean="0"/>
          </a:p>
          <a:p>
            <a:pPr marL="457200" indent="-457200" eaLnBrk="1" hangingPunct="1">
              <a:lnSpc>
                <a:spcPct val="80000"/>
              </a:lnSpc>
              <a:buFont typeface="Monotype Sorts" pitchFamily="2" charset="2"/>
              <a:buNone/>
            </a:pPr>
            <a:r>
              <a:rPr lang="ru-RU" sz="2000" dirty="0" smtClean="0"/>
              <a:t>C1		Стоимость аналогичного проекта</a:t>
            </a:r>
          </a:p>
          <a:p>
            <a:pPr marL="457200" indent="-457200" eaLnBrk="1" hangingPunct="1">
              <a:lnSpc>
                <a:spcPct val="80000"/>
              </a:lnSpc>
              <a:buFont typeface="Monotype Sorts" pitchFamily="2" charset="2"/>
              <a:buNone/>
            </a:pPr>
            <a:r>
              <a:rPr lang="ru-RU" sz="2000" dirty="0" smtClean="0"/>
              <a:t>C2		Стоимость действительного проекта</a:t>
            </a:r>
          </a:p>
          <a:p>
            <a:pPr marL="457200" indent="-457200" eaLnBrk="1" hangingPunct="1">
              <a:lnSpc>
                <a:spcPct val="80000"/>
              </a:lnSpc>
              <a:buFont typeface="Monotype Sorts" pitchFamily="2" charset="2"/>
              <a:buNone/>
            </a:pPr>
            <a:r>
              <a:rPr lang="ru-RU" sz="2000" dirty="0" smtClean="0"/>
              <a:t>S1		Размер аналогичного проекта</a:t>
            </a:r>
          </a:p>
          <a:p>
            <a:pPr marL="457200" indent="-457200" eaLnBrk="1" hangingPunct="1">
              <a:lnSpc>
                <a:spcPct val="80000"/>
              </a:lnSpc>
              <a:buFont typeface="Monotype Sorts" pitchFamily="2" charset="2"/>
              <a:buNone/>
            </a:pPr>
            <a:r>
              <a:rPr lang="ru-RU" sz="2000" dirty="0" smtClean="0"/>
              <a:t>S2		Размер действительного проекта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908720"/>
            <a:ext cx="8630096" cy="1143000"/>
          </a:xfrm>
          <a:noFill/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002060"/>
                </a:solidFill>
              </a:rPr>
              <a:t>Масштабирование размера, расширенное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28850"/>
            <a:ext cx="8229600" cy="4343400"/>
          </a:xfrm>
          <a:noFill/>
        </p:spPr>
        <p:txBody>
          <a:bodyPr/>
          <a:lstStyle/>
          <a:p>
            <a:pPr eaLnBrk="1" hangingPunct="1">
              <a:buFont typeface="Monotype Sorts" pitchFamily="2" charset="2"/>
              <a:buNone/>
            </a:pPr>
            <a:r>
              <a:rPr lang="ru-RU" dirty="0" smtClean="0"/>
              <a:t>                   </a:t>
            </a:r>
            <a:r>
              <a:rPr lang="ru-RU" dirty="0" smtClean="0"/>
              <a:t>S</a:t>
            </a:r>
            <a:r>
              <a:rPr lang="ru-RU" baseline="-25000" dirty="0" smtClean="0"/>
              <a:t>2</a:t>
            </a:r>
            <a:r>
              <a:rPr lang="ru-RU" dirty="0" smtClean="0"/>
              <a:t>    </a:t>
            </a:r>
            <a:r>
              <a:rPr lang="ru-RU" dirty="0" smtClean="0"/>
              <a:t>x          I</a:t>
            </a:r>
            <a:r>
              <a:rPr lang="ru-RU" baseline="-25000" dirty="0" smtClean="0"/>
              <a:t>2</a:t>
            </a:r>
            <a:r>
              <a:rPr lang="ru-RU" dirty="0" smtClean="0"/>
              <a:t>         G</a:t>
            </a:r>
            <a:r>
              <a:rPr lang="ru-RU" baseline="-25000" dirty="0" smtClean="0"/>
              <a:t>2</a:t>
            </a:r>
            <a:endParaRPr lang="ru-RU" dirty="0" smtClean="0"/>
          </a:p>
          <a:p>
            <a:pPr eaLnBrk="1" hangingPunct="1">
              <a:buFont typeface="Monotype Sorts" pitchFamily="2" charset="2"/>
              <a:buNone/>
            </a:pPr>
            <a:r>
              <a:rPr lang="ru-RU" dirty="0" smtClean="0"/>
              <a:t>C</a:t>
            </a:r>
            <a:r>
              <a:rPr lang="ru-RU" sz="2800" baseline="-25000" dirty="0" smtClean="0"/>
              <a:t>2</a:t>
            </a:r>
            <a:r>
              <a:rPr lang="ru-RU" dirty="0" smtClean="0"/>
              <a:t> = C</a:t>
            </a:r>
            <a:r>
              <a:rPr lang="ru-RU" baseline="-25000" dirty="0" smtClean="0"/>
              <a:t>1</a:t>
            </a:r>
            <a:r>
              <a:rPr lang="ru-RU" dirty="0" smtClean="0"/>
              <a:t>*  ( ------ )      * ------- * -------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ru-RU" dirty="0" smtClean="0"/>
              <a:t>                   </a:t>
            </a:r>
            <a:r>
              <a:rPr lang="ru-RU" dirty="0" smtClean="0"/>
              <a:t> </a:t>
            </a:r>
            <a:r>
              <a:rPr lang="ru-RU" dirty="0" smtClean="0"/>
              <a:t>S</a:t>
            </a:r>
            <a:r>
              <a:rPr lang="ru-RU" baseline="-25000" dirty="0" smtClean="0"/>
              <a:t>1</a:t>
            </a:r>
            <a:r>
              <a:rPr lang="ru-RU" dirty="0" smtClean="0"/>
              <a:t>                I</a:t>
            </a:r>
            <a:r>
              <a:rPr lang="ru-RU" baseline="-25000" dirty="0" smtClean="0"/>
              <a:t>1 </a:t>
            </a:r>
            <a:r>
              <a:rPr lang="ru-RU" dirty="0" smtClean="0"/>
              <a:t>        G</a:t>
            </a:r>
            <a:r>
              <a:rPr lang="ru-RU" baseline="-25000" dirty="0" smtClean="0"/>
              <a:t>1</a:t>
            </a:r>
          </a:p>
          <a:p>
            <a:pPr eaLnBrk="1" hangingPunct="1">
              <a:buFont typeface="Monotype Sorts" pitchFamily="2" charset="2"/>
              <a:buNone/>
            </a:pPr>
            <a:endParaRPr lang="ru-RU" baseline="-25000" dirty="0" smtClean="0"/>
          </a:p>
          <a:p>
            <a:pPr eaLnBrk="1" hangingPunct="1">
              <a:buFont typeface="Monotype Sorts" pitchFamily="2" charset="2"/>
              <a:buNone/>
            </a:pPr>
            <a:r>
              <a:rPr lang="ru-RU" sz="2000" dirty="0" smtClean="0"/>
              <a:t>C	Стоимость				1  Известный проект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ru-RU" sz="2000" dirty="0" smtClean="0"/>
              <a:t>S	Размер				2  Новый проект</a:t>
            </a:r>
            <a:r>
              <a:rPr lang="nb-NO" sz="2000" dirty="0" smtClean="0"/>
              <a:t> 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nb-NO" sz="1600" dirty="0" smtClean="0"/>
              <a:t>X</a:t>
            </a:r>
            <a:r>
              <a:rPr lang="nb-NO" sz="2000" dirty="0" smtClean="0"/>
              <a:t>	</a:t>
            </a:r>
            <a:r>
              <a:rPr lang="ru-RU" sz="2000" dirty="0" smtClean="0"/>
              <a:t>Коэффициент масштабирования</a:t>
            </a:r>
            <a:r>
              <a:rPr lang="nb-NO" sz="2000" dirty="0" smtClean="0"/>
              <a:t> (</a:t>
            </a:r>
            <a:r>
              <a:rPr lang="ru-RU" sz="2000" dirty="0" smtClean="0"/>
              <a:t>см. след. Стр.</a:t>
            </a:r>
            <a:r>
              <a:rPr lang="nb-NO" sz="2000" dirty="0" smtClean="0"/>
              <a:t>)</a:t>
            </a:r>
            <a:endParaRPr lang="ru-RU" sz="2000" dirty="0" smtClean="0"/>
          </a:p>
          <a:p>
            <a:pPr eaLnBrk="1" hangingPunct="1">
              <a:buFont typeface="Monotype Sorts" pitchFamily="2" charset="2"/>
              <a:buNone/>
            </a:pPr>
            <a:r>
              <a:rPr lang="ru-RU" sz="2000" dirty="0" smtClean="0"/>
              <a:t>I	Индекс цены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ru-RU" sz="2000" dirty="0" smtClean="0"/>
              <a:t>G	Географический индекс</a:t>
            </a:r>
            <a:endParaRPr lang="ru-RU" baseline="-25000" dirty="0" smtClean="0"/>
          </a:p>
          <a:p>
            <a:pPr eaLnBrk="1" hangingPunct="1">
              <a:buFont typeface="Monotype Sorts" pitchFamily="2" charset="2"/>
              <a:buNone/>
            </a:pPr>
            <a:endParaRPr lang="ru-RU" baseline="-25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002060"/>
                </a:solidFill>
              </a:rPr>
              <a:t>Коэффициенты масштабирования</a:t>
            </a:r>
          </a:p>
        </p:txBody>
      </p:sp>
      <p:graphicFrame>
        <p:nvGraphicFramePr>
          <p:cNvPr id="6146" name="Object 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718557374"/>
              </p:ext>
            </p:extLst>
          </p:nvPr>
        </p:nvGraphicFramePr>
        <p:xfrm>
          <a:off x="695325" y="1828800"/>
          <a:ext cx="8005763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Document" r:id="rId3" imgW="8138197" imgH="5111615" progId="Word.Document.8">
                  <p:embed/>
                </p:oleObj>
              </mc:Choice>
              <mc:Fallback>
                <p:oleObj name="Document" r:id="rId3" imgW="8138197" imgH="5111615" progId="Word.Document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325" y="1828800"/>
                        <a:ext cx="8005763" cy="502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642938"/>
            <a:ext cx="7772400" cy="1143000"/>
          </a:xfrm>
          <a:noFill/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002060"/>
                </a:solidFill>
              </a:rPr>
              <a:t>Коэффициенты масштабирования (</a:t>
            </a:r>
            <a:r>
              <a:rPr lang="ru-RU" sz="4000" dirty="0" err="1" smtClean="0">
                <a:solidFill>
                  <a:srgbClr val="002060"/>
                </a:solidFill>
              </a:rPr>
              <a:t>продолж</a:t>
            </a:r>
            <a:r>
              <a:rPr lang="ru-RU" sz="4000" dirty="0" smtClean="0">
                <a:solidFill>
                  <a:srgbClr val="002060"/>
                </a:solidFill>
              </a:rPr>
              <a:t>.)</a:t>
            </a:r>
          </a:p>
        </p:txBody>
      </p:sp>
      <p:graphicFrame>
        <p:nvGraphicFramePr>
          <p:cNvPr id="7170" name="Object 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133590166"/>
              </p:ext>
            </p:extLst>
          </p:nvPr>
        </p:nvGraphicFramePr>
        <p:xfrm>
          <a:off x="525463" y="1781175"/>
          <a:ext cx="7635875" cy="518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Document" r:id="rId3" imgW="7766726" imgH="5273311" progId="Word.Document.8">
                  <p:embed/>
                </p:oleObj>
              </mc:Choice>
              <mc:Fallback>
                <p:oleObj name="Document" r:id="rId3" imgW="7766726" imgH="5273311" progId="Word.Document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463" y="1781175"/>
                        <a:ext cx="7635875" cy="5184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NE-overhead liggende">
  <a:themeElements>
    <a:clrScheme name="Presentasjon_NorskEnerg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sjon_NorskEnerg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nb-NO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nb-NO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esentasjon_NorskEnerg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sjon_NorskEnerg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sjon_NorskEnerg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sjon_NorskEnerg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sjon_NorskEnerg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sjon_NorskEnerg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sjon_NorskEnerg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sjon_NorskEnerg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sjon_NorskEnerg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sjon_NorskEnerg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sjon_NorskEnerg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sjon_NorskEnerg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orskEnergi (2)">
  <a:themeElements>
    <a:clrScheme name="Office Theme 1">
      <a:dk1>
        <a:srgbClr val="000000"/>
      </a:dk1>
      <a:lt1>
        <a:srgbClr val="EADEA6"/>
      </a:lt1>
      <a:dk2>
        <a:srgbClr val="000000"/>
      </a:dk2>
      <a:lt2>
        <a:srgbClr val="808080"/>
      </a:lt2>
      <a:accent1>
        <a:srgbClr val="20CD02"/>
      </a:accent1>
      <a:accent2>
        <a:srgbClr val="EBEF13"/>
      </a:accent2>
      <a:accent3>
        <a:srgbClr val="F3ECD0"/>
      </a:accent3>
      <a:accent4>
        <a:srgbClr val="000000"/>
      </a:accent4>
      <a:accent5>
        <a:srgbClr val="ABE3AA"/>
      </a:accent5>
      <a:accent6>
        <a:srgbClr val="D5D910"/>
      </a:accent6>
      <a:hlink>
        <a:srgbClr val="FF0000"/>
      </a:hlink>
      <a:folHlink>
        <a:srgbClr val="0E18F3"/>
      </a:folHlink>
    </a:clrScheme>
    <a:fontScheme name="Office-tema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 Theme 1">
        <a:dk1>
          <a:srgbClr val="000000"/>
        </a:dk1>
        <a:lt1>
          <a:srgbClr val="EADEA6"/>
        </a:lt1>
        <a:dk2>
          <a:srgbClr val="000000"/>
        </a:dk2>
        <a:lt2>
          <a:srgbClr val="808080"/>
        </a:lt2>
        <a:accent1>
          <a:srgbClr val="20CD02"/>
        </a:accent1>
        <a:accent2>
          <a:srgbClr val="EBEF13"/>
        </a:accent2>
        <a:accent3>
          <a:srgbClr val="F3ECD0"/>
        </a:accent3>
        <a:accent4>
          <a:srgbClr val="000000"/>
        </a:accent4>
        <a:accent5>
          <a:srgbClr val="ABE3AA"/>
        </a:accent5>
        <a:accent6>
          <a:srgbClr val="D5D910"/>
        </a:accent6>
        <a:hlink>
          <a:srgbClr val="FF0000"/>
        </a:hlink>
        <a:folHlink>
          <a:srgbClr val="0E18F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KNE-overhead liggende</Template>
  <TotalTime>448</TotalTime>
  <Words>146</Words>
  <Application>Microsoft Office PowerPoint</Application>
  <PresentationFormat>Экран (4:3)</PresentationFormat>
  <Paragraphs>48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KNE-overhead liggende</vt:lpstr>
      <vt:lpstr>NorskEnergi (2)</vt:lpstr>
      <vt:lpstr>Clip</vt:lpstr>
      <vt:lpstr>Document</vt:lpstr>
      <vt:lpstr>Microsoft Word 97 - 2003 Document</vt:lpstr>
      <vt:lpstr>Оценка инвестиций</vt:lpstr>
      <vt:lpstr>Презентация PowerPoint</vt:lpstr>
      <vt:lpstr>Презентация PowerPoint</vt:lpstr>
      <vt:lpstr>Затраты на инвестиции на строительство котельной на биомассе</vt:lpstr>
      <vt:lpstr>Масштабирование размера, простое</vt:lpstr>
      <vt:lpstr>Масштабирование размера, расширенное</vt:lpstr>
      <vt:lpstr>Коэффициенты масштабирования</vt:lpstr>
      <vt:lpstr>Коэффициенты масштабирования (продолж.)</vt:lpstr>
    </vt:vector>
  </TitlesOfParts>
  <Company>Norsk Energi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ESTIMATE INVESTMENTS IN ENERGY EFFICIENCY PROJECTS ?</dc:title>
  <dc:creator>Hans Borchsenius</dc:creator>
  <cp:lastModifiedBy>Yan Tsygankov</cp:lastModifiedBy>
  <cp:revision>28</cp:revision>
  <dcterms:created xsi:type="dcterms:W3CDTF">2008-12-22T14:04:08Z</dcterms:created>
  <dcterms:modified xsi:type="dcterms:W3CDTF">2014-11-03T08:11:16Z</dcterms:modified>
</cp:coreProperties>
</file>