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15"/>
  </p:notesMasterIdLst>
  <p:sldIdLst>
    <p:sldId id="256" r:id="rId7"/>
    <p:sldId id="259" r:id="rId8"/>
    <p:sldId id="257" r:id="rId9"/>
    <p:sldId id="258" r:id="rId10"/>
    <p:sldId id="262" r:id="rId11"/>
    <p:sldId id="263" r:id="rId12"/>
    <p:sldId id="261" r:id="rId13"/>
    <p:sldId id="266" r:id="rId14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1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17B4C91-7379-484D-9E12-90B5554E95A9}" type="datetimeFigureOut">
              <a:rPr lang="nb-NO"/>
              <a:pPr>
                <a:defRPr/>
              </a:pPr>
              <a:t>04.11.2014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nb-NO" noProof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E234E4F-2908-43DE-BABC-975195ED69C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9067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14400"/>
          </a:xfrm>
        </p:spPr>
        <p:txBody>
          <a:bodyPr/>
          <a:lstStyle>
            <a:lvl1pPr algn="ct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828800"/>
          </a:xfrm>
        </p:spPr>
        <p:txBody>
          <a:bodyPr/>
          <a:lstStyle>
            <a:lvl1pPr marL="0" indent="0" algn="ctr">
              <a:defRPr>
                <a:solidFill>
                  <a:srgbClr val="BFBFB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en tabell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tel, 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tel, diagram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SmartArt-grafikk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tel, tekst og ut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tel, ut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tel, inn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tel, tekst og medie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tel, medie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tel og innhold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tel og tekst over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tel, to innholdsdeler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tel og to innholdsdeler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tel og fire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38" r:id="rId2"/>
    <p:sldLayoutId id="2147483837" r:id="rId3"/>
    <p:sldLayoutId id="2147483836" r:id="rId4"/>
    <p:sldLayoutId id="2147483835" r:id="rId5"/>
    <p:sldLayoutId id="2147483834" r:id="rId6"/>
    <p:sldLayoutId id="2147483833" r:id="rId7"/>
    <p:sldLayoutId id="2147483832" r:id="rId8"/>
    <p:sldLayoutId id="2147483831" r:id="rId9"/>
    <p:sldLayoutId id="2147483830" r:id="rId10"/>
    <p:sldLayoutId id="2147483829" r:id="rId11"/>
    <p:sldLayoutId id="2147483828" r:id="rId12"/>
    <p:sldLayoutId id="2147483827" r:id="rId13"/>
    <p:sldLayoutId id="2147483826" r:id="rId14"/>
    <p:sldLayoutId id="2147483825" r:id="rId15"/>
    <p:sldLayoutId id="2147483824" r:id="rId16"/>
    <p:sldLayoutId id="2147483823" r:id="rId17"/>
    <p:sldLayoutId id="2147483822" r:id="rId18"/>
    <p:sldLayoutId id="2147483821" r:id="rId19"/>
    <p:sldLayoutId id="2147483820" r:id="rId20"/>
    <p:sldLayoutId id="2147483819" r:id="rId21"/>
    <p:sldLayoutId id="2147483818" r:id="rId22"/>
    <p:sldLayoutId id="2147483817" r:id="rId23"/>
    <p:sldLayoutId id="2147483816" r:id="rId24"/>
    <p:sldLayoutId id="2147483815" r:id="rId25"/>
    <p:sldLayoutId id="2147483814" r:id="rId26"/>
    <p:sldLayoutId id="2147483813" r:id="rId27"/>
    <p:sldLayoutId id="2147483812" r:id="rId28"/>
    <p:sldLayoutId id="2147483811" r:id="rId2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i.no/" TargetMode="External"/><Relationship Id="rId2" Type="http://schemas.openxmlformats.org/officeDocument/2006/relationships/hyperlink" Target="mailto:Hans.borchsenius@energi.no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ctrTitle"/>
          </p:nvPr>
        </p:nvSpPr>
        <p:spPr>
          <a:xfrm>
            <a:off x="1285875" y="2143125"/>
            <a:ext cx="6457950" cy="1633538"/>
          </a:xfrm>
        </p:spPr>
        <p:txBody>
          <a:bodyPr/>
          <a:lstStyle/>
          <a:p>
            <a:pPr eaLnBrk="1" hangingPunct="1"/>
            <a:r>
              <a:rPr lang="nb-NO" smtClean="0"/>
              <a:t/>
            </a:r>
            <a:br>
              <a:rPr lang="nb-NO" smtClean="0"/>
            </a:br>
            <a:r>
              <a:rPr lang="ru-RU" smtClean="0"/>
              <a:t>Упражнение</a:t>
            </a:r>
            <a:r>
              <a:rPr lang="nb-NO" smtClean="0"/>
              <a:t>:</a:t>
            </a:r>
            <a:br>
              <a:rPr lang="nb-NO" smtClean="0"/>
            </a:br>
            <a:r>
              <a:rPr lang="ru-RU" smtClean="0"/>
              <a:t>Оценка инвестиций и рентабельности</a:t>
            </a:r>
            <a:endParaRPr lang="nb-NO" smtClean="0"/>
          </a:p>
        </p:txBody>
      </p:sp>
      <p:sp>
        <p:nvSpPr>
          <p:cNvPr id="3075" name="Undertittel 2"/>
          <p:cNvSpPr>
            <a:spLocks noGrp="1"/>
          </p:cNvSpPr>
          <p:nvPr>
            <p:ph type="subTitle" idx="1"/>
          </p:nvPr>
        </p:nvSpPr>
        <p:spPr>
          <a:xfrm>
            <a:off x="1428750" y="4786313"/>
            <a:ext cx="2357438" cy="1357312"/>
          </a:xfrm>
        </p:spPr>
        <p:txBody>
          <a:bodyPr/>
          <a:lstStyle/>
          <a:p>
            <a:pPr algn="l" eaLnBrk="1" hangingPunct="1"/>
            <a:r>
              <a:rPr lang="nb-NO" sz="1400" b="1" smtClean="0"/>
              <a:t>Hans Borchsenius</a:t>
            </a:r>
          </a:p>
          <a:p>
            <a:pPr algn="l" eaLnBrk="1" hangingPunct="1"/>
            <a:r>
              <a:rPr lang="nb-NO" sz="1100" smtClean="0"/>
              <a:t>Manager International Dept</a:t>
            </a:r>
          </a:p>
          <a:p>
            <a:pPr algn="l" eaLnBrk="1" hangingPunct="1"/>
            <a:r>
              <a:rPr lang="nb-NO" sz="1100" smtClean="0"/>
              <a:t>Norsk Energi</a:t>
            </a:r>
          </a:p>
          <a:p>
            <a:pPr algn="l" eaLnBrk="1" hangingPunct="1"/>
            <a:r>
              <a:rPr lang="nb-NO" sz="1100" smtClean="0">
                <a:hlinkClick r:id="rId2"/>
              </a:rPr>
              <a:t>Hans.borchsenius@energi.no</a:t>
            </a:r>
            <a:endParaRPr lang="nb-NO" sz="1100" smtClean="0"/>
          </a:p>
          <a:p>
            <a:pPr algn="l" eaLnBrk="1" hangingPunct="1"/>
            <a:r>
              <a:rPr lang="nb-NO" sz="1100" smtClean="0">
                <a:hlinkClick r:id="rId3"/>
              </a:rPr>
              <a:t>www.energi.no</a:t>
            </a:r>
            <a:r>
              <a:rPr lang="nb-NO" sz="1100" smtClean="0"/>
              <a:t> </a:t>
            </a:r>
          </a:p>
          <a:p>
            <a:pPr algn="l" eaLnBrk="1" hangingPunct="1"/>
            <a:r>
              <a:rPr lang="nb-NO" sz="1100" smtClean="0"/>
              <a:t>Tel +47 22 06 18 00</a:t>
            </a:r>
          </a:p>
        </p:txBody>
      </p:sp>
      <p:pic>
        <p:nvPicPr>
          <p:cNvPr id="3076" name="Bilde 3" descr="Borchsenius Han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857750"/>
            <a:ext cx="874712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N:\HANS\H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857250"/>
            <a:ext cx="8001000" cy="4975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Котельная на биотопливе</a:t>
            </a:r>
            <a:endParaRPr lang="nb-NO" smtClean="0">
              <a:solidFill>
                <a:srgbClr val="002060"/>
              </a:solidFill>
            </a:endParaRPr>
          </a:p>
        </p:txBody>
      </p:sp>
      <p:sp>
        <p:nvSpPr>
          <p:cNvPr id="4099" name="TekstSylinder 4"/>
          <p:cNvSpPr txBox="1">
            <a:spLocks noChangeArrowheads="1"/>
          </p:cNvSpPr>
          <p:nvPr/>
        </p:nvSpPr>
        <p:spPr bwMode="auto">
          <a:xfrm>
            <a:off x="428625" y="1714500"/>
            <a:ext cx="785812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Муниципалитет </a:t>
            </a:r>
            <a:r>
              <a:rPr lang="ru-RU" b="1" dirty="0"/>
              <a:t>имеет </a:t>
            </a:r>
            <a:r>
              <a:rPr lang="nb-NO" b="1" dirty="0"/>
              <a:t>10 </a:t>
            </a:r>
            <a:r>
              <a:rPr lang="nb-NO" b="1" dirty="0" smtClean="0"/>
              <a:t>M</a:t>
            </a:r>
            <a:r>
              <a:rPr lang="ru-RU" b="1" dirty="0" smtClean="0"/>
              <a:t>Вт</a:t>
            </a:r>
            <a:r>
              <a:rPr lang="nb-NO" b="1" dirty="0" smtClean="0"/>
              <a:t> </a:t>
            </a:r>
            <a:r>
              <a:rPr lang="ru-RU" b="1" dirty="0"/>
              <a:t>котельную на природном газе. Расходы на топливо </a:t>
            </a:r>
            <a:r>
              <a:rPr lang="ru-RU" b="1" dirty="0" smtClean="0"/>
              <a:t>большие, </a:t>
            </a:r>
            <a:r>
              <a:rPr lang="ru-RU" b="1" dirty="0"/>
              <a:t>и поэтому муниципалитет планирует инвестиции в новую </a:t>
            </a:r>
            <a:r>
              <a:rPr lang="nb-NO" b="1" dirty="0"/>
              <a:t>10 </a:t>
            </a:r>
            <a:r>
              <a:rPr lang="nb-NO" b="1" dirty="0" smtClean="0"/>
              <a:t>M</a:t>
            </a:r>
            <a:r>
              <a:rPr lang="ru-RU" b="1" dirty="0" smtClean="0"/>
              <a:t>Вт</a:t>
            </a:r>
            <a:r>
              <a:rPr lang="ru-RU" dirty="0" smtClean="0"/>
              <a:t>  </a:t>
            </a:r>
            <a:r>
              <a:rPr lang="ru-RU" b="1" dirty="0"/>
              <a:t>котельную на древесных отходах </a:t>
            </a:r>
            <a:r>
              <a:rPr lang="nb-NO" b="1" dirty="0"/>
              <a:t>(</a:t>
            </a:r>
            <a:r>
              <a:rPr lang="ru-RU" b="1" dirty="0"/>
              <a:t>древесная щепа </a:t>
            </a:r>
            <a:r>
              <a:rPr lang="nb-NO" b="1" dirty="0" smtClean="0"/>
              <a:t>35-60% </a:t>
            </a:r>
            <a:r>
              <a:rPr lang="ru-RU" b="1" dirty="0" smtClean="0"/>
              <a:t>влажности</a:t>
            </a:r>
            <a:r>
              <a:rPr lang="nb-NO" b="1" dirty="0" smtClean="0"/>
              <a:t>).  </a:t>
            </a:r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r>
              <a:rPr lang="ru-RU" sz="3600" b="1" dirty="0">
                <a:solidFill>
                  <a:srgbClr val="002060"/>
                </a:solidFill>
              </a:rPr>
              <a:t>Упражнение</a:t>
            </a:r>
            <a:r>
              <a:rPr lang="nb-NO" sz="3600" b="1" dirty="0">
                <a:solidFill>
                  <a:srgbClr val="002060"/>
                </a:solidFill>
              </a:rPr>
              <a:t> 1: </a:t>
            </a:r>
          </a:p>
          <a:p>
            <a:endParaRPr lang="nb-NO" b="1" dirty="0"/>
          </a:p>
          <a:p>
            <a:r>
              <a:rPr lang="ru-RU" b="1" dirty="0"/>
              <a:t>Оценка инвестиций</a:t>
            </a:r>
            <a:r>
              <a:rPr lang="nb-NO" b="1" dirty="0"/>
              <a:t>. </a:t>
            </a:r>
            <a:r>
              <a:rPr lang="ru-RU" b="1" dirty="0"/>
              <a:t>Применение метода с коэффициентом масштабирования</a:t>
            </a:r>
            <a:r>
              <a:rPr lang="nb-NO" b="1" dirty="0"/>
              <a:t>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Факты для упражнения </a:t>
            </a:r>
            <a:r>
              <a:rPr lang="nb-NO" smtClean="0">
                <a:solidFill>
                  <a:srgbClr val="002060"/>
                </a:solidFill>
              </a:rPr>
              <a:t>1: </a:t>
            </a:r>
          </a:p>
        </p:txBody>
      </p:sp>
      <p:sp>
        <p:nvSpPr>
          <p:cNvPr id="5123" name="Plassholder for innhold 2"/>
          <p:cNvSpPr>
            <a:spLocks noGrp="1"/>
          </p:cNvSpPr>
          <p:nvPr>
            <p:ph idx="1"/>
          </p:nvPr>
        </p:nvSpPr>
        <p:spPr>
          <a:xfrm>
            <a:off x="714375" y="1785938"/>
            <a:ext cx="7772400" cy="3929062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Вы знаете, что подобная котельная была построена в Норвегии в 200</a:t>
            </a:r>
            <a:r>
              <a:rPr lang="nb-NO" sz="1800" b="1" dirty="0"/>
              <a:t>9</a:t>
            </a:r>
            <a:r>
              <a:rPr lang="ru-RU" sz="1800" b="1" dirty="0" smtClean="0"/>
              <a:t> году</a:t>
            </a:r>
            <a:r>
              <a:rPr lang="nb-NO" sz="1800" b="1" dirty="0" smtClean="0"/>
              <a:t>. </a:t>
            </a:r>
            <a:r>
              <a:rPr lang="ru-RU" sz="1800" b="1" dirty="0" smtClean="0"/>
              <a:t>Мощность этой котельной в Норвегии </a:t>
            </a:r>
            <a:r>
              <a:rPr lang="nb-NO" sz="1800" b="1" dirty="0" smtClean="0"/>
              <a:t>20 </a:t>
            </a:r>
            <a:r>
              <a:rPr lang="nb-NO" sz="1800" b="1" dirty="0" smtClean="0"/>
              <a:t>M</a:t>
            </a:r>
            <a:r>
              <a:rPr lang="ru-RU" sz="1800" b="1" dirty="0" smtClean="0"/>
              <a:t>Вт</a:t>
            </a:r>
            <a:r>
              <a:rPr lang="nb-NO" sz="1800" b="1" dirty="0" smtClean="0"/>
              <a:t>.  </a:t>
            </a:r>
            <a:endParaRPr lang="nb-NO" sz="1800" b="1" dirty="0" smtClean="0"/>
          </a:p>
          <a:p>
            <a:pPr eaLnBrk="1" hangingPunct="1"/>
            <a:endParaRPr lang="nb-NO" sz="1800" b="1" dirty="0" smtClean="0"/>
          </a:p>
          <a:p>
            <a:pPr eaLnBrk="1" hangingPunct="1"/>
            <a:r>
              <a:rPr lang="ru-RU" sz="1800" b="1" dirty="0" smtClean="0"/>
              <a:t>Инвестиционные затраты на то время составляли </a:t>
            </a:r>
            <a:r>
              <a:rPr lang="nb-NO" sz="1800" b="1" dirty="0" smtClean="0"/>
              <a:t>10,5 </a:t>
            </a:r>
            <a:r>
              <a:rPr lang="ru-RU" sz="1800" b="1" dirty="0" smtClean="0"/>
              <a:t>млн.</a:t>
            </a:r>
            <a:r>
              <a:rPr lang="nb-NO" sz="1800" b="1" dirty="0" smtClean="0"/>
              <a:t>EUR </a:t>
            </a:r>
          </a:p>
          <a:p>
            <a:pPr eaLnBrk="1" hangingPunct="1"/>
            <a:endParaRPr lang="nb-NO" sz="1800" b="1" dirty="0" smtClean="0"/>
          </a:p>
          <a:p>
            <a:pPr eaLnBrk="1" hangingPunct="1"/>
            <a:r>
              <a:rPr lang="ru-RU" sz="1800" b="1" dirty="0" smtClean="0"/>
              <a:t>Инфляция в Норвегии в период </a:t>
            </a:r>
            <a:r>
              <a:rPr lang="nb-NO" sz="1800" b="1" dirty="0" smtClean="0"/>
              <a:t>2009-2014 </a:t>
            </a:r>
            <a:r>
              <a:rPr lang="ru-RU" sz="1800" b="1" dirty="0" smtClean="0"/>
              <a:t>гг. </a:t>
            </a:r>
            <a:r>
              <a:rPr lang="ru-RU" sz="1800" b="1" dirty="0" smtClean="0"/>
              <a:t>была </a:t>
            </a:r>
            <a:r>
              <a:rPr lang="nb-NO" sz="1800" b="1" dirty="0" smtClean="0"/>
              <a:t>5% </a:t>
            </a:r>
            <a:r>
              <a:rPr lang="ru-RU" sz="1800" b="1" dirty="0" smtClean="0"/>
              <a:t>в год.</a:t>
            </a:r>
            <a:r>
              <a:rPr lang="nb-NO" sz="1800" b="1" dirty="0" smtClean="0"/>
              <a:t> </a:t>
            </a:r>
            <a:endParaRPr lang="nb-NO" sz="1800" b="1" dirty="0" smtClean="0"/>
          </a:p>
          <a:p>
            <a:pPr eaLnBrk="1" hangingPunct="1"/>
            <a:endParaRPr lang="nb-NO" sz="1800" b="1" dirty="0" smtClean="0"/>
          </a:p>
          <a:p>
            <a:pPr eaLnBrk="1" hangingPunct="1"/>
            <a:r>
              <a:rPr lang="ru-RU" sz="1800" b="1" dirty="0" smtClean="0"/>
              <a:t>Географический ценовой индекс</a:t>
            </a:r>
            <a:r>
              <a:rPr lang="nb-NO" sz="1800" b="1" dirty="0" smtClean="0"/>
              <a:t>: </a:t>
            </a:r>
            <a:r>
              <a:rPr lang="ru-RU" sz="1800" b="1" dirty="0" smtClean="0"/>
              <a:t>предположим, что инвестиции составят </a:t>
            </a:r>
            <a:r>
              <a:rPr lang="nb-NO" sz="1800" b="1" dirty="0" smtClean="0"/>
              <a:t>60% </a:t>
            </a:r>
            <a:r>
              <a:rPr lang="ru-RU" sz="1800" b="1" dirty="0" smtClean="0"/>
              <a:t>аналогичных затрат в Норвегии.</a:t>
            </a:r>
            <a:r>
              <a:rPr lang="nb-NO" sz="1800" b="1" dirty="0" smtClean="0"/>
              <a:t> </a:t>
            </a:r>
          </a:p>
          <a:p>
            <a:pPr eaLnBrk="1" hangingPunct="1"/>
            <a:endParaRPr lang="nb-NO" sz="18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Упражнение </a:t>
            </a:r>
            <a:r>
              <a:rPr lang="nb-NO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6147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b="1" smtClean="0"/>
              <a:t>Каков срок окупаемости</a:t>
            </a:r>
            <a:r>
              <a:rPr lang="nb-NO" sz="1800" b="1" smtClean="0"/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Факты для упражнения 2</a:t>
            </a:r>
            <a:r>
              <a:rPr lang="nb-NO" smtClean="0">
                <a:solidFill>
                  <a:srgbClr val="002060"/>
                </a:solidFill>
              </a:rPr>
              <a:t>:</a:t>
            </a:r>
          </a:p>
        </p:txBody>
      </p:sp>
      <p:graphicFrame>
        <p:nvGraphicFramePr>
          <p:cNvPr id="7208" name="Group 4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380857"/>
              </p:ext>
            </p:extLst>
          </p:nvPr>
        </p:nvGraphicFramePr>
        <p:xfrm>
          <a:off x="685800" y="1981200"/>
          <a:ext cx="7772400" cy="2394585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b-NO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Природный газ</a:t>
                      </a:r>
                      <a:endParaRPr kumimoji="0" lang="nb-NO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Биотопливо</a:t>
                      </a:r>
                      <a:endParaRPr kumimoji="0" lang="nb-NO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Стоимость</a:t>
                      </a:r>
                      <a:endParaRPr kumimoji="0" lang="nb-N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320 EUR/1000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м</a:t>
                      </a: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3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10 EUR/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т</a:t>
                      </a:r>
                      <a:endParaRPr kumimoji="0" lang="nb-N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Теплотворная способность</a:t>
                      </a:r>
                      <a:endParaRPr kumimoji="0" lang="nb-N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11,22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МВтч</a:t>
                      </a: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/1000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м</a:t>
                      </a: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3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2,2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МВтч/т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КПД котла</a:t>
                      </a:r>
                      <a:endParaRPr kumimoji="0" lang="nb-N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Годовая тепловая нагрузка</a:t>
                      </a:r>
                      <a:endParaRPr kumimoji="0" lang="nb-NO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25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ГВтч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/год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25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ГВтч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/год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Упражнение 3</a:t>
            </a:r>
            <a:endParaRPr lang="nb-NO" smtClean="0">
              <a:solidFill>
                <a:srgbClr val="002060"/>
              </a:solidFill>
            </a:endParaRPr>
          </a:p>
        </p:txBody>
      </p:sp>
      <p:sp>
        <p:nvSpPr>
          <p:cNvPr id="8195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b="1" dirty="0" smtClean="0"/>
              <a:t>Муниципалитет стремится снизить </a:t>
            </a:r>
            <a:r>
              <a:rPr lang="ru-RU" sz="1800" b="1" dirty="0" smtClean="0"/>
              <a:t>инвестиции </a:t>
            </a:r>
            <a:r>
              <a:rPr lang="ru-RU" sz="1800" b="1" dirty="0" smtClean="0"/>
              <a:t>за </a:t>
            </a:r>
            <a:r>
              <a:rPr lang="ru-RU" sz="1800" b="1" dirty="0" err="1" smtClean="0"/>
              <a:t>счет</a:t>
            </a:r>
            <a:r>
              <a:rPr lang="ru-RU" sz="1800" b="1" dirty="0" smtClean="0"/>
              <a:t> установки </a:t>
            </a:r>
            <a:r>
              <a:rPr lang="nb-NO" sz="1800" b="1" dirty="0" smtClean="0"/>
              <a:t>4 </a:t>
            </a:r>
            <a:r>
              <a:rPr lang="nb-NO" sz="1800" b="1" dirty="0" smtClean="0"/>
              <a:t>M</a:t>
            </a:r>
            <a:r>
              <a:rPr lang="ru-RU" sz="1800" b="1" dirty="0" smtClean="0"/>
              <a:t>Вт</a:t>
            </a:r>
            <a:r>
              <a:rPr lang="nb-NO" sz="1800" b="1" dirty="0" smtClean="0"/>
              <a:t> </a:t>
            </a:r>
            <a:r>
              <a:rPr lang="ru-RU" sz="1800" b="1" dirty="0" err="1" smtClean="0"/>
              <a:t>биотопливного</a:t>
            </a:r>
            <a:r>
              <a:rPr lang="ru-RU" sz="1800" b="1" dirty="0" smtClean="0"/>
              <a:t> котла и использовать природный газ для пиковых нагрузок</a:t>
            </a:r>
            <a:r>
              <a:rPr lang="nb-NO" sz="1800" b="1" dirty="0" smtClean="0"/>
              <a:t>. </a:t>
            </a:r>
          </a:p>
          <a:p>
            <a:pPr eaLnBrk="1" hangingPunct="1"/>
            <a:endParaRPr lang="nb-NO" sz="1800" b="1" dirty="0" smtClean="0"/>
          </a:p>
          <a:p>
            <a:pPr eaLnBrk="1" hangingPunct="1"/>
            <a:r>
              <a:rPr lang="ru-RU" sz="1800" b="1" dirty="0" smtClean="0"/>
              <a:t>Каковы инвестиции, экономия и срок окупаемости</a:t>
            </a:r>
            <a:r>
              <a:rPr lang="nb-NO" sz="1800" b="1" dirty="0" smtClean="0"/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Факты для упражнения 3</a:t>
            </a:r>
            <a:r>
              <a:rPr lang="nb-NO" smtClean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9219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688" y="1714500"/>
            <a:ext cx="7593012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orskEnergi (2)">
  <a:themeElements>
    <a:clrScheme name="Office Theme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Office-tema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CustomStatus xmlns="http://schemas.microsoft.com/sharepoint/v3/fields">Intern arbeidsutgave</CustomStatus>
    <EmailSubject xmlns="http://schemas.microsoft.com/sharepoint/v3" xsi:nil="true"/>
    <DocumentId xmlns="8ecc0705-1ffa-4bf3-aacd-f4ef4a250256">31731-00188-0.1</DocumentId>
    <Activity xmlns="68bf1304-0d24-40a2-9dd3-379c03323032">
      <Value>5</Value>
    </Activity>
    <EmailCc xmlns="http://schemas.microsoft.com/sharepoint/v3" xsi:nil="true"/>
    <_dlc_DocId xmlns="8ecc0705-1ffa-4bf3-aacd-f4ef4a250256">NETT-6494-212</_dlc_DocId>
    <_dlc_DocIdUrl xmlns="8ecc0705-1ffa-4bf3-aacd-f4ef4a250256">
      <Url>https://nett.energi.no/Customers/10001/31731/_layouts/DocIdRedir.aspx?ID=NETT-6494-212</Url>
      <Description>NETT-6494-212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NE Dokument" ma:contentTypeID="0x0101002ACC3005A3794B438B2D38B3FC6842DB00182C72BC1B2560459BEE869029DD682B0010E5EA4CE23561478337F57BE6FF05EC" ma:contentTypeVersion="18" ma:contentTypeDescription="Blank mal for dokumenter. Inneholder kun dokumentid." ma:contentTypeScope="" ma:versionID="a582464c347a75949b43280ef822e9c1">
  <xsd:schema xmlns:xsd="http://www.w3.org/2001/XMLSchema" xmlns:xs="http://www.w3.org/2001/XMLSchema" xmlns:p="http://schemas.microsoft.com/office/2006/metadata/properties" xmlns:ns1="http://schemas.microsoft.com/sharepoint/v3" xmlns:ns2="8ecc0705-1ffa-4bf3-aacd-f4ef4a250256" xmlns:ns3="http://schemas.microsoft.com/sharepoint/v3/fields" xmlns:ns4="http://schemas.microsoft.com/sharepoint/v4" xmlns:ns5="68bf1304-0d24-40a2-9dd3-379c03323032" targetNamespace="http://schemas.microsoft.com/office/2006/metadata/properties" ma:root="true" ma:fieldsID="ab1ee479541c7acf846668bed4225202" ns1:_="" ns2:_="" ns3:_="" ns4:_="" ns5:_="">
    <xsd:import namespace="http://schemas.microsoft.com/sharepoint/v3"/>
    <xsd:import namespace="8ecc0705-1ffa-4bf3-aacd-f4ef4a250256"/>
    <xsd:import namespace="http://schemas.microsoft.com/sharepoint/v3/fields"/>
    <xsd:import namespace="http://schemas.microsoft.com/sharepoint/v4"/>
    <xsd:import namespace="68bf1304-0d24-40a2-9dd3-379c03323032"/>
    <xsd:element name="properties">
      <xsd:complexType>
        <xsd:sequence>
          <xsd:element name="documentManagement">
            <xsd:complexType>
              <xsd:all>
                <xsd:element ref="ns2:DocumentId" minOccurs="0"/>
                <xsd:element ref="ns3:CustomStatus"/>
                <xsd:element ref="ns2:_dlc_DocId" minOccurs="0"/>
                <xsd:element ref="ns2:_dlc_DocIdUrl" minOccurs="0"/>
                <xsd:element ref="ns2:_dlc_DocIdPersistId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4:EmailHeaders" minOccurs="0"/>
                <xsd:element ref="ns5: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13" nillable="true" ma:displayName="Avsender av e-post" ma:hidden="true" ma:internalName="EmailSender">
      <xsd:simpleType>
        <xsd:restriction base="dms:Note">
          <xsd:maxLength value="255"/>
        </xsd:restriction>
      </xsd:simpleType>
    </xsd:element>
    <xsd:element name="EmailTo" ma:index="14" nillable="true" ma:displayName="E-post til" ma:hidden="true" ma:internalName="EmailTo">
      <xsd:simpleType>
        <xsd:restriction base="dms:Note">
          <xsd:maxLength value="255"/>
        </xsd:restriction>
      </xsd:simpleType>
    </xsd:element>
    <xsd:element name="EmailCc" ma:index="15" nillable="true" ma:displayName="Kopi av e-post til" ma:hidden="true" ma:internalName="EmailCc">
      <xsd:simpleType>
        <xsd:restriction base="dms:Note">
          <xsd:maxLength value="255"/>
        </xsd:restriction>
      </xsd:simpleType>
    </xsd:element>
    <xsd:element name="EmailFrom" ma:index="16" nillable="true" ma:displayName="E-post fra" ma:hidden="true" ma:internalName="EmailFrom">
      <xsd:simpleType>
        <xsd:restriction base="dms:Text"/>
      </xsd:simpleType>
    </xsd:element>
    <xsd:element name="EmailSubject" ma:index="17" nillable="true" ma:displayName="Emne i e-pos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c0705-1ffa-4bf3-aacd-f4ef4a250256" elementFormDefault="qualified">
    <xsd:import namespace="http://schemas.microsoft.com/office/2006/documentManagement/types"/>
    <xsd:import namespace="http://schemas.microsoft.com/office/infopath/2007/PartnerControls"/>
    <xsd:element name="DocumentId" ma:index="8" nillable="true" ma:displayName="Dokument Id" ma:default="N/A" ma:internalName="DocumentId">
      <xsd:simpleType>
        <xsd:restriction base="dms:Text">
          <xsd:maxLength value="255"/>
        </xsd:restriction>
      </xsd:simpleType>
    </xsd:element>
    <xsd:element name="_dlc_DocId" ma:index="10" nillable="true" ma:displayName="Dokument-ID-verdi" ma:description="Verdien for dokument-IDen som er tilordnet elementet." ma:internalName="_dlc_DocId" ma:readOnly="true">
      <xsd:simpleType>
        <xsd:restriction base="dms:Text"/>
      </xsd:simpleType>
    </xsd:element>
    <xsd:element name="_dlc_DocIdUrl" ma:index="11" nillable="true" ma:displayName="Dokument-ID" ma:description="Fast kobling til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CustomStatus" ma:index="9" ma:displayName="Status" ma:default="Intern arbeidsutgave" ma:format="Dropdown" ma:internalName="CustomStatus">
      <xsd:simpleType>
        <xsd:restriction base="dms:Choice">
          <xsd:enumeration value="Intern arbeidsutgave"/>
          <xsd:enumeration value="Utgave for intern tverrfagligkontroll"/>
          <xsd:enumeration value="For kommentar hos oppdragsgiver"/>
          <xsd:enumeration value="For anbud- / tilbudsforespørsel"/>
          <xsd:enumeration value="For kontrakt"/>
          <xsd:enumeration value="For bygging/fabrikasjon/implementering"/>
          <xsd:enumeration value="Som bygget"/>
          <xsd:enumeration value="Endelig utgave"/>
          <xsd:enumeration value="Utgått"/>
          <xsd:enumeration value="Gjeldende"/>
          <xsd:enumeration value="Internal working document"/>
          <xsd:enumeration value="Issued for internal quality control"/>
          <xsd:enumeration value="Issued for client review"/>
          <xsd:enumeration value="Issued for quotation"/>
          <xsd:enumeration value="Issued for contract"/>
          <xsd:enumeration value="Issued for construction"/>
          <xsd:enumeration value="As built"/>
          <xsd:enumeration value="Final issue"/>
          <xsd:enumeration value="Expired version"/>
          <xsd:enumeration value="Current version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8" nillable="true" ma:displayName="E-posthode" ma:hidden="true" ma:internalName="EmailHeader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f1304-0d24-40a2-9dd3-379c03323032" elementFormDefault="qualified">
    <xsd:import namespace="http://schemas.microsoft.com/office/2006/documentManagement/types"/>
    <xsd:import namespace="http://schemas.microsoft.com/office/infopath/2007/PartnerControls"/>
    <xsd:element name="Activity" ma:index="19" nillable="true" ma:displayName="Activity" ma:list="{9b7286b4-7be8-4063-bbf9-3c478216a1c8}" ma:internalName="Activity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B95C3E-C7F4-4328-844D-01E5CDA564F5}">
  <ds:schemaRefs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68bf1304-0d24-40a2-9dd3-379c03323032"/>
    <ds:schemaRef ds:uri="http://schemas.microsoft.com/sharepoint/v4"/>
    <ds:schemaRef ds:uri="http://schemas.microsoft.com/sharepoint/v3/fields"/>
    <ds:schemaRef ds:uri="8ecc0705-1ffa-4bf3-aacd-f4ef4a250256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20C36CD-B811-4CFA-A7CF-B27522AF9D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160E5F-4D0E-411C-AD62-1C76371D769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147B6AF-B999-4A37-BF15-D6A5EDD93EA2}">
  <ds:schemaRefs>
    <ds:schemaRef ds:uri="http://schemas.microsoft.com/office/2006/metadata/customXsn"/>
  </ds:schemaRefs>
</ds:datastoreItem>
</file>

<file path=customXml/itemProps5.xml><?xml version="1.0" encoding="utf-8"?>
<ds:datastoreItem xmlns:ds="http://schemas.openxmlformats.org/officeDocument/2006/customXml" ds:itemID="{518DE1D3-9A4F-4DD4-8993-5B6AF71A49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ecc0705-1ffa-4bf3-aacd-f4ef4a250256"/>
    <ds:schemaRef ds:uri="http://schemas.microsoft.com/sharepoint/v3/fields"/>
    <ds:schemaRef ds:uri="http://schemas.microsoft.com/sharepoint/v4"/>
    <ds:schemaRef ds:uri="68bf1304-0d24-40a2-9dd3-379c033230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Markedsplan M&amp;S 2009-2010</Template>
  <TotalTime>1349</TotalTime>
  <Words>212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NorskEnergi (2)</vt:lpstr>
      <vt:lpstr> Упражнение: Оценка инвестиций и рентабельности</vt:lpstr>
      <vt:lpstr>Презентация PowerPoint</vt:lpstr>
      <vt:lpstr>Котельная на биотопливе</vt:lpstr>
      <vt:lpstr>Факты для упражнения 1: </vt:lpstr>
      <vt:lpstr>Упражнение 2</vt:lpstr>
      <vt:lpstr>Факты для упражнения 2:</vt:lpstr>
      <vt:lpstr>Упражнение 3</vt:lpstr>
      <vt:lpstr>Факты для упражнения 3: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MF-tiltaksplan M&amp;S</dc:title>
  <dc:creator>Kjell Olav Nerland</dc:creator>
  <cp:lastModifiedBy>Yan Tsygankov</cp:lastModifiedBy>
  <cp:revision>72</cp:revision>
  <dcterms:created xsi:type="dcterms:W3CDTF">2009-12-14T22:26:32Z</dcterms:created>
  <dcterms:modified xsi:type="dcterms:W3CDTF">2014-11-04T09:28:32Z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0x0101002ACC3005A3794B438B2D38B3FC6842DB00182C72BC1B2560459BEE869029DD682B0010E5EA4CE23561478337F57BE6FF05EC</vt:lpwstr>
  </property>
  <property fmtid="{D5CDD505-2E9C-101B-9397-08002B2CF9AE}" pid="3" name="_dlc_DocIdItemGuid">
    <vt:lpwstr>be0c67da-ad74-43f1-adc9-5b47ace6af50</vt:lpwstr>
  </property>
</Properties>
</file>