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9" r:id="rId3"/>
    <p:sldId id="266" r:id="rId4"/>
    <p:sldId id="273" r:id="rId5"/>
    <p:sldId id="272" r:id="rId6"/>
    <p:sldId id="267" r:id="rId7"/>
    <p:sldId id="268" r:id="rId8"/>
    <p:sldId id="274" r:id="rId9"/>
    <p:sldId id="270" r:id="rId10"/>
    <p:sldId id="271" r:id="rId11"/>
  </p:sldIdLst>
  <p:sldSz cx="9144000" cy="6858000" type="screen4x3"/>
  <p:notesSz cx="6858000" cy="9144000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Osaka"/>
        <a:cs typeface="Osaka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Osaka"/>
        <a:cs typeface="Osak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99" autoAdjust="0"/>
    <p:restoredTop sz="94655" autoAdjust="0"/>
  </p:normalViewPr>
  <p:slideViewPr>
    <p:cSldViewPr>
      <p:cViewPr>
        <p:scale>
          <a:sx n="70" d="100"/>
          <a:sy n="70" d="100"/>
        </p:scale>
        <p:origin x="-105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0DF6C40-01EB-4014-9F73-77957072E258}" type="datetimeFigureOut">
              <a:rPr lang="nb-NO"/>
              <a:pPr>
                <a:defRPr/>
              </a:pPr>
              <a:t>29.10.2013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nb-NO" noProof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3E8B4E-5937-42C8-8CB2-E6904E078BB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60117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914400"/>
          </a:xfrm>
        </p:spPr>
        <p:txBody>
          <a:bodyPr/>
          <a:lstStyle>
            <a:lvl1pPr algn="ct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7772400" cy="1828800"/>
          </a:xfrm>
        </p:spPr>
        <p:txBody>
          <a:bodyPr/>
          <a:lstStyle>
            <a:lvl1pPr marL="0" indent="0" algn="ctr">
              <a:defRPr>
                <a:solidFill>
                  <a:srgbClr val="BFBFBF"/>
                </a:solidFill>
              </a:defRPr>
            </a:lvl1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en tabell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tel, 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tel, diagram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tel og skjematisk tegning eller organisasjonsk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SmartArt-grafikk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tel, tekst og ut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tel, ut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tel, innhold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47244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tel, tekst og medie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tel, medie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tel og innhold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tel og tekst over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tel, tekst og 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tel, to innholdsdeler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tel og to innholdsdeler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tel og fire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  <p:sldLayoutId id="2147483769" r:id="rId20"/>
    <p:sldLayoutId id="2147483770" r:id="rId21"/>
    <p:sldLayoutId id="2147483771" r:id="rId22"/>
    <p:sldLayoutId id="2147483772" r:id="rId23"/>
    <p:sldLayoutId id="2147483773" r:id="rId24"/>
    <p:sldLayoutId id="2147483774" r:id="rId25"/>
    <p:sldLayoutId id="2147483775" r:id="rId26"/>
    <p:sldLayoutId id="2147483776" r:id="rId27"/>
    <p:sldLayoutId id="2147483777" r:id="rId28"/>
    <p:sldLayoutId id="2147483778" r:id="rId2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i.no/" TargetMode="External"/><Relationship Id="rId2" Type="http://schemas.openxmlformats.org/officeDocument/2006/relationships/hyperlink" Target="mailto:Hans.borchsenius@energi.no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ctrTitle"/>
          </p:nvPr>
        </p:nvSpPr>
        <p:spPr>
          <a:xfrm>
            <a:off x="642938" y="2143125"/>
            <a:ext cx="7500937" cy="1633538"/>
          </a:xfrm>
        </p:spPr>
        <p:txBody>
          <a:bodyPr/>
          <a:lstStyle/>
          <a:p>
            <a:pPr eaLnBrk="1" hangingPunct="1"/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B</a:t>
            </a:r>
            <a:r>
              <a:rPr lang="az-Cyrl-AZ" dirty="0" smtClean="0"/>
              <a:t>ыбросы </a:t>
            </a:r>
            <a:r>
              <a:rPr lang="az-Cyrl-AZ" dirty="0" smtClean="0"/>
              <a:t>сажи</a:t>
            </a:r>
            <a:endParaRPr lang="nb-NO" dirty="0" smtClean="0"/>
          </a:p>
        </p:txBody>
      </p:sp>
      <p:sp>
        <p:nvSpPr>
          <p:cNvPr id="3075" name="Undertittel 2"/>
          <p:cNvSpPr>
            <a:spLocks noGrp="1"/>
          </p:cNvSpPr>
          <p:nvPr>
            <p:ph type="subTitle" idx="1"/>
          </p:nvPr>
        </p:nvSpPr>
        <p:spPr>
          <a:xfrm>
            <a:off x="1428750" y="4786313"/>
            <a:ext cx="2357438" cy="135731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1400" b="1" smtClean="0"/>
              <a:t>Ханс Борксениус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200" smtClean="0"/>
              <a:t>Менеджер, Международный отдел </a:t>
            </a:r>
            <a:r>
              <a:rPr lang="nb-NO" sz="1200" smtClean="0">
                <a:hlinkClick r:id="rId2"/>
              </a:rPr>
              <a:t>Hans.borchsenius@energi.no</a:t>
            </a:r>
            <a:endParaRPr lang="nb-NO" sz="1200" smtClean="0"/>
          </a:p>
          <a:p>
            <a:pPr algn="l" eaLnBrk="1" hangingPunct="1">
              <a:lnSpc>
                <a:spcPct val="80000"/>
              </a:lnSpc>
            </a:pPr>
            <a:r>
              <a:rPr lang="nb-NO" sz="1200" smtClean="0">
                <a:hlinkClick r:id="rId3"/>
              </a:rPr>
              <a:t>www.energi.no</a:t>
            </a:r>
            <a:r>
              <a:rPr lang="nb-NO" sz="1200" smtClean="0"/>
              <a:t> </a:t>
            </a:r>
          </a:p>
          <a:p>
            <a:pPr algn="l" eaLnBrk="1" hangingPunct="1">
              <a:lnSpc>
                <a:spcPct val="80000"/>
              </a:lnSpc>
            </a:pPr>
            <a:r>
              <a:rPr lang="nb-NO" sz="1200" smtClean="0"/>
              <a:t>Tel +47 22 06 18 00</a:t>
            </a:r>
          </a:p>
        </p:txBody>
      </p:sp>
      <p:pic>
        <p:nvPicPr>
          <p:cNvPr id="3076" name="Bilde 3" descr="Borchsenius Han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4857750"/>
            <a:ext cx="874712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r>
              <a:rPr lang="nb-NO" dirty="0" smtClean="0"/>
              <a:t>: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83568" y="2564904"/>
            <a:ext cx="7772400" cy="3352800"/>
          </a:xfrm>
        </p:spPr>
        <p:txBody>
          <a:bodyPr/>
          <a:lstStyle/>
          <a:p>
            <a:r>
              <a:rPr lang="ru-RU" dirty="0"/>
              <a:t>Национальный Кадастр Вредных Выбросов США Агентства по Охране Окружающей Среды США - US EPA’s AP-42 , the U.S. National Emissions Inventory (NEI</a:t>
            </a:r>
            <a:r>
              <a:rPr lang="ru-RU" dirty="0" smtClean="0"/>
              <a:t>).</a:t>
            </a:r>
            <a:endParaRPr lang="nb-NO" dirty="0" smtClean="0"/>
          </a:p>
          <a:p>
            <a:endParaRPr lang="ru-RU" dirty="0"/>
          </a:p>
          <a:p>
            <a:r>
              <a:rPr lang="ru-RU" dirty="0"/>
              <a:t>  Руководство по Инветаризации Вредных Выбросов Европейского Агентства по Окружающей Среде - the EMEP/EEA emission inventory guidebook. EMEP - Программа сотрудничества по мониторингу и оценке переноса на большие расстояния загрязняющих веществ в Европе</a:t>
            </a:r>
            <a:r>
              <a:rPr lang="ru-RU" dirty="0" smtClean="0"/>
              <a:t>.</a:t>
            </a:r>
            <a:r>
              <a:rPr lang="nb-NO" dirty="0" smtClean="0"/>
              <a:t> </a:t>
            </a:r>
          </a:p>
          <a:p>
            <a:endParaRPr lang="nb-NO" dirty="0"/>
          </a:p>
          <a:p>
            <a:r>
              <a:rPr lang="ru-RU" dirty="0" smtClean="0"/>
              <a:t>Сжигание древесины в жилых домах населения стран Арктического Совета</a:t>
            </a:r>
            <a:r>
              <a:rPr lang="en-US" dirty="0" smtClean="0"/>
              <a:t>. </a:t>
            </a:r>
            <a:r>
              <a:rPr lang="ru-RU" dirty="0" smtClean="0"/>
              <a:t>Проект доклада АКАП</a:t>
            </a:r>
            <a:r>
              <a:rPr lang="en-US" dirty="0" smtClean="0"/>
              <a:t>, </a:t>
            </a:r>
            <a:r>
              <a:rPr lang="ru-RU" dirty="0" smtClean="0"/>
              <a:t>октябрь</a:t>
            </a:r>
            <a:r>
              <a:rPr lang="en-US" dirty="0" smtClean="0"/>
              <a:t> 2013</a:t>
            </a:r>
            <a:r>
              <a:rPr lang="ru-RU" smtClean="0"/>
              <a:t>г.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0651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Воздействие сажи на таяние льдов на Северном полюсе</a:t>
            </a:r>
            <a:endParaRPr lang="nb-NO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3312368" cy="4619882"/>
          </a:xfr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8840"/>
            <a:ext cx="2836298" cy="295232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2400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Выбросы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Сжигание угля, мазута, дизельного топлива и биотоплива в российской части Баренцева региона является одним из источников выбросов сажи в Арктике. Около 16 млн. т топлива сжигается каждый год в общей сложности в 1 838 котельных с для теплоснабжения 8,4 млн. жителей российской части Баренцева региона</a:t>
            </a:r>
            <a:r>
              <a:rPr lang="ru-RU" dirty="0" smtClean="0"/>
              <a:t>.</a:t>
            </a:r>
            <a:r>
              <a:rPr lang="nb-NO" dirty="0" smtClean="0"/>
              <a:t> </a:t>
            </a:r>
          </a:p>
          <a:p>
            <a:r>
              <a:rPr lang="ru-RU" dirty="0"/>
              <a:t>Большинство котельных установок в российской части Баренцева региона являются старыми. </a:t>
            </a:r>
            <a:endParaRPr lang="nb-NO" dirty="0" smtClean="0"/>
          </a:p>
          <a:p>
            <a:r>
              <a:rPr lang="ru-RU" dirty="0"/>
              <a:t>Следовательно технические и экологические показатели российских энергетических установок не являются самыми лучшими, и глядя на трубы котельных, время от времени, можно наблюдать высокую  концентрацию выбросов сажи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85789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Incomplete</a:t>
            </a:r>
            <a:r>
              <a:rPr lang="nb-NO" dirty="0" smtClean="0"/>
              <a:t> </a:t>
            </a:r>
            <a:r>
              <a:rPr lang="nb-NO" dirty="0" err="1" smtClean="0"/>
              <a:t>combustion</a:t>
            </a:r>
            <a:r>
              <a:rPr lang="nb-NO" dirty="0" smtClean="0"/>
              <a:t> </a:t>
            </a:r>
            <a:r>
              <a:rPr lang="nb-NO" dirty="0" err="1" smtClean="0"/>
              <a:t>gives</a:t>
            </a:r>
            <a:r>
              <a:rPr lang="nb-NO" dirty="0" smtClean="0"/>
              <a:t> </a:t>
            </a:r>
            <a:r>
              <a:rPr lang="nb-NO" dirty="0" err="1" smtClean="0"/>
              <a:t>soot</a:t>
            </a:r>
            <a:endParaRPr lang="nb-NO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08"/>
            <a:ext cx="9144000" cy="686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0174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визуально можно </a:t>
            </a:r>
            <a:r>
              <a:rPr lang="ru-RU" dirty="0"/>
              <a:t>оценить качество сжигания по цвету дыма, выходящего из трубы. </a:t>
            </a:r>
            <a:endParaRPr lang="nb-NO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5" b="42409"/>
          <a:stretch/>
        </p:blipFill>
        <p:spPr bwMode="auto">
          <a:xfrm>
            <a:off x="755576" y="2276872"/>
            <a:ext cx="6696744" cy="3700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180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ыбросы </a:t>
            </a:r>
            <a:r>
              <a:rPr lang="ru-RU" dirty="0"/>
              <a:t>сажи зависят от многих факторов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Расчет</a:t>
            </a:r>
            <a:r>
              <a:rPr lang="ru-RU" dirty="0" smtClean="0"/>
              <a:t> </a:t>
            </a:r>
            <a:r>
              <a:rPr lang="ru-RU" dirty="0"/>
              <a:t>коэффициента выбросов сажи является сложным. Коэффициенты выбросов сажи зависят от многих факторов, таких как тип топлива, качество топлива, технологическая схема котла, срок службы и состояние котельной,  </a:t>
            </a:r>
            <a:r>
              <a:rPr lang="ru-RU" dirty="0" smtClean="0"/>
              <a:t>условия </a:t>
            </a:r>
            <a:r>
              <a:rPr lang="ru-RU" dirty="0"/>
              <a:t>эксплуатации и технического обслуживания котельной. </a:t>
            </a:r>
            <a:endParaRPr lang="nb-N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4248472" cy="318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680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по выбросам </a:t>
            </a:r>
            <a:r>
              <a:rPr lang="ru-RU" dirty="0" err="1" smtClean="0"/>
              <a:t>твердых</a:t>
            </a:r>
            <a:r>
              <a:rPr lang="ru-RU" dirty="0" smtClean="0"/>
              <a:t> частиц и сажи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	</a:t>
            </a:r>
            <a:r>
              <a:rPr lang="ru-RU" dirty="0" smtClean="0"/>
              <a:t>Коэффициенты </a:t>
            </a:r>
            <a:r>
              <a:rPr lang="ru-RU" dirty="0"/>
              <a:t>выбросов </a:t>
            </a:r>
            <a:r>
              <a:rPr lang="ru-RU" dirty="0" smtClean="0"/>
              <a:t>сажи рассчитываются </a:t>
            </a:r>
            <a:r>
              <a:rPr lang="ru-RU" dirty="0"/>
              <a:t>по данным о выбросах твердых частиц с размером частиц менее 2,5 мкм (PM2.5) перемноженным на коэффициент для частиц сажи PM2.5. Как Национальный Кадастр Вредных Выбросов США Агентства по Охране Окружающей Среды США , так и Руководство по Инветаризации Вредных Выбросов Европейского Агентства по Окружающей Среде  имеют данные о выбросах PM2.5. В Отчете были использованы данные о выбросах взвещенных частиц PM2.5 для типов котлов и видов топлива, которые сопоставимы (</a:t>
            </a:r>
            <a:r>
              <a:rPr lang="ru-RU" dirty="0" smtClean="0"/>
              <a:t>но, </a:t>
            </a:r>
            <a:r>
              <a:rPr lang="ru-RU" dirty="0"/>
              <a:t>к </a:t>
            </a:r>
            <a:r>
              <a:rPr lang="ru-RU" dirty="0" smtClean="0"/>
              <a:t>сожалению, </a:t>
            </a:r>
            <a:r>
              <a:rPr lang="ru-RU" dirty="0"/>
              <a:t>не идентичны) с котлами и видами топлива, используемыми в российских отопительных котельных.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84224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43000"/>
          </a:xfrm>
        </p:spPr>
        <p:txBody>
          <a:bodyPr/>
          <a:lstStyle/>
          <a:p>
            <a:r>
              <a:rPr lang="ru-RU" dirty="0" smtClean="0"/>
              <a:t>Значительный разброс данных по выбросам сажи</a:t>
            </a:r>
            <a:r>
              <a:rPr lang="nb-NO" dirty="0" smtClean="0"/>
              <a:t> (</a:t>
            </a:r>
            <a:r>
              <a:rPr lang="ru-RU" dirty="0" smtClean="0"/>
              <a:t>от </a:t>
            </a:r>
            <a:r>
              <a:rPr lang="nb-NO" dirty="0" smtClean="0"/>
              <a:t>1 </a:t>
            </a:r>
            <a:r>
              <a:rPr lang="ru-RU" dirty="0" smtClean="0"/>
              <a:t>до</a:t>
            </a:r>
            <a:r>
              <a:rPr lang="nb-NO" dirty="0" smtClean="0"/>
              <a:t> </a:t>
            </a:r>
            <a:r>
              <a:rPr lang="nb-NO" dirty="0" smtClean="0"/>
              <a:t>600)</a:t>
            </a:r>
            <a:endParaRPr lang="nb-NO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0" r="19584"/>
          <a:stretch/>
        </p:blipFill>
        <p:spPr bwMode="auto">
          <a:xfrm rot="16200000">
            <a:off x="2542150" y="490299"/>
            <a:ext cx="3699662" cy="7128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94132"/>
            <a:ext cx="13046748" cy="35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743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40668" y="764704"/>
            <a:ext cx="7772400" cy="1143000"/>
          </a:xfrm>
        </p:spPr>
        <p:txBody>
          <a:bodyPr/>
          <a:lstStyle/>
          <a:p>
            <a:r>
              <a:rPr lang="nb-NO" sz="2800" dirty="0" smtClean="0"/>
              <a:t>K</a:t>
            </a:r>
            <a:r>
              <a:rPr lang="ru-RU" sz="2800" dirty="0" smtClean="0"/>
              <a:t>оэффициенты </a:t>
            </a:r>
            <a:r>
              <a:rPr lang="ru-RU" sz="2800" dirty="0"/>
              <a:t>выбросов сажи </a:t>
            </a:r>
            <a:r>
              <a:rPr lang="ru-RU" sz="2800" dirty="0" smtClean="0"/>
              <a:t>для </a:t>
            </a:r>
            <a:r>
              <a:rPr lang="ru-RU" sz="2800" dirty="0"/>
              <a:t>отопительных котельных централизованного теплоснабжения</a:t>
            </a:r>
            <a:endParaRPr lang="nb-NO" sz="2800" dirty="0"/>
          </a:p>
        </p:txBody>
      </p:sp>
      <p:sp>
        <p:nvSpPr>
          <p:cNvPr id="4" name="Rektangel 3"/>
          <p:cNvSpPr/>
          <p:nvPr/>
        </p:nvSpPr>
        <p:spPr>
          <a:xfrm>
            <a:off x="1403648" y="5517232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(грамм сажи на ГДж потребленого топлива, г/ГДж) </a:t>
            </a:r>
            <a:endParaRPr lang="nb-NO" dirty="0"/>
          </a:p>
        </p:txBody>
      </p:sp>
      <p:graphicFrame>
        <p:nvGraphicFramePr>
          <p:cNvPr id="8" name="Plassholder for innhol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019917"/>
              </p:ext>
            </p:extLst>
          </p:nvPr>
        </p:nvGraphicFramePr>
        <p:xfrm>
          <a:off x="640668" y="2564904"/>
          <a:ext cx="7891772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704"/>
                <a:gridCol w="1122668"/>
                <a:gridCol w="1656184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Котел</a:t>
                      </a:r>
                      <a:endParaRPr lang="nb-NO" sz="1400" dirty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Топливо</a:t>
                      </a:r>
                      <a:endParaRPr lang="nb-NO" sz="1400" dirty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Удельный выброс частиц</a:t>
                      </a:r>
                      <a:r>
                        <a:rPr lang="nb-NO" sz="1400" baseline="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  <a:endParaRPr lang="nb-NO" sz="1400" baseline="0" dirty="0" smtClean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r>
                        <a:rPr lang="nb-NO" sz="1400" baseline="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( </a:t>
                      </a:r>
                      <a:r>
                        <a:rPr lang="ru-RU" sz="1400" baseline="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г</a:t>
                      </a:r>
                      <a:r>
                        <a:rPr lang="nb-NO" sz="1400" baseline="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/</a:t>
                      </a:r>
                      <a:r>
                        <a:rPr lang="ru-RU" sz="1400" baseline="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ГДж</a:t>
                      </a:r>
                      <a:r>
                        <a:rPr lang="nb-NO" sz="1400" baseline="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  <a:r>
                        <a:rPr lang="nb-NO" sz="1400" baseline="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Удельный выброс сажи</a:t>
                      </a:r>
                      <a:endParaRPr lang="nb-NO" sz="1400" dirty="0" smtClean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r>
                        <a:rPr lang="nb-NO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( </a:t>
                      </a:r>
                      <a:r>
                        <a:rPr lang="ru-RU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г</a:t>
                      </a:r>
                      <a:r>
                        <a:rPr lang="nb-NO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/</a:t>
                      </a:r>
                      <a:r>
                        <a:rPr lang="ru-RU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ГДж</a:t>
                      </a:r>
                      <a:r>
                        <a:rPr lang="nb-NO" sz="1400" dirty="0" smtClean="0">
                          <a:solidFill>
                            <a:schemeClr val="bg1">
                              <a:lumMod val="20000"/>
                              <a:lumOff val="80000"/>
                            </a:schemeClr>
                          </a:solidFill>
                        </a:rPr>
                        <a:t>)</a:t>
                      </a:r>
                      <a:endParaRPr lang="nb-NO" sz="1400" dirty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Новый </a:t>
                      </a:r>
                      <a:r>
                        <a:rPr lang="ru-RU" sz="1400" dirty="0" err="1" smtClean="0"/>
                        <a:t>котел</a:t>
                      </a:r>
                      <a:r>
                        <a:rPr lang="ru-RU" sz="1400" dirty="0" smtClean="0"/>
                        <a:t> с автоматической подачей топлива</a:t>
                      </a:r>
                      <a:endParaRPr lang="nb-N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Щепа</a:t>
                      </a:r>
                      <a:endParaRPr lang="nb-N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 smtClean="0"/>
                        <a:t>16</a:t>
                      </a:r>
                      <a:endParaRPr lang="nb-N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 smtClean="0"/>
                        <a:t>1</a:t>
                      </a:r>
                      <a:endParaRPr lang="nb-NO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Старый </a:t>
                      </a:r>
                      <a:r>
                        <a:rPr lang="ru-RU" sz="1400" dirty="0" err="1" smtClean="0"/>
                        <a:t>котел</a:t>
                      </a:r>
                      <a:r>
                        <a:rPr lang="ru-RU" sz="1400" dirty="0" smtClean="0"/>
                        <a:t> с ручной загрузкой топлива</a:t>
                      </a:r>
                      <a:endParaRPr lang="nb-N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Уголь</a:t>
                      </a:r>
                      <a:endParaRPr lang="nb-N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 smtClean="0"/>
                        <a:t>170</a:t>
                      </a:r>
                      <a:endParaRPr lang="nb-N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400" dirty="0" smtClean="0"/>
                        <a:t>6,8</a:t>
                      </a:r>
                      <a:endParaRPr lang="nb-NO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961202"/>
      </p:ext>
    </p:extLst>
  </p:cSld>
  <p:clrMapOvr>
    <a:masterClrMapping/>
  </p:clrMapOvr>
</p:sld>
</file>

<file path=ppt/theme/theme1.xml><?xml version="1.0" encoding="utf-8"?>
<a:theme xmlns:a="http://schemas.openxmlformats.org/drawingml/2006/main" name="NorskEnergi (2)">
  <a:themeElements>
    <a:clrScheme name="Office Theme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Office-tema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Markedsplan M&amp;S 2009-2010</Template>
  <TotalTime>1518</TotalTime>
  <Words>333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NorskEnergi (2)</vt:lpstr>
      <vt:lpstr> Bыбросы сажи</vt:lpstr>
      <vt:lpstr>Воздействие сажи на таяние льдов на Северном полюсе</vt:lpstr>
      <vt:lpstr>Выбросы</vt:lpstr>
      <vt:lpstr>Incomplete combustion gives soot</vt:lpstr>
      <vt:lpstr>визуально можно оценить качество сжигания по цвету дыма, выходящего из трубы. </vt:lpstr>
      <vt:lpstr>Выбросы сажи зависят от многих факторов</vt:lpstr>
      <vt:lpstr>Данные по выбросам твердых частиц и сажи</vt:lpstr>
      <vt:lpstr>Значительный разброс данных по выбросам сажи (от 1 до 600)</vt:lpstr>
      <vt:lpstr>Kоэффициенты выбросов сажи для отопительных котельных централизованного теплоснабжения</vt:lpstr>
      <vt:lpstr>Источники информации:</vt:lpstr>
    </vt:vector>
  </TitlesOfParts>
  <Company>Norsk Energi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MF-tiltaksplan M&amp;S</dc:title>
  <dc:creator>Kjell Olav Nerland</dc:creator>
  <cp:lastModifiedBy>Yan Tsygankov</cp:lastModifiedBy>
  <cp:revision>76</cp:revision>
  <dcterms:created xsi:type="dcterms:W3CDTF">2009-12-14T22:26:32Z</dcterms:created>
  <dcterms:modified xsi:type="dcterms:W3CDTF">2013-10-29T07:07:59Z</dcterms:modified>
</cp:coreProperties>
</file>