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77" r:id="rId3"/>
  </p:sldMasterIdLst>
  <p:notesMasterIdLst>
    <p:notesMasterId r:id="rId21"/>
  </p:notesMasterIdLst>
  <p:sldIdLst>
    <p:sldId id="304" r:id="rId4"/>
    <p:sldId id="349" r:id="rId5"/>
    <p:sldId id="350" r:id="rId6"/>
    <p:sldId id="351" r:id="rId7"/>
    <p:sldId id="352" r:id="rId8"/>
    <p:sldId id="353" r:id="rId9"/>
    <p:sldId id="354" r:id="rId10"/>
    <p:sldId id="347" r:id="rId11"/>
    <p:sldId id="366" r:id="rId12"/>
    <p:sldId id="357" r:id="rId13"/>
    <p:sldId id="358" r:id="rId14"/>
    <p:sldId id="360" r:id="rId15"/>
    <p:sldId id="346" r:id="rId16"/>
    <p:sldId id="364" r:id="rId17"/>
    <p:sldId id="365" r:id="rId18"/>
    <p:sldId id="345" r:id="rId19"/>
    <p:sldId id="363" r:id="rId20"/>
  </p:sldIdLst>
  <p:sldSz cx="9144000" cy="6858000" type="screen4x3"/>
  <p:notesSz cx="7099300" cy="10234613"/>
  <p:defaultTextStyle>
    <a:defPPr>
      <a:defRPr lang="nb-NO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/>
            </a:lvl1pPr>
          </a:lstStyle>
          <a:p>
            <a:endParaRPr lang="nb-NO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nb-NO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/>
            </a:lvl1pPr>
          </a:lstStyle>
          <a:p>
            <a:endParaRPr lang="nb-NO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DA35C7A7-2FBC-4DB6-BBD8-9F22B26C79FA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3913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06015-7D7C-490E-9939-3120A828F877}" type="slidenum">
              <a:rPr lang="nb-NO"/>
              <a:pPr/>
              <a:t>1</a:t>
            </a:fld>
            <a:endParaRPr lang="nb-NO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4763" y="766763"/>
            <a:ext cx="4551362" cy="3413125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5543550"/>
            <a:ext cx="5680075" cy="21336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abel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914400"/>
          </a:xfrm>
        </p:spPr>
        <p:txBody>
          <a:bodyPr/>
          <a:lstStyle>
            <a:lvl1pPr algn="ct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7772400" cy="1828800"/>
          </a:xfrm>
        </p:spPr>
        <p:txBody>
          <a:bodyPr/>
          <a:lstStyle>
            <a:lvl1pPr marL="0" indent="0" algn="ctr">
              <a:defRPr>
                <a:solidFill>
                  <a:srgbClr val="BFBFBF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610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55982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9707303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2147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914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20821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2244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9393031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1107058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46354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427505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en tabell</a:t>
            </a:r>
          </a:p>
        </p:txBody>
      </p:sp>
    </p:spTree>
    <p:extLst>
      <p:ext uri="{BB962C8B-B14F-4D97-AF65-F5344CB8AC3E}">
        <p14:creationId xmlns:p14="http://schemas.microsoft.com/office/powerpoint/2010/main" val="35635048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tel, 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  <p:extLst>
      <p:ext uri="{BB962C8B-B14F-4D97-AF65-F5344CB8AC3E}">
        <p14:creationId xmlns:p14="http://schemas.microsoft.com/office/powerpoint/2010/main" val="12546162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tel, diagram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1695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tel og skjematisk tegning eller organisasjonsk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SmartArt-grafikk</a:t>
            </a:r>
          </a:p>
        </p:txBody>
      </p:sp>
    </p:spTree>
    <p:extLst>
      <p:ext uri="{BB962C8B-B14F-4D97-AF65-F5344CB8AC3E}">
        <p14:creationId xmlns:p14="http://schemas.microsoft.com/office/powerpoint/2010/main" val="373702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  <p:extLst>
      <p:ext uri="{BB962C8B-B14F-4D97-AF65-F5344CB8AC3E}">
        <p14:creationId xmlns:p14="http://schemas.microsoft.com/office/powerpoint/2010/main" val="297415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tel, tekst og ut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</p:spTree>
    <p:extLst>
      <p:ext uri="{BB962C8B-B14F-4D97-AF65-F5344CB8AC3E}">
        <p14:creationId xmlns:p14="http://schemas.microsoft.com/office/powerpoint/2010/main" val="39323302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tel, ut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4198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tel, innhold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457926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47244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1069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1595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tel, tekst og medie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</p:spTree>
    <p:extLst>
      <p:ext uri="{BB962C8B-B14F-4D97-AF65-F5344CB8AC3E}">
        <p14:creationId xmlns:p14="http://schemas.microsoft.com/office/powerpoint/2010/main" val="27267397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tel, medie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59323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tel og innhold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08330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tel og tekst over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17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tel, tekst og 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45935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tel, to innholdsdeler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96961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tel og to innholdsdeler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42830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tel og fire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35979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383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image" Target="../media/image2.jpeg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89313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ns.borchsenius@energi.n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energi.no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3.jpeg"/><Relationship Id="rId4" Type="http://schemas.openxmlformats.org/officeDocument/2006/relationships/image" Target="../media/image11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ssholder for lysbildenumm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98DA307-B5EE-418D-8472-384EBA65FD70}" type="slidenum">
              <a:rPr lang="nb-NO" altLang="nn-NO" sz="1400"/>
              <a:pPr algn="r"/>
              <a:t>1</a:t>
            </a:fld>
            <a:endParaRPr lang="nb-NO" altLang="nn-NO" sz="1400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1484784"/>
            <a:ext cx="90678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200" dirty="0" smtClean="0">
                <a:solidFill>
                  <a:srgbClr val="FFFFFF"/>
                </a:solidFill>
                <a:ea typeface="Osaka"/>
                <a:cs typeface="Osaka"/>
              </a:rPr>
              <a:t>RUS-13/0002</a:t>
            </a:r>
            <a: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ru-RU" sz="1200" dirty="0">
                <a:solidFill>
                  <a:srgbClr val="FFFFFF"/>
                </a:solidFill>
              </a:rPr>
              <a:t>Разработка инвестиционных проектов  на экологических горячих точках на Северо-Западе России</a:t>
            </a:r>
            <a:r>
              <a:rPr lang="en-GB" sz="1200" dirty="0">
                <a:solidFill>
                  <a:srgbClr val="FFFFFF"/>
                </a:solidFill>
              </a:rPr>
              <a:t> – </a:t>
            </a:r>
            <a:r>
              <a:rPr lang="ru-RU" sz="1200" dirty="0">
                <a:solidFill>
                  <a:srgbClr val="FFFFFF"/>
                </a:solidFill>
              </a:rPr>
              <a:t>тренинг по Чистому производству</a:t>
            </a:r>
            <a:r>
              <a:rPr lang="en-GB" sz="1200" dirty="0">
                <a:solidFill>
                  <a:srgbClr val="FFFFFF"/>
                </a:solidFill>
              </a:rPr>
              <a:t/>
            </a:r>
            <a:br>
              <a:rPr lang="en-GB" sz="1200" dirty="0">
                <a:solidFill>
                  <a:srgbClr val="FFFFFF"/>
                </a:solidFill>
              </a:rPr>
            </a:br>
            <a:r>
              <a:rPr lang="ru-RU" sz="900" dirty="0">
                <a:solidFill>
                  <a:srgbClr val="FFFFFF"/>
                </a:solidFill>
              </a:rPr>
              <a:t>Программа создания потенциала, финансируемая Министерством окружающей среды Норвегии</a:t>
            </a:r>
            <a:r>
              <a:rPr lang="en-GB" sz="9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9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en-GB" sz="2800" dirty="0">
                <a:solidFill>
                  <a:srgbClr val="003399"/>
                </a:solidFill>
                <a:ea typeface="Osaka"/>
                <a:cs typeface="Osaka"/>
              </a:rPr>
              <a:t/>
            </a:r>
            <a:br>
              <a:rPr lang="en-GB" sz="2800" dirty="0">
                <a:solidFill>
                  <a:srgbClr val="003399"/>
                </a:solidFill>
                <a:ea typeface="Osaka"/>
                <a:cs typeface="Osaka"/>
              </a:rPr>
            </a:br>
            <a:r>
              <a:rPr lang="ru-RU" sz="4800" b="1" dirty="0" smtClean="0">
                <a:solidFill>
                  <a:srgbClr val="FFFFFF"/>
                </a:solidFill>
                <a:ea typeface="Osaka"/>
                <a:cs typeface="Osaka"/>
              </a:rPr>
              <a:t>Технологии сжигания биомассы</a:t>
            </a:r>
            <a:endParaRPr lang="en-GB" sz="4800" b="1" dirty="0">
              <a:solidFill>
                <a:srgbClr val="FFFFFF"/>
              </a:solidFill>
              <a:ea typeface="Osaka"/>
              <a:cs typeface="Osaka"/>
            </a:endParaRPr>
          </a:p>
        </p:txBody>
      </p:sp>
      <p:sp>
        <p:nvSpPr>
          <p:cNvPr id="68622" name="Undertittel 2"/>
          <p:cNvSpPr>
            <a:spLocks/>
          </p:cNvSpPr>
          <p:nvPr/>
        </p:nvSpPr>
        <p:spPr bwMode="auto">
          <a:xfrm>
            <a:off x="1528763" y="5046663"/>
            <a:ext cx="2357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b="1" dirty="0" err="1">
                <a:solidFill>
                  <a:srgbClr val="BFBFBF"/>
                </a:solidFill>
              </a:rPr>
              <a:t>Ханс</a:t>
            </a:r>
            <a:r>
              <a:rPr lang="ru-RU" sz="1000" b="1" dirty="0">
                <a:solidFill>
                  <a:srgbClr val="BFBFBF"/>
                </a:solidFill>
              </a:rPr>
              <a:t> </a:t>
            </a:r>
            <a:r>
              <a:rPr lang="ru-RU" sz="1000" b="1" dirty="0" err="1">
                <a:solidFill>
                  <a:srgbClr val="BFBFBF"/>
                </a:solidFill>
              </a:rPr>
              <a:t>Борксениус</a:t>
            </a:r>
            <a:endParaRPr lang="nb-NO" sz="1000" b="1" dirty="0">
              <a:solidFill>
                <a:srgbClr val="BFBFBF"/>
              </a:solidFill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dirty="0">
                <a:solidFill>
                  <a:srgbClr val="BFBFBF"/>
                </a:solidFill>
              </a:rPr>
              <a:t>Менеджер международного отдела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dirty="0">
                <a:solidFill>
                  <a:srgbClr val="BFBFBF"/>
                </a:solidFill>
              </a:rPr>
              <a:t>Норск </a:t>
            </a:r>
            <a:r>
              <a:rPr lang="ru-RU" sz="1000" dirty="0" err="1">
                <a:solidFill>
                  <a:srgbClr val="BFBFBF"/>
                </a:solidFill>
              </a:rPr>
              <a:t>Энерги</a:t>
            </a:r>
            <a:endParaRPr lang="nb-NO" sz="1000" dirty="0">
              <a:solidFill>
                <a:srgbClr val="BFBFBF"/>
              </a:solidFill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 smtClean="0">
                <a:solidFill>
                  <a:srgbClr val="BFBFBF"/>
                </a:solidFill>
                <a:ea typeface="Osaka"/>
                <a:cs typeface="Osaka"/>
                <a:hlinkClick r:id="rId3"/>
              </a:rPr>
              <a:t>Hans.borchsenius@energi.no</a:t>
            </a:r>
            <a:r>
              <a:rPr lang="nb-NO" sz="1000" dirty="0" smtClean="0">
                <a:solidFill>
                  <a:srgbClr val="BFBFBF"/>
                </a:solidFill>
                <a:ea typeface="Osaka"/>
                <a:cs typeface="Osaka"/>
              </a:rPr>
              <a:t> </a:t>
            </a:r>
            <a:endParaRPr lang="nb-NO" sz="1000" dirty="0">
              <a:solidFill>
                <a:srgbClr val="BFBFBF"/>
              </a:solidFill>
              <a:ea typeface="Osaka"/>
              <a:cs typeface="Osaka"/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  <a:hlinkClick r:id="rId4"/>
              </a:rPr>
              <a:t>www.energi.no</a:t>
            </a: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Tel +47 22 06 18 00</a:t>
            </a:r>
          </a:p>
        </p:txBody>
      </p:sp>
      <p:pic>
        <p:nvPicPr>
          <p:cNvPr id="68623" name="Bilde 3" descr="Borchsenius Han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675" y="5108575"/>
            <a:ext cx="7699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55776" y="2084"/>
            <a:ext cx="5538788" cy="1143000"/>
          </a:xfrm>
        </p:spPr>
        <p:txBody>
          <a:bodyPr/>
          <a:lstStyle/>
          <a:p>
            <a:r>
              <a:rPr lang="ru-RU" sz="3200" dirty="0" smtClean="0"/>
              <a:t>Котлы на дровах</a:t>
            </a:r>
            <a:r>
              <a:rPr lang="nb-NO" sz="3200" dirty="0" smtClean="0"/>
              <a:t> </a:t>
            </a:r>
            <a:endParaRPr lang="nb-NO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2520280" cy="372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lassholder for innhold 2"/>
          <p:cNvSpPr>
            <a:spLocks noGrp="1"/>
          </p:cNvSpPr>
          <p:nvPr>
            <p:ph idx="1"/>
          </p:nvPr>
        </p:nvSpPr>
        <p:spPr>
          <a:xfrm>
            <a:off x="323528" y="908720"/>
            <a:ext cx="2952328" cy="1728192"/>
          </a:xfrm>
        </p:spPr>
        <p:txBody>
          <a:bodyPr/>
          <a:lstStyle/>
          <a:p>
            <a:pPr marL="85725" lvl="0" indent="0">
              <a:spcBef>
                <a:spcPts val="0"/>
              </a:spcBef>
              <a:spcAft>
                <a:spcPts val="300"/>
              </a:spcAft>
              <a:buClrTx/>
            </a:pPr>
            <a:r>
              <a:rPr lang="ru-RU" b="1" dirty="0" err="1" smtClean="0"/>
              <a:t>Котел</a:t>
            </a:r>
            <a:r>
              <a:rPr lang="ru-RU" b="1" dirty="0" smtClean="0"/>
              <a:t> с верхним горением</a:t>
            </a:r>
            <a:endParaRPr lang="en-US" b="1" dirty="0" smtClean="0"/>
          </a:p>
          <a:p>
            <a:pPr marL="447675" lvl="0" indent="-361950">
              <a:spcBef>
                <a:spcPts val="0"/>
              </a:spcBef>
              <a:spcAft>
                <a:spcPts val="300"/>
              </a:spcAft>
              <a:buClrTx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Самая </a:t>
            </a:r>
            <a:r>
              <a:rPr lang="ru-RU" sz="1200" dirty="0" err="1" smtClean="0">
                <a:solidFill>
                  <a:srgbClr val="000000"/>
                </a:solidFill>
              </a:rPr>
              <a:t>дешевая</a:t>
            </a:r>
            <a:r>
              <a:rPr lang="ru-RU" sz="1200" dirty="0" smtClean="0">
                <a:solidFill>
                  <a:srgbClr val="000000"/>
                </a:solidFill>
              </a:rPr>
              <a:t>/простая альтернатива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447675" lvl="0" indent="-361950">
              <a:spcBef>
                <a:spcPts val="0"/>
              </a:spcBef>
              <a:spcAft>
                <a:spcPts val="300"/>
              </a:spcAft>
              <a:buClrTx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Горение по всей топке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447675" lvl="0" indent="-361950">
              <a:spcBef>
                <a:spcPts val="0"/>
              </a:spcBef>
              <a:spcAft>
                <a:spcPts val="300"/>
              </a:spcAft>
              <a:buClrTx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Выбросы несгоревших углеводородов происходят при работе на неполной загрузке</a:t>
            </a:r>
            <a:endParaRPr lang="en-US" sz="1200" dirty="0">
              <a:solidFill>
                <a:srgbClr val="000000"/>
              </a:solidFill>
            </a:endParaRPr>
          </a:p>
          <a:p>
            <a:pPr marL="85725" lvl="0" indent="0">
              <a:spcBef>
                <a:spcPts val="0"/>
              </a:spcBef>
              <a:spcAft>
                <a:spcPts val="300"/>
              </a:spcAft>
              <a:buClrTx/>
            </a:pPr>
            <a:endParaRPr lang="en-US" dirty="0" smtClean="0"/>
          </a:p>
          <a:p>
            <a:pPr marL="85725" lvl="0" indent="0">
              <a:spcBef>
                <a:spcPts val="0"/>
              </a:spcBef>
              <a:spcAft>
                <a:spcPts val="300"/>
              </a:spcAft>
              <a:buClrTx/>
            </a:pPr>
            <a:endParaRPr lang="en-US" dirty="0"/>
          </a:p>
          <a:p>
            <a:pPr marL="485775" lvl="1" indent="0">
              <a:spcBef>
                <a:spcPts val="0"/>
              </a:spcBef>
              <a:spcAft>
                <a:spcPts val="300"/>
              </a:spcAft>
              <a:buClr>
                <a:schemeClr val="accent1">
                  <a:lumMod val="75000"/>
                </a:schemeClr>
              </a:buClr>
            </a:pPr>
            <a:endParaRPr lang="en-US" dirty="0" smtClean="0"/>
          </a:p>
          <a:p>
            <a:endParaRPr lang="en-GB" dirty="0"/>
          </a:p>
        </p:txBody>
      </p:sp>
      <p:sp>
        <p:nvSpPr>
          <p:cNvPr id="8" name="Rektangel 7"/>
          <p:cNvSpPr/>
          <p:nvPr/>
        </p:nvSpPr>
        <p:spPr>
          <a:xfrm>
            <a:off x="3275856" y="6021868"/>
            <a:ext cx="28803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dirty="0" smtClean="0">
                <a:solidFill>
                  <a:srgbClr val="808080"/>
                </a:solidFill>
                <a:latin typeface="Arial"/>
              </a:rPr>
              <a:t>Handbook of biomass combustion and co-firing</a:t>
            </a:r>
            <a:endParaRPr lang="en-GB" sz="8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0" name="Plassholder for innhold 2"/>
          <p:cNvSpPr txBox="1">
            <a:spLocks/>
          </p:cNvSpPr>
          <p:nvPr/>
        </p:nvSpPr>
        <p:spPr bwMode="auto">
          <a:xfrm>
            <a:off x="3275856" y="908720"/>
            <a:ext cx="292761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E18F3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0CD02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AEF06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spcBef>
                <a:spcPts val="0"/>
              </a:spcBef>
              <a:spcAft>
                <a:spcPts val="300"/>
              </a:spcAft>
              <a:buClrTx/>
            </a:pPr>
            <a:r>
              <a:rPr lang="ru-RU" b="1" dirty="0" err="1" smtClean="0">
                <a:solidFill>
                  <a:srgbClr val="000000"/>
                </a:solidFill>
              </a:rPr>
              <a:t>Котел</a:t>
            </a:r>
            <a:r>
              <a:rPr lang="ru-RU" b="1" dirty="0" smtClean="0">
                <a:solidFill>
                  <a:srgbClr val="000000"/>
                </a:solidFill>
              </a:rPr>
              <a:t> с нижним горением</a:t>
            </a:r>
            <a:endParaRPr lang="en-US" b="1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Частичное сжигание на дне</a:t>
            </a: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Окончательное сжигание в отдельной камере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Более стабильное горение – более высокая эффективность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Инвестиции примерно на </a:t>
            </a:r>
            <a:r>
              <a:rPr lang="en-US" sz="1200" dirty="0" smtClean="0">
                <a:solidFill>
                  <a:srgbClr val="000000"/>
                </a:solidFill>
              </a:rPr>
              <a:t>50 % </a:t>
            </a:r>
            <a:r>
              <a:rPr lang="ru-RU" sz="1200" dirty="0" smtClean="0">
                <a:solidFill>
                  <a:srgbClr val="000000"/>
                </a:solidFill>
              </a:rPr>
              <a:t>выше, чем на котлы с верхним горением</a:t>
            </a:r>
            <a:endParaRPr lang="en-US" sz="1200" dirty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endParaRPr lang="en-US" sz="1200" dirty="0">
              <a:solidFill>
                <a:srgbClr val="000000"/>
              </a:solidFill>
            </a:endParaRPr>
          </a:p>
          <a:p>
            <a:pPr marL="85725" indent="0">
              <a:spcBef>
                <a:spcPts val="0"/>
              </a:spcBef>
              <a:spcAft>
                <a:spcPts val="300"/>
              </a:spcAft>
              <a:buClrTx/>
            </a:pPr>
            <a:endParaRPr lang="en-US" dirty="0" smtClean="0">
              <a:solidFill>
                <a:srgbClr val="000000"/>
              </a:solidFill>
            </a:endParaRPr>
          </a:p>
          <a:p>
            <a:pPr marL="85725" indent="0">
              <a:spcBef>
                <a:spcPts val="0"/>
              </a:spcBef>
              <a:spcAft>
                <a:spcPts val="300"/>
              </a:spcAft>
              <a:buClrTx/>
            </a:pPr>
            <a:endParaRPr lang="en-US" dirty="0" smtClean="0">
              <a:solidFill>
                <a:srgbClr val="000000"/>
              </a:solidFill>
            </a:endParaRPr>
          </a:p>
          <a:p>
            <a:pPr marL="485775" lvl="1" indent="0">
              <a:spcBef>
                <a:spcPts val="0"/>
              </a:spcBef>
              <a:spcAft>
                <a:spcPts val="300"/>
              </a:spcAft>
              <a:buClr>
                <a:srgbClr val="20CD02">
                  <a:lumMod val="75000"/>
                </a:srgbClr>
              </a:buClr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61" y="3140968"/>
            <a:ext cx="287561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817354"/>
            <a:ext cx="2599184" cy="314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lassholder for innhold 2"/>
          <p:cNvSpPr txBox="1">
            <a:spLocks/>
          </p:cNvSpPr>
          <p:nvPr/>
        </p:nvSpPr>
        <p:spPr bwMode="auto">
          <a:xfrm>
            <a:off x="6310096" y="908720"/>
            <a:ext cx="28339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E18F3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0CD02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AEF06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spcBef>
                <a:spcPts val="0"/>
              </a:spcBef>
              <a:spcAft>
                <a:spcPts val="300"/>
              </a:spcAft>
              <a:buClrTx/>
            </a:pPr>
            <a:r>
              <a:rPr lang="ru-RU" b="1" dirty="0" err="1" smtClean="0">
                <a:solidFill>
                  <a:srgbClr val="000000"/>
                </a:solidFill>
              </a:rPr>
              <a:t>Котел</a:t>
            </a:r>
            <a:r>
              <a:rPr lang="ru-RU" b="1" dirty="0" smtClean="0">
                <a:solidFill>
                  <a:srgbClr val="000000"/>
                </a:solidFill>
              </a:rPr>
              <a:t> с падающим потоком</a:t>
            </a:r>
            <a:endParaRPr lang="en-US" b="1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Полное </a:t>
            </a:r>
            <a:r>
              <a:rPr lang="ru-RU" sz="1200" dirty="0" err="1" smtClean="0">
                <a:solidFill>
                  <a:srgbClr val="000000"/>
                </a:solidFill>
              </a:rPr>
              <a:t>трехстадийное</a:t>
            </a:r>
            <a:r>
              <a:rPr lang="ru-RU" sz="1200" dirty="0" smtClean="0">
                <a:solidFill>
                  <a:srgbClr val="000000"/>
                </a:solidFill>
              </a:rPr>
              <a:t> сжигание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Низкие выбросы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Высокая эффективность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r>
              <a:rPr lang="ru-RU" sz="1200" dirty="0" smtClean="0">
                <a:solidFill>
                  <a:srgbClr val="000000"/>
                </a:solidFill>
              </a:rPr>
              <a:t>Высокие инвестиционные затраты</a:t>
            </a:r>
            <a:endParaRPr lang="en-US" sz="1200" dirty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3"/>
              </a:buBlip>
            </a:pPr>
            <a:endParaRPr lang="en-US" sz="1200" dirty="0">
              <a:solidFill>
                <a:srgbClr val="000000"/>
              </a:solidFill>
            </a:endParaRPr>
          </a:p>
          <a:p>
            <a:pPr marL="85725" indent="0">
              <a:spcBef>
                <a:spcPts val="0"/>
              </a:spcBef>
              <a:spcAft>
                <a:spcPts val="300"/>
              </a:spcAft>
              <a:buClrTx/>
            </a:pPr>
            <a:endParaRPr lang="en-US" dirty="0" smtClean="0">
              <a:solidFill>
                <a:srgbClr val="000000"/>
              </a:solidFill>
            </a:endParaRPr>
          </a:p>
          <a:p>
            <a:pPr marL="85725" indent="0">
              <a:spcBef>
                <a:spcPts val="0"/>
              </a:spcBef>
              <a:spcAft>
                <a:spcPts val="300"/>
              </a:spcAft>
              <a:buClrTx/>
            </a:pPr>
            <a:endParaRPr lang="en-US" dirty="0" smtClean="0">
              <a:solidFill>
                <a:srgbClr val="000000"/>
              </a:solidFill>
            </a:endParaRPr>
          </a:p>
          <a:p>
            <a:pPr marL="485775" lvl="1" indent="0">
              <a:spcBef>
                <a:spcPts val="0"/>
              </a:spcBef>
              <a:spcAft>
                <a:spcPts val="300"/>
              </a:spcAft>
              <a:buClr>
                <a:srgbClr val="20CD02">
                  <a:lumMod val="75000"/>
                </a:srgbClr>
              </a:buClr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5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1"/>
          <p:cNvSpPr txBox="1">
            <a:spLocks/>
          </p:cNvSpPr>
          <p:nvPr/>
        </p:nvSpPr>
        <p:spPr bwMode="auto">
          <a:xfrm>
            <a:off x="539552" y="564357"/>
            <a:ext cx="5538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9pPr>
          </a:lstStyle>
          <a:p>
            <a:r>
              <a:rPr lang="ru-RU" dirty="0" smtClean="0">
                <a:solidFill>
                  <a:srgbClr val="000000"/>
                </a:solidFill>
              </a:rPr>
              <a:t>Древесные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err="1" smtClean="0">
                <a:solidFill>
                  <a:srgbClr val="000000"/>
                </a:solidFill>
              </a:rPr>
              <a:t>пеллеты</a:t>
            </a:r>
            <a:endParaRPr lang="nb-NO" dirty="0">
              <a:solidFill>
                <a:srgbClr val="000000"/>
              </a:solidFill>
            </a:endParaRPr>
          </a:p>
        </p:txBody>
      </p:sp>
      <p:sp>
        <p:nvSpPr>
          <p:cNvPr id="12" name="Plassholder for innhold 2"/>
          <p:cNvSpPr txBox="1">
            <a:spLocks/>
          </p:cNvSpPr>
          <p:nvPr/>
        </p:nvSpPr>
        <p:spPr bwMode="auto">
          <a:xfrm>
            <a:off x="560908" y="2636912"/>
            <a:ext cx="422711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E18F3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0CD02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AEF06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Monotype Sorts" pitchFamily="-106" charset="2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2"/>
              </a:buBlip>
            </a:pPr>
            <a:r>
              <a:rPr lang="ru-RU" dirty="0" smtClean="0">
                <a:solidFill>
                  <a:srgbClr val="000000"/>
                </a:solidFill>
              </a:rPr>
              <a:t>Высокое </a:t>
            </a:r>
            <a:r>
              <a:rPr lang="ru-RU" dirty="0" err="1" smtClean="0">
                <a:solidFill>
                  <a:srgbClr val="000000"/>
                </a:solidFill>
              </a:rPr>
              <a:t>энергосодержание</a:t>
            </a:r>
            <a:r>
              <a:rPr lang="en-US" dirty="0" smtClean="0">
                <a:solidFill>
                  <a:srgbClr val="000000"/>
                </a:solidFill>
              </a:rPr>
              <a:t> 4,7-5,2 </a:t>
            </a:r>
            <a:r>
              <a:rPr lang="ru-RU" dirty="0" smtClean="0">
                <a:solidFill>
                  <a:srgbClr val="000000"/>
                </a:solidFill>
              </a:rPr>
              <a:t>кВт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ru-RU" dirty="0" smtClean="0">
                <a:solidFill>
                  <a:srgbClr val="000000"/>
                </a:solidFill>
              </a:rPr>
              <a:t>кг</a:t>
            </a:r>
            <a:endParaRPr lang="en-US" dirty="0" smtClean="0">
              <a:solidFill>
                <a:srgbClr val="000000"/>
              </a:solidFill>
            </a:endParaRP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2"/>
              </a:buBlip>
            </a:pPr>
            <a:r>
              <a:rPr lang="ru-RU" dirty="0" smtClean="0">
                <a:solidFill>
                  <a:srgbClr val="000000"/>
                </a:solidFill>
              </a:rPr>
              <a:t>Низкое содержание влаги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(&lt;</a:t>
            </a:r>
            <a:r>
              <a:rPr lang="en-US" dirty="0" smtClean="0">
                <a:solidFill>
                  <a:srgbClr val="000000"/>
                </a:solidFill>
              </a:rPr>
              <a:t>10 %)</a:t>
            </a: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2"/>
              </a:buBlip>
            </a:pPr>
            <a:r>
              <a:rPr lang="ru-RU" dirty="0" smtClean="0">
                <a:solidFill>
                  <a:srgbClr val="000000"/>
                </a:solidFill>
              </a:rPr>
              <a:t>Диаметр </a:t>
            </a:r>
            <a:r>
              <a:rPr lang="en-US" dirty="0" smtClean="0">
                <a:solidFill>
                  <a:srgbClr val="000000"/>
                </a:solidFill>
              </a:rPr>
              <a:t>5-8 </a:t>
            </a:r>
            <a:r>
              <a:rPr lang="ru-RU" dirty="0" smtClean="0">
                <a:solidFill>
                  <a:srgbClr val="000000"/>
                </a:solidFill>
              </a:rPr>
              <a:t>мм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</a:rPr>
              <a:t>длина</a:t>
            </a:r>
            <a:r>
              <a:rPr lang="en-US" dirty="0" smtClean="0">
                <a:solidFill>
                  <a:srgbClr val="000000"/>
                </a:solidFill>
              </a:rPr>
              <a:t> 5-30 </a:t>
            </a:r>
            <a:r>
              <a:rPr lang="ru-RU" dirty="0" smtClean="0">
                <a:solidFill>
                  <a:srgbClr val="000000"/>
                </a:solidFill>
              </a:rPr>
              <a:t>мм</a:t>
            </a:r>
          </a:p>
          <a:p>
            <a:pPr marL="447675" indent="-361950">
              <a:spcBef>
                <a:spcPts val="0"/>
              </a:spcBef>
              <a:spcAft>
                <a:spcPts val="300"/>
              </a:spcAft>
              <a:buClrTx/>
              <a:buFont typeface="Monotype Sorts"/>
              <a:buBlip>
                <a:blip r:embed="rId2"/>
              </a:buBlip>
            </a:pPr>
            <a:r>
              <a:rPr lang="ru-RU" dirty="0" smtClean="0">
                <a:solidFill>
                  <a:srgbClr val="000000"/>
                </a:solidFill>
              </a:rPr>
              <a:t>Хорошо подходят для перевозки на большие расстояния</a:t>
            </a:r>
            <a:endParaRPr lang="en-US" dirty="0" smtClean="0">
              <a:solidFill>
                <a:srgbClr val="000000"/>
              </a:solidFill>
            </a:endParaRPr>
          </a:p>
          <a:p>
            <a:pPr marL="485775" lvl="1" indent="0">
              <a:spcBef>
                <a:spcPts val="0"/>
              </a:spcBef>
              <a:spcAft>
                <a:spcPts val="300"/>
              </a:spcAft>
              <a:buClr>
                <a:srgbClr val="20CD02">
                  <a:lumMod val="75000"/>
                </a:srgbClr>
              </a:buClr>
            </a:pPr>
            <a:endParaRPr lang="en-US" sz="2000" dirty="0" smtClean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424" y="476672"/>
            <a:ext cx="2222956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831291"/>
            <a:ext cx="1979712" cy="296586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424" y="2636911"/>
            <a:ext cx="2216849" cy="332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1"/>
          <p:cNvSpPr txBox="1">
            <a:spLocks/>
          </p:cNvSpPr>
          <p:nvPr/>
        </p:nvSpPr>
        <p:spPr bwMode="auto">
          <a:xfrm>
            <a:off x="683568" y="591419"/>
            <a:ext cx="72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itchFamily="-106" charset="0"/>
                <a:ea typeface="Osaka" pitchFamily="-106" charset="-128"/>
                <a:cs typeface="Osaka" pitchFamily="-106" charset="-128"/>
              </a:defRPr>
            </a:lvl9pPr>
          </a:lstStyle>
          <a:p>
            <a:r>
              <a:rPr lang="ru-RU" dirty="0" smtClean="0">
                <a:solidFill>
                  <a:srgbClr val="000000"/>
                </a:solidFill>
              </a:rPr>
              <a:t>Печь на древесных </a:t>
            </a:r>
            <a:r>
              <a:rPr lang="ru-RU" dirty="0" err="1" smtClean="0">
                <a:solidFill>
                  <a:srgbClr val="000000"/>
                </a:solidFill>
              </a:rPr>
              <a:t>пеллетах</a:t>
            </a:r>
            <a:endParaRPr lang="nb-NO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3"/>
            <a:ext cx="5507027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56792"/>
            <a:ext cx="244827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ktangel 6"/>
          <p:cNvSpPr/>
          <p:nvPr/>
        </p:nvSpPr>
        <p:spPr>
          <a:xfrm rot="16200000">
            <a:off x="7596118" y="3975800"/>
            <a:ext cx="28803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dirty="0" smtClean="0">
                <a:solidFill>
                  <a:srgbClr val="808080"/>
                </a:solidFill>
                <a:latin typeface="Arial"/>
              </a:rPr>
              <a:t>Handbook of biomass combustion and co-firing</a:t>
            </a:r>
            <a:endParaRPr lang="en-GB" sz="800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3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107950" y="548680"/>
            <a:ext cx="9036050" cy="993775"/>
          </a:xfrm>
        </p:spPr>
        <p:txBody>
          <a:bodyPr lIns="0" rIns="0">
            <a:normAutofit fontScale="90000"/>
          </a:bodyPr>
          <a:lstStyle/>
          <a:p>
            <a:pPr eaLnBrk="1" hangingPunct="1"/>
            <a:r>
              <a:rPr lang="ru-RU" sz="2800" dirty="0" smtClean="0">
                <a:latin typeface="Arial" charset="0"/>
              </a:rPr>
              <a:t>Комплектация оборудования для сжигания биомассы</a:t>
            </a:r>
            <a:r>
              <a:rPr lang="ru-RU" sz="4000" dirty="0" smtClean="0"/>
              <a:t> – </a:t>
            </a:r>
            <a:r>
              <a:rPr lang="ru-RU" sz="2800" b="1" dirty="0" smtClean="0">
                <a:solidFill>
                  <a:srgbClr val="984807"/>
                </a:solidFill>
              </a:rPr>
              <a:t>больше чем один котлоагрегат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907456"/>
              </p:ext>
            </p:extLst>
          </p:nvPr>
        </p:nvGraphicFramePr>
        <p:xfrm>
          <a:off x="7104" y="2095500"/>
          <a:ext cx="5076825" cy="375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Точечный рисунок" r:id="rId3" imgW="4458322" imgH="3296110" progId="Paint.Picture">
                  <p:embed/>
                </p:oleObj>
              </mc:Choice>
              <mc:Fallback>
                <p:oleObj name="Точечный рисунок" r:id="rId3" imgW="4458322" imgH="32961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4" y="2095500"/>
                        <a:ext cx="5076825" cy="375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724128" y="2095500"/>
            <a:ext cx="3352328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sz="1400" b="1" dirty="0">
                <a:ea typeface="Osaka" pitchFamily="-80" charset="-128"/>
              </a:rPr>
              <a:t>1) </a:t>
            </a:r>
            <a:r>
              <a:rPr lang="ru-RU" sz="1400" b="1" dirty="0"/>
              <a:t> </a:t>
            </a:r>
            <a:r>
              <a:rPr lang="ru-RU" sz="1400" b="1" dirty="0">
                <a:ea typeface="Osaka" pitchFamily="-80" charset="-128"/>
              </a:rPr>
              <a:t>склад топлива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    </a:t>
            </a:r>
            <a:r>
              <a:rPr lang="ru-RU" sz="1400" b="1" dirty="0"/>
              <a:t> </a:t>
            </a:r>
            <a:r>
              <a:rPr lang="ru-RU" sz="1400" dirty="0">
                <a:ea typeface="Osaka" pitchFamily="-80" charset="-128"/>
              </a:rPr>
              <a:t>(склад длительного хранения, </a:t>
            </a:r>
          </a:p>
          <a:p>
            <a:pPr algn="l" eaLnBrk="1" hangingPunct="1"/>
            <a:r>
              <a:rPr lang="ru-RU" sz="1400" dirty="0">
                <a:ea typeface="Osaka" pitchFamily="-80" charset="-128"/>
              </a:rPr>
              <a:t>     </a:t>
            </a:r>
            <a:r>
              <a:rPr lang="ru-RU" sz="1400" dirty="0"/>
              <a:t> </a:t>
            </a:r>
            <a:r>
              <a:rPr lang="ru-RU" sz="1400" dirty="0">
                <a:ea typeface="Osaka" pitchFamily="-80" charset="-128"/>
              </a:rPr>
              <a:t>склад ежедневного пользования);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2)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система подачи топлива;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3)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цепной конвейер;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4)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питательное устройство;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5)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механическая загрузка;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6)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котлоагрегат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    </a:t>
            </a:r>
            <a:r>
              <a:rPr lang="ru-RU" sz="1400" b="1" dirty="0"/>
              <a:t>  </a:t>
            </a:r>
            <a:r>
              <a:rPr lang="ru-RU" sz="1400" dirty="0">
                <a:ea typeface="Osaka" pitchFamily="-80" charset="-128"/>
              </a:rPr>
              <a:t>(водогрейный котел, паровой </a:t>
            </a:r>
          </a:p>
          <a:p>
            <a:pPr algn="l" eaLnBrk="1" hangingPunct="1"/>
            <a:r>
              <a:rPr lang="ru-RU" sz="1400" dirty="0">
                <a:ea typeface="Osaka" pitchFamily="-80" charset="-128"/>
              </a:rPr>
              <a:t>    </a:t>
            </a:r>
            <a:r>
              <a:rPr lang="ru-RU" sz="1400" dirty="0"/>
              <a:t>  </a:t>
            </a:r>
            <a:r>
              <a:rPr lang="ru-RU" sz="1400" dirty="0">
                <a:ea typeface="Osaka" pitchFamily="-80" charset="-128"/>
              </a:rPr>
              <a:t>котел, котел с тепловым маслом) </a:t>
            </a:r>
          </a:p>
          <a:p>
            <a:pPr algn="l" eaLnBrk="1" hangingPunct="1"/>
            <a:r>
              <a:rPr lang="ru-RU" sz="1400" dirty="0">
                <a:ea typeface="Osaka" pitchFamily="-80" charset="-128"/>
              </a:rPr>
              <a:t>    </a:t>
            </a:r>
            <a:r>
              <a:rPr lang="ru-RU" sz="1400" dirty="0"/>
              <a:t>  </a:t>
            </a:r>
            <a:r>
              <a:rPr lang="ru-RU" sz="1400" dirty="0">
                <a:ea typeface="Osaka" pitchFamily="-80" charset="-128"/>
              </a:rPr>
              <a:t>для сжигания биомассы;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7)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система золоудаления;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8) </a:t>
            </a:r>
            <a:r>
              <a:rPr lang="ru-RU" sz="1400" b="1" dirty="0"/>
              <a:t>  м</a:t>
            </a:r>
            <a:r>
              <a:rPr lang="ru-RU" sz="1400" b="1" dirty="0">
                <a:ea typeface="Osaka" pitchFamily="-80" charset="-128"/>
              </a:rPr>
              <a:t>ультициклон;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9) </a:t>
            </a:r>
            <a:r>
              <a:rPr lang="ru-RU" sz="1400" b="1" dirty="0"/>
              <a:t>  </a:t>
            </a:r>
            <a:r>
              <a:rPr lang="ru-RU" sz="1400" b="1" dirty="0">
                <a:ea typeface="Osaka" pitchFamily="-80" charset="-128"/>
              </a:rPr>
              <a:t>дымосос;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10) дымоход;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11) дымовая труба; </a:t>
            </a:r>
          </a:p>
          <a:p>
            <a:pPr algn="l" eaLnBrk="1" hangingPunct="1"/>
            <a:r>
              <a:rPr lang="ru-RU" sz="1400" b="1" dirty="0">
                <a:ea typeface="Osaka" pitchFamily="-80" charset="-128"/>
              </a:rPr>
              <a:t>12) пульт управления.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39371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800" dirty="0"/>
              <a:t>Akershus </a:t>
            </a:r>
            <a:r>
              <a:rPr lang="nb-NO" sz="2800" dirty="0" smtClean="0"/>
              <a:t>Energipark - </a:t>
            </a:r>
            <a:r>
              <a:rPr lang="ru-RU" sz="2800" dirty="0" smtClean="0"/>
              <a:t>Современный </a:t>
            </a:r>
            <a:r>
              <a:rPr lang="ru-RU" sz="2800" dirty="0"/>
              <a:t>высокоэффективный биоэнергетический </a:t>
            </a:r>
            <a:r>
              <a:rPr lang="ru-RU" sz="2800" dirty="0" smtClean="0"/>
              <a:t>комплекс</a:t>
            </a:r>
            <a:endParaRPr lang="nb-NO" sz="28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365104"/>
            <a:ext cx="4032448" cy="198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ktangel 4"/>
          <p:cNvSpPr/>
          <p:nvPr/>
        </p:nvSpPr>
        <p:spPr>
          <a:xfrm>
            <a:off x="193903" y="1916832"/>
            <a:ext cx="8784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dirty="0"/>
              <a:t>Лиллестрём это город, расположенный в южной части Норвегии, в 18 км от столицы Норвегии г. Осло. Население г. Лиллестрём насчитывает 47 000 человек. </a:t>
            </a:r>
            <a:r>
              <a:rPr lang="ru-RU" dirty="0" smtClean="0"/>
              <a:t>Сегодня </a:t>
            </a:r>
            <a:r>
              <a:rPr lang="ru-RU" dirty="0"/>
              <a:t>в г. Лиллестрём создана современная высокоэффективная система централизованного теплоснабжения с хорошими экологическими характеристиками. Основным топливом на Akershus Energipark является древесная щепа. Тем не менее, для достижения максимальной гибкости и эффективности при изменяющихся условиях, котельная не только оснащена котлами, работающими на щепе, но и многими другими современными технологиями. 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06175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Akershus Energipark, является одной из наиболее современных в Европе. </a:t>
            </a:r>
            <a:endParaRPr lang="nb-NO" sz="2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85800" y="1981200"/>
            <a:ext cx="8278688" cy="3352800"/>
          </a:xfrm>
        </p:spPr>
        <p:txBody>
          <a:bodyPr/>
          <a:lstStyle/>
          <a:p>
            <a:r>
              <a:rPr lang="ru-RU" sz="1400" dirty="0" smtClean="0"/>
              <a:t>В </a:t>
            </a:r>
            <a:r>
              <a:rPr lang="ru-RU" sz="1400" dirty="0" err="1" smtClean="0"/>
              <a:t>Akershus</a:t>
            </a:r>
            <a:r>
              <a:rPr lang="ru-RU" sz="1400" dirty="0" smtClean="0"/>
              <a:t> </a:t>
            </a:r>
            <a:r>
              <a:rPr lang="ru-RU" sz="1400" dirty="0"/>
              <a:t>Energipark применяются следующие технологии производства тепловой энергии:</a:t>
            </a:r>
          </a:p>
          <a:p>
            <a:r>
              <a:rPr lang="ru-RU" sz="1400" dirty="0"/>
              <a:t>	2 котла на древесной щепе, по 10 МВт каждый, для покрытия базовой нагрузки; </a:t>
            </a:r>
          </a:p>
          <a:p>
            <a:r>
              <a:rPr lang="ru-RU" sz="1400" dirty="0"/>
              <a:t>	4 котла на жидком топливе, по 10 МВт каждый, для покрытия пиковых нагрузок во время холодных зимних дней; </a:t>
            </a:r>
          </a:p>
          <a:p>
            <a:r>
              <a:rPr lang="ru-RU" sz="1400" dirty="0"/>
              <a:t>	газовый котел для сжигания свалочного газа, 1,5 МВт; </a:t>
            </a:r>
          </a:p>
          <a:p>
            <a:r>
              <a:rPr lang="ru-RU" sz="1400" dirty="0"/>
              <a:t>	тепловой насос для утилизации тепловой энергии канализационных стоков трех муниципалитетов; </a:t>
            </a:r>
          </a:p>
          <a:p>
            <a:r>
              <a:rPr lang="ru-RU" sz="1400" dirty="0"/>
              <a:t>	20 000 м2 солнечных коллекторов для получения горячей воды весной, летом и осенью;</a:t>
            </a:r>
          </a:p>
          <a:p>
            <a:r>
              <a:rPr lang="ru-RU" sz="1400" dirty="0"/>
              <a:t>	использование теплоаккумулирующей емкости объемом 1,2 тыс. м3 для того, чтобы сбалансировать генерацию тепла и спрос.</a:t>
            </a:r>
          </a:p>
          <a:p>
            <a:endParaRPr lang="nb-NO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37112"/>
            <a:ext cx="3932780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359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</a:t>
            </a:r>
            <a:r>
              <a:rPr lang="ru-RU" dirty="0" err="1" smtClean="0"/>
              <a:t>котел</a:t>
            </a:r>
            <a:r>
              <a:rPr lang="ru-RU" dirty="0" smtClean="0"/>
              <a:t> на щепе</a:t>
            </a:r>
            <a:br>
              <a:rPr lang="ru-RU" dirty="0" smtClean="0"/>
            </a:br>
            <a:r>
              <a:rPr lang="ru-RU" dirty="0" smtClean="0"/>
              <a:t> с КПД</a:t>
            </a:r>
            <a:r>
              <a:rPr lang="nb-NO" dirty="0" smtClean="0"/>
              <a:t> &gt; 100 %</a:t>
            </a:r>
            <a:endParaRPr lang="nb-NO" dirty="0"/>
          </a:p>
        </p:txBody>
      </p:sp>
      <p:sp>
        <p:nvSpPr>
          <p:cNvPr id="4" name="Rektangel 3"/>
          <p:cNvSpPr/>
          <p:nvPr/>
        </p:nvSpPr>
        <p:spPr bwMode="auto">
          <a:xfrm>
            <a:off x="700499" y="3212976"/>
            <a:ext cx="1944216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ktangel 8"/>
          <p:cNvSpPr/>
          <p:nvPr/>
        </p:nvSpPr>
        <p:spPr bwMode="auto">
          <a:xfrm>
            <a:off x="3275856" y="3212976"/>
            <a:ext cx="1944216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ktangel 9"/>
          <p:cNvSpPr/>
          <p:nvPr/>
        </p:nvSpPr>
        <p:spPr bwMode="auto">
          <a:xfrm>
            <a:off x="5868144" y="3212976"/>
            <a:ext cx="1656184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ktangel 10"/>
          <p:cNvSpPr/>
          <p:nvPr/>
        </p:nvSpPr>
        <p:spPr bwMode="auto">
          <a:xfrm>
            <a:off x="8158971" y="1700989"/>
            <a:ext cx="144016" cy="25202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Rett pil 12"/>
          <p:cNvCxnSpPr>
            <a:endCxn id="9" idx="1"/>
          </p:cNvCxnSpPr>
          <p:nvPr/>
        </p:nvCxnSpPr>
        <p:spPr bwMode="auto">
          <a:xfrm>
            <a:off x="2644715" y="3717032"/>
            <a:ext cx="631141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Rett pil 15"/>
          <p:cNvCxnSpPr/>
          <p:nvPr/>
        </p:nvCxnSpPr>
        <p:spPr bwMode="auto">
          <a:xfrm>
            <a:off x="7524328" y="3717032"/>
            <a:ext cx="631141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Rett pil 16"/>
          <p:cNvCxnSpPr/>
          <p:nvPr/>
        </p:nvCxnSpPr>
        <p:spPr bwMode="auto">
          <a:xfrm>
            <a:off x="5237003" y="3717032"/>
            <a:ext cx="631141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Rett pil 17"/>
          <p:cNvCxnSpPr/>
          <p:nvPr/>
        </p:nvCxnSpPr>
        <p:spPr bwMode="auto">
          <a:xfrm flipV="1">
            <a:off x="8230979" y="1124744"/>
            <a:ext cx="0" cy="432048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kstSylinder 18"/>
          <p:cNvSpPr txBox="1"/>
          <p:nvPr/>
        </p:nvSpPr>
        <p:spPr>
          <a:xfrm>
            <a:off x="542714" y="3409255"/>
            <a:ext cx="22597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Котел</a:t>
            </a:r>
            <a:endParaRPr lang="nb-NO" sz="2000" b="1" dirty="0" smtClean="0"/>
          </a:p>
          <a:p>
            <a:r>
              <a:rPr lang="ru-RU" sz="1400" dirty="0" smtClean="0"/>
              <a:t>КПД </a:t>
            </a:r>
            <a:r>
              <a:rPr lang="nb-NO" sz="1400" dirty="0" smtClean="0"/>
              <a:t>= 85 - 90 %</a:t>
            </a:r>
            <a:endParaRPr lang="nb-NO" sz="1400" dirty="0"/>
          </a:p>
        </p:txBody>
      </p:sp>
      <p:sp>
        <p:nvSpPr>
          <p:cNvPr id="21" name="TekstSylinder 20"/>
          <p:cNvSpPr txBox="1"/>
          <p:nvPr/>
        </p:nvSpPr>
        <p:spPr>
          <a:xfrm>
            <a:off x="2960285" y="3409253"/>
            <a:ext cx="26711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Конденсатор отходящих газов</a:t>
            </a:r>
            <a:endParaRPr lang="nb-NO" sz="1600" b="1" dirty="0" smtClean="0"/>
          </a:p>
          <a:p>
            <a:r>
              <a:rPr lang="ru-RU" sz="1400" dirty="0" smtClean="0"/>
              <a:t>КПД </a:t>
            </a:r>
            <a:r>
              <a:rPr lang="nb-NO" sz="1400" dirty="0" smtClean="0"/>
              <a:t>= + 10 %</a:t>
            </a:r>
            <a:endParaRPr lang="nb-NO" sz="1400" dirty="0"/>
          </a:p>
        </p:txBody>
      </p:sp>
      <p:sp>
        <p:nvSpPr>
          <p:cNvPr id="22" name="TekstSylinder 21"/>
          <p:cNvSpPr txBox="1"/>
          <p:nvPr/>
        </p:nvSpPr>
        <p:spPr>
          <a:xfrm>
            <a:off x="5545986" y="3378475"/>
            <a:ext cx="2259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Тепловой насос</a:t>
            </a:r>
            <a:endParaRPr lang="nb-NO" b="1" dirty="0" smtClean="0"/>
          </a:p>
          <a:p>
            <a:r>
              <a:rPr lang="ru-RU" sz="1400" dirty="0" smtClean="0"/>
              <a:t>КПД </a:t>
            </a:r>
            <a:r>
              <a:rPr lang="nb-NO" sz="1400" dirty="0" smtClean="0"/>
              <a:t>= + 5 %</a:t>
            </a:r>
            <a:endParaRPr lang="nb-NO" sz="1400" dirty="0"/>
          </a:p>
        </p:txBody>
      </p:sp>
      <p:sp>
        <p:nvSpPr>
          <p:cNvPr id="20" name="TekstSylinder 19"/>
          <p:cNvSpPr txBox="1"/>
          <p:nvPr/>
        </p:nvSpPr>
        <p:spPr>
          <a:xfrm>
            <a:off x="1736149" y="43651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150 – 200 </a:t>
            </a:r>
            <a:r>
              <a:rPr lang="nb-NO" baseline="30000" dirty="0" err="1" smtClean="0"/>
              <a:t>o</a:t>
            </a:r>
            <a:r>
              <a:rPr lang="nb-NO" dirty="0" err="1" smtClean="0"/>
              <a:t>C</a:t>
            </a:r>
            <a:endParaRPr lang="nb-NO" dirty="0"/>
          </a:p>
        </p:txBody>
      </p:sp>
      <p:sp>
        <p:nvSpPr>
          <p:cNvPr id="24" name="TekstSylinder 23"/>
          <p:cNvSpPr txBox="1"/>
          <p:nvPr/>
        </p:nvSpPr>
        <p:spPr>
          <a:xfrm>
            <a:off x="6931333" y="656747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40 </a:t>
            </a:r>
            <a:r>
              <a:rPr lang="nb-NO" baseline="30000" dirty="0" err="1" smtClean="0"/>
              <a:t>o</a:t>
            </a:r>
            <a:r>
              <a:rPr lang="nb-NO" dirty="0" err="1" smtClean="0"/>
              <a:t>C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11236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Современный </a:t>
            </a:r>
            <a:r>
              <a:rPr lang="ru-RU" dirty="0" err="1"/>
              <a:t>котел</a:t>
            </a:r>
            <a:r>
              <a:rPr lang="ru-RU" dirty="0"/>
              <a:t> на щепе</a:t>
            </a:r>
            <a:br>
              <a:rPr lang="ru-RU" dirty="0"/>
            </a:br>
            <a:r>
              <a:rPr lang="ru-RU" dirty="0"/>
              <a:t> с КПД</a:t>
            </a:r>
            <a:r>
              <a:rPr lang="nb-NO" dirty="0"/>
              <a:t> &gt; 100 %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152" y="1883961"/>
            <a:ext cx="5350111" cy="39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8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206" y="764704"/>
            <a:ext cx="8610274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ktangel 3"/>
          <p:cNvSpPr/>
          <p:nvPr/>
        </p:nvSpPr>
        <p:spPr>
          <a:xfrm rot="16200000">
            <a:off x="8531932" y="5049180"/>
            <a:ext cx="1008112" cy="21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dirty="0" err="1" smtClean="0">
                <a:solidFill>
                  <a:srgbClr val="808080"/>
                </a:solidFill>
                <a:latin typeface="Arial"/>
              </a:rPr>
              <a:t>Source:UNDP</a:t>
            </a:r>
            <a:endParaRPr lang="en-GB" sz="800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785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633964" y="1371600"/>
            <a:ext cx="1979613" cy="1008063"/>
            <a:chOff x="4218" y="954"/>
            <a:chExt cx="1247" cy="635"/>
          </a:xfrm>
        </p:grpSpPr>
        <p:sp>
          <p:nvSpPr>
            <p:cNvPr id="152602" name="Line 26"/>
            <p:cNvSpPr>
              <a:spLocks noChangeShapeType="1"/>
            </p:cNvSpPr>
            <p:nvPr/>
          </p:nvSpPr>
          <p:spPr bwMode="auto">
            <a:xfrm>
              <a:off x="4833" y="954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3" name="Oval 27"/>
            <p:cNvSpPr>
              <a:spLocks noChangeArrowheads="1"/>
            </p:cNvSpPr>
            <p:nvPr/>
          </p:nvSpPr>
          <p:spPr bwMode="auto">
            <a:xfrm>
              <a:off x="4218" y="1317"/>
              <a:ext cx="1247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Тепло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2604" name="Text Box 28"/>
          <p:cNvSpPr txBox="1">
            <a:spLocks noChangeArrowheads="1"/>
          </p:cNvSpPr>
          <p:nvPr/>
        </p:nvSpPr>
        <p:spPr bwMode="auto">
          <a:xfrm>
            <a:off x="539552" y="333375"/>
            <a:ext cx="8135937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Термохимические процессы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539552" y="795338"/>
            <a:ext cx="8064500" cy="576262"/>
            <a:chOff x="379" y="591"/>
            <a:chExt cx="5080" cy="363"/>
          </a:xfrm>
        </p:grpSpPr>
        <p:sp>
          <p:nvSpPr>
            <p:cNvPr id="152606" name="Line 30"/>
            <p:cNvSpPr>
              <a:spLocks noChangeShapeType="1"/>
            </p:cNvSpPr>
            <p:nvPr/>
          </p:nvSpPr>
          <p:spPr bwMode="auto">
            <a:xfrm>
              <a:off x="3064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7" name="Line 31"/>
            <p:cNvSpPr>
              <a:spLocks noChangeShapeType="1"/>
            </p:cNvSpPr>
            <p:nvPr/>
          </p:nvSpPr>
          <p:spPr bwMode="auto">
            <a:xfrm>
              <a:off x="1295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8" name="Line 32"/>
            <p:cNvSpPr>
              <a:spLocks noChangeShapeType="1"/>
            </p:cNvSpPr>
            <p:nvPr/>
          </p:nvSpPr>
          <p:spPr bwMode="auto">
            <a:xfrm>
              <a:off x="4969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9" name="Text Box 33"/>
            <p:cNvSpPr txBox="1">
              <a:spLocks noChangeArrowheads="1"/>
            </p:cNvSpPr>
            <p:nvPr/>
          </p:nvSpPr>
          <p:spPr bwMode="auto">
            <a:xfrm>
              <a:off x="379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Пиролиз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2610" name="Text Box 34"/>
            <p:cNvSpPr txBox="1">
              <a:spLocks noChangeArrowheads="1"/>
            </p:cNvSpPr>
            <p:nvPr/>
          </p:nvSpPr>
          <p:spPr bwMode="auto">
            <a:xfrm>
              <a:off x="2171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Газификация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2611" name="Text Box 35"/>
            <p:cNvSpPr txBox="1">
              <a:spLocks noChangeArrowheads="1"/>
            </p:cNvSpPr>
            <p:nvPr/>
          </p:nvSpPr>
          <p:spPr bwMode="auto">
            <a:xfrm>
              <a:off x="3985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Сжигание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2612" name="Text Box 36"/>
          <p:cNvSpPr txBox="1">
            <a:spLocks noChangeArrowheads="1"/>
          </p:cNvSpPr>
          <p:nvPr/>
        </p:nvSpPr>
        <p:spPr bwMode="auto">
          <a:xfrm>
            <a:off x="755452" y="6308725"/>
            <a:ext cx="316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ct val="5000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/>
              </a:rPr>
              <a:t>Kilde: Morten Grønli</a:t>
            </a:r>
          </a:p>
        </p:txBody>
      </p:sp>
      <p:grpSp>
        <p:nvGrpSpPr>
          <p:cNvPr id="41" name="Gruppe 40"/>
          <p:cNvGrpSpPr/>
          <p:nvPr/>
        </p:nvGrpSpPr>
        <p:grpSpPr>
          <a:xfrm>
            <a:off x="3362127" y="2379663"/>
            <a:ext cx="5495924" cy="3916362"/>
            <a:chOff x="3362127" y="2379663"/>
            <a:chExt cx="5495924" cy="3916362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3505002" y="2379663"/>
              <a:ext cx="5353049" cy="3916362"/>
              <a:chOff x="2247" y="1589"/>
              <a:chExt cx="3372" cy="2467"/>
            </a:xfrm>
          </p:grpSpPr>
          <p:pic>
            <p:nvPicPr>
              <p:cNvPr id="152582" name="Picture 6" descr="Dampturbin"/>
              <p:cNvPicPr preferRelativeResize="0"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055" y="2795"/>
                <a:ext cx="779" cy="779"/>
              </a:xfrm>
              <a:prstGeom prst="rect">
                <a:avLst/>
              </a:prstGeom>
              <a:solidFill>
                <a:srgbClr val="CC0000"/>
              </a:solidFill>
            </p:spPr>
          </p:pic>
          <p:pic>
            <p:nvPicPr>
              <p:cNvPr id="152585" name="Picture 9" descr="Generator"/>
              <p:cNvPicPr preferRelativeResize="0"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47" y="2904"/>
                <a:ext cx="545" cy="467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2587" name="Line 11"/>
              <p:cNvSpPr>
                <a:spLocks noChangeShapeType="1"/>
              </p:cNvSpPr>
              <p:nvPr/>
            </p:nvSpPr>
            <p:spPr bwMode="auto">
              <a:xfrm>
                <a:off x="4833" y="1589"/>
                <a:ext cx="91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2588" name="Line 12"/>
              <p:cNvSpPr>
                <a:spLocks noChangeShapeType="1"/>
              </p:cNvSpPr>
              <p:nvPr/>
            </p:nvSpPr>
            <p:spPr bwMode="auto">
              <a:xfrm flipH="1">
                <a:off x="4470" y="1589"/>
                <a:ext cx="363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2589" name="Line 13"/>
              <p:cNvSpPr>
                <a:spLocks noChangeShapeType="1"/>
              </p:cNvSpPr>
              <p:nvPr/>
            </p:nvSpPr>
            <p:spPr bwMode="auto">
              <a:xfrm flipH="1">
                <a:off x="3654" y="2542"/>
                <a:ext cx="544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2590" name="Line 14"/>
              <p:cNvSpPr>
                <a:spLocks noChangeShapeType="1"/>
              </p:cNvSpPr>
              <p:nvPr/>
            </p:nvSpPr>
            <p:spPr bwMode="auto">
              <a:xfrm flipH="1">
                <a:off x="2701" y="3131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2591" name="Line 15"/>
              <p:cNvSpPr>
                <a:spLocks noChangeShapeType="1"/>
              </p:cNvSpPr>
              <p:nvPr/>
            </p:nvSpPr>
            <p:spPr bwMode="auto">
              <a:xfrm>
                <a:off x="2656" y="3177"/>
                <a:ext cx="272" cy="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2592" name="Line 16"/>
              <p:cNvSpPr>
                <a:spLocks noChangeShapeType="1"/>
              </p:cNvSpPr>
              <p:nvPr/>
            </p:nvSpPr>
            <p:spPr bwMode="auto">
              <a:xfrm>
                <a:off x="4425" y="2723"/>
                <a:ext cx="9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5" name="Group 17"/>
              <p:cNvGrpSpPr>
                <a:grpSpLocks/>
              </p:cNvGrpSpPr>
              <p:nvPr/>
            </p:nvGrpSpPr>
            <p:grpSpPr bwMode="auto">
              <a:xfrm>
                <a:off x="4234" y="1864"/>
                <a:ext cx="421" cy="941"/>
                <a:chOff x="4377" y="1752"/>
                <a:chExt cx="421" cy="941"/>
              </a:xfrm>
            </p:grpSpPr>
            <p:pic>
              <p:nvPicPr>
                <p:cNvPr id="152594" name="Picture 18" descr="Kjel"/>
                <p:cNvPicPr preferRelativeResize="0"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377" y="1784"/>
                  <a:ext cx="413" cy="909"/>
                </a:xfrm>
                <a:prstGeom prst="rect">
                  <a:avLst/>
                </a:prstGeom>
                <a:solidFill>
                  <a:srgbClr val="CC0000"/>
                </a:solidFill>
              </p:spPr>
            </p:pic>
            <p:sp>
              <p:nvSpPr>
                <p:cNvPr id="15259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402" y="1752"/>
                  <a:ext cx="396" cy="1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ru-RU" sz="1200" b="1" dirty="0" err="1" smtClean="0">
                      <a:solidFill>
                        <a:srgbClr val="000066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/>
                    </a:rPr>
                    <a:t>Котел</a:t>
                  </a:r>
                  <a:endParaRPr lang="nb-NO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endParaRPr>
                </a:p>
              </p:txBody>
            </p:sp>
          </p:grpSp>
          <p:grpSp>
            <p:nvGrpSpPr>
              <p:cNvPr id="6" name="Group 20"/>
              <p:cNvGrpSpPr>
                <a:grpSpLocks/>
              </p:cNvGrpSpPr>
              <p:nvPr/>
            </p:nvGrpSpPr>
            <p:grpSpPr bwMode="auto">
              <a:xfrm>
                <a:off x="4778" y="1864"/>
                <a:ext cx="841" cy="1007"/>
                <a:chOff x="4921" y="1752"/>
                <a:chExt cx="841" cy="1007"/>
              </a:xfrm>
            </p:grpSpPr>
            <p:pic>
              <p:nvPicPr>
                <p:cNvPr id="152597" name="Picture 21" descr="Vedovn"/>
                <p:cNvPicPr preferRelativeResize="0"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058" y="1784"/>
                  <a:ext cx="370" cy="975"/>
                </a:xfrm>
                <a:prstGeom prst="rect">
                  <a:avLst/>
                </a:prstGeom>
                <a:solidFill>
                  <a:srgbClr val="CC0000"/>
                </a:solidFill>
              </p:spPr>
            </p:pic>
            <p:sp>
              <p:nvSpPr>
                <p:cNvPr id="152598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921" y="1752"/>
                  <a:ext cx="841" cy="1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ru-RU" sz="1200" b="1" dirty="0" smtClean="0">
                      <a:solidFill>
                        <a:srgbClr val="000066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/>
                    </a:rPr>
                    <a:t>Дровяная печь</a:t>
                  </a:r>
                  <a:endParaRPr lang="nb-NO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endParaRPr>
                </a:p>
              </p:txBody>
            </p:sp>
          </p:grpSp>
          <p:sp>
            <p:nvSpPr>
              <p:cNvPr id="152599" name="Oval 23"/>
              <p:cNvSpPr>
                <a:spLocks noChangeArrowheads="1"/>
              </p:cNvSpPr>
              <p:nvPr/>
            </p:nvSpPr>
            <p:spPr bwMode="auto">
              <a:xfrm>
                <a:off x="4052" y="3249"/>
                <a:ext cx="1452" cy="355"/>
              </a:xfrm>
              <a:prstGeom prst="ellipse">
                <a:avLst/>
              </a:prstGeom>
              <a:solidFill>
                <a:srgbClr val="CC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 smtClean="0">
                    <a:solidFill>
                      <a:srgbClr val="EADE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Центральное отопление/ </a:t>
                </a:r>
                <a:r>
                  <a:rPr lang="ru-RU" sz="1200" b="1" dirty="0" err="1" smtClean="0">
                    <a:solidFill>
                      <a:srgbClr val="EADE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минисети</a:t>
                </a:r>
                <a:endParaRPr lang="nb-NO" sz="12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endParaRPr>
              </a:p>
            </p:txBody>
          </p:sp>
          <p:sp>
            <p:nvSpPr>
              <p:cNvPr id="152600" name="Oval 24"/>
              <p:cNvSpPr>
                <a:spLocks noChangeArrowheads="1"/>
              </p:cNvSpPr>
              <p:nvPr/>
            </p:nvSpPr>
            <p:spPr bwMode="auto">
              <a:xfrm>
                <a:off x="2510" y="3784"/>
                <a:ext cx="1416" cy="272"/>
              </a:xfrm>
              <a:prstGeom prst="ellipse">
                <a:avLst/>
              </a:prstGeom>
              <a:solidFill>
                <a:srgbClr val="CC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400" b="1" dirty="0" smtClean="0">
                    <a:solidFill>
                      <a:srgbClr val="EADE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Электричество</a:t>
                </a:r>
                <a:endParaRPr lang="nb-NO" sz="14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endParaRPr>
              </a:p>
            </p:txBody>
          </p:sp>
        </p:grp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4788024" y="5301208"/>
              <a:ext cx="1503681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 smtClean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Паровая турбина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  <p:sp>
          <p:nvSpPr>
            <p:cNvPr id="40" name="Text Box 15"/>
            <p:cNvSpPr txBox="1">
              <a:spLocks noChangeArrowheads="1"/>
            </p:cNvSpPr>
            <p:nvPr/>
          </p:nvSpPr>
          <p:spPr bwMode="auto">
            <a:xfrm>
              <a:off x="3362127" y="5040313"/>
              <a:ext cx="968278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 smtClean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Генератор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429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92277" y="2376488"/>
            <a:ext cx="5167312" cy="3916362"/>
            <a:chOff x="2113" y="1589"/>
            <a:chExt cx="3255" cy="2467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64" y="1864"/>
              <a:ext cx="1164" cy="584"/>
              <a:chOff x="3107" y="1752"/>
              <a:chExt cx="1164" cy="584"/>
            </a:xfrm>
          </p:grpSpPr>
          <p:pic>
            <p:nvPicPr>
              <p:cNvPr id="153606" name="Picture 6" descr="Gassturbin"/>
              <p:cNvPicPr preferRelativeResize="0"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07" y="1784"/>
                <a:ext cx="1008" cy="552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3607" name="Text Box 7"/>
              <p:cNvSpPr txBox="1">
                <a:spLocks noChangeArrowheads="1"/>
              </p:cNvSpPr>
              <p:nvPr/>
            </p:nvSpPr>
            <p:spPr bwMode="auto">
              <a:xfrm>
                <a:off x="3353" y="1752"/>
                <a:ext cx="918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 smtClean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Газовая турбина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</p:grpSp>
        <p:pic>
          <p:nvPicPr>
            <p:cNvPr id="153608" name="Picture 8" descr="motor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3" y="1880"/>
              <a:ext cx="699" cy="841"/>
            </a:xfrm>
            <a:prstGeom prst="rect">
              <a:avLst/>
            </a:prstGeom>
            <a:solidFill>
              <a:srgbClr val="CC0000"/>
            </a:solidFill>
          </p:spPr>
        </p:pic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055" y="2795"/>
              <a:ext cx="947" cy="809"/>
              <a:chOff x="3198" y="2659"/>
              <a:chExt cx="947" cy="809"/>
            </a:xfrm>
          </p:grpSpPr>
          <p:pic>
            <p:nvPicPr>
              <p:cNvPr id="153610" name="Picture 10" descr="Dampturbin"/>
              <p:cNvPicPr preferRelativeResize="0"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98" y="2659"/>
                <a:ext cx="779" cy="779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3611" name="Text Box 11"/>
              <p:cNvSpPr txBox="1">
                <a:spLocks noChangeArrowheads="1"/>
              </p:cNvSpPr>
              <p:nvPr/>
            </p:nvSpPr>
            <p:spPr bwMode="auto">
              <a:xfrm>
                <a:off x="3198" y="3294"/>
                <a:ext cx="947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Паровая турбина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157" y="2904"/>
              <a:ext cx="635" cy="537"/>
              <a:chOff x="2336" y="2840"/>
              <a:chExt cx="635" cy="537"/>
            </a:xfrm>
          </p:grpSpPr>
          <p:pic>
            <p:nvPicPr>
              <p:cNvPr id="153614" name="Picture 14" descr="Generator"/>
              <p:cNvPicPr preferRelativeResize="0"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426" y="2840"/>
                <a:ext cx="545" cy="467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3615" name="Text Box 15"/>
              <p:cNvSpPr txBox="1">
                <a:spLocks noChangeArrowheads="1"/>
              </p:cNvSpPr>
              <p:nvPr/>
            </p:nvSpPr>
            <p:spPr bwMode="auto">
              <a:xfrm>
                <a:off x="2336" y="3203"/>
                <a:ext cx="610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Генератор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</p:grpSp>
        <p:sp>
          <p:nvSpPr>
            <p:cNvPr id="153616" name="Line 16"/>
            <p:cNvSpPr>
              <a:spLocks noChangeShapeType="1"/>
            </p:cNvSpPr>
            <p:nvPr/>
          </p:nvSpPr>
          <p:spPr bwMode="auto">
            <a:xfrm flipH="1">
              <a:off x="3654" y="2542"/>
              <a:ext cx="544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17" name="Line 17"/>
            <p:cNvSpPr>
              <a:spLocks noChangeShapeType="1"/>
            </p:cNvSpPr>
            <p:nvPr/>
          </p:nvSpPr>
          <p:spPr bwMode="auto">
            <a:xfrm flipH="1">
              <a:off x="2701" y="3131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18" name="Line 18"/>
            <p:cNvSpPr>
              <a:spLocks noChangeShapeType="1"/>
            </p:cNvSpPr>
            <p:nvPr/>
          </p:nvSpPr>
          <p:spPr bwMode="auto">
            <a:xfrm>
              <a:off x="2656" y="3177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19" name="Line 19"/>
            <p:cNvSpPr>
              <a:spLocks noChangeShapeType="1"/>
            </p:cNvSpPr>
            <p:nvPr/>
          </p:nvSpPr>
          <p:spPr bwMode="auto">
            <a:xfrm>
              <a:off x="4425" y="2723"/>
              <a:ext cx="9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0" name="Line 20"/>
            <p:cNvSpPr>
              <a:spLocks noChangeShapeType="1"/>
            </p:cNvSpPr>
            <p:nvPr/>
          </p:nvSpPr>
          <p:spPr bwMode="auto">
            <a:xfrm flipH="1">
              <a:off x="3517" y="1589"/>
              <a:ext cx="46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1" name="Line 21"/>
            <p:cNvSpPr>
              <a:spLocks noChangeShapeType="1"/>
            </p:cNvSpPr>
            <p:nvPr/>
          </p:nvSpPr>
          <p:spPr bwMode="auto">
            <a:xfrm flipH="1">
              <a:off x="2610" y="2315"/>
              <a:ext cx="771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2" name="Line 22"/>
            <p:cNvSpPr>
              <a:spLocks noChangeShapeType="1"/>
            </p:cNvSpPr>
            <p:nvPr/>
          </p:nvSpPr>
          <p:spPr bwMode="auto">
            <a:xfrm>
              <a:off x="3926" y="2269"/>
              <a:ext cx="27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3" name="Line 23"/>
            <p:cNvSpPr>
              <a:spLocks noChangeShapeType="1"/>
            </p:cNvSpPr>
            <p:nvPr/>
          </p:nvSpPr>
          <p:spPr bwMode="auto">
            <a:xfrm>
              <a:off x="2474" y="267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4" name="Line 24"/>
            <p:cNvSpPr>
              <a:spLocks noChangeShapeType="1"/>
            </p:cNvSpPr>
            <p:nvPr/>
          </p:nvSpPr>
          <p:spPr bwMode="auto">
            <a:xfrm flipH="1">
              <a:off x="2610" y="1589"/>
              <a:ext cx="953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5" name="Line 25"/>
            <p:cNvSpPr>
              <a:spLocks noChangeShapeType="1"/>
            </p:cNvSpPr>
            <p:nvPr/>
          </p:nvSpPr>
          <p:spPr bwMode="auto">
            <a:xfrm>
              <a:off x="2815" y="2427"/>
              <a:ext cx="1383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6" name="Line 26"/>
            <p:cNvSpPr>
              <a:spLocks noChangeShapeType="1"/>
            </p:cNvSpPr>
            <p:nvPr/>
          </p:nvSpPr>
          <p:spPr bwMode="auto">
            <a:xfrm>
              <a:off x="3563" y="1589"/>
              <a:ext cx="68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27" name="Text Box 27"/>
            <p:cNvSpPr txBox="1">
              <a:spLocks noChangeArrowheads="1"/>
            </p:cNvSpPr>
            <p:nvPr/>
          </p:nvSpPr>
          <p:spPr bwMode="auto">
            <a:xfrm>
              <a:off x="2239" y="1851"/>
              <a:ext cx="620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 smtClean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Двигатель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4234" y="1864"/>
              <a:ext cx="421" cy="941"/>
              <a:chOff x="4377" y="1752"/>
              <a:chExt cx="421" cy="941"/>
            </a:xfrm>
          </p:grpSpPr>
          <p:pic>
            <p:nvPicPr>
              <p:cNvPr id="153629" name="Picture 29" descr="Kjel"/>
              <p:cNvPicPr preferRelativeResize="0"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377" y="1784"/>
                <a:ext cx="413" cy="909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3630" name="Text Box 30"/>
              <p:cNvSpPr txBox="1">
                <a:spLocks noChangeArrowheads="1"/>
              </p:cNvSpPr>
              <p:nvPr/>
            </p:nvSpPr>
            <p:spPr bwMode="auto">
              <a:xfrm>
                <a:off x="4402" y="1752"/>
                <a:ext cx="396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 err="1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Котел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</p:grpSp>
        <p:sp>
          <p:nvSpPr>
            <p:cNvPr id="153631" name="Oval 31"/>
            <p:cNvSpPr>
              <a:spLocks noChangeArrowheads="1"/>
            </p:cNvSpPr>
            <p:nvPr/>
          </p:nvSpPr>
          <p:spPr bwMode="auto">
            <a:xfrm>
              <a:off x="4052" y="3249"/>
              <a:ext cx="1316" cy="409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Центральное отопление/ </a:t>
              </a:r>
              <a:r>
                <a:rPr lang="ru-RU" sz="1400" b="1" dirty="0" err="1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минисети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3632" name="Oval 32"/>
            <p:cNvSpPr>
              <a:spLocks noChangeArrowheads="1"/>
            </p:cNvSpPr>
            <p:nvPr/>
          </p:nvSpPr>
          <p:spPr bwMode="auto">
            <a:xfrm>
              <a:off x="2510" y="3784"/>
              <a:ext cx="1393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Электричество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4365427" y="1368425"/>
            <a:ext cx="2232025" cy="1008063"/>
            <a:chOff x="2789" y="954"/>
            <a:chExt cx="1406" cy="635"/>
          </a:xfrm>
        </p:grpSpPr>
        <p:sp>
          <p:nvSpPr>
            <p:cNvPr id="153634" name="Line 34"/>
            <p:cNvSpPr>
              <a:spLocks noChangeShapeType="1"/>
            </p:cNvSpPr>
            <p:nvPr/>
          </p:nvSpPr>
          <p:spPr bwMode="auto">
            <a:xfrm>
              <a:off x="3381" y="954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35" name="Oval 35"/>
            <p:cNvSpPr>
              <a:spLocks noChangeArrowheads="1"/>
            </p:cNvSpPr>
            <p:nvPr/>
          </p:nvSpPr>
          <p:spPr bwMode="auto">
            <a:xfrm>
              <a:off x="2789" y="1317"/>
              <a:ext cx="1406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Газ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3636" name="Text Box 36"/>
          <p:cNvSpPr txBox="1">
            <a:spLocks noChangeArrowheads="1"/>
          </p:cNvSpPr>
          <p:nvPr/>
        </p:nvSpPr>
        <p:spPr bwMode="auto">
          <a:xfrm>
            <a:off x="539552" y="330200"/>
            <a:ext cx="8135937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Термохимические процессы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39552" y="792163"/>
            <a:ext cx="8064500" cy="576262"/>
            <a:chOff x="379" y="591"/>
            <a:chExt cx="5080" cy="363"/>
          </a:xfrm>
        </p:grpSpPr>
        <p:sp>
          <p:nvSpPr>
            <p:cNvPr id="153638" name="Line 38"/>
            <p:cNvSpPr>
              <a:spLocks noChangeShapeType="1"/>
            </p:cNvSpPr>
            <p:nvPr/>
          </p:nvSpPr>
          <p:spPr bwMode="auto">
            <a:xfrm>
              <a:off x="3064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39" name="Line 39"/>
            <p:cNvSpPr>
              <a:spLocks noChangeShapeType="1"/>
            </p:cNvSpPr>
            <p:nvPr/>
          </p:nvSpPr>
          <p:spPr bwMode="auto">
            <a:xfrm>
              <a:off x="1295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40" name="Line 40"/>
            <p:cNvSpPr>
              <a:spLocks noChangeShapeType="1"/>
            </p:cNvSpPr>
            <p:nvPr/>
          </p:nvSpPr>
          <p:spPr bwMode="auto">
            <a:xfrm>
              <a:off x="4969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641" name="Text Box 41"/>
            <p:cNvSpPr txBox="1">
              <a:spLocks noChangeArrowheads="1"/>
            </p:cNvSpPr>
            <p:nvPr/>
          </p:nvSpPr>
          <p:spPr bwMode="auto">
            <a:xfrm>
              <a:off x="379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Пиролиз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3642" name="Text Box 42"/>
            <p:cNvSpPr txBox="1">
              <a:spLocks noChangeArrowheads="1"/>
            </p:cNvSpPr>
            <p:nvPr/>
          </p:nvSpPr>
          <p:spPr bwMode="auto">
            <a:xfrm>
              <a:off x="2171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Газификация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3643" name="Text Box 43"/>
            <p:cNvSpPr txBox="1">
              <a:spLocks noChangeArrowheads="1"/>
            </p:cNvSpPr>
            <p:nvPr/>
          </p:nvSpPr>
          <p:spPr bwMode="auto">
            <a:xfrm>
              <a:off x="3985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Сжигание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3644" name="Text Box 44"/>
          <p:cNvSpPr txBox="1">
            <a:spLocks noChangeArrowheads="1"/>
          </p:cNvSpPr>
          <p:nvPr/>
        </p:nvSpPr>
        <p:spPr bwMode="auto">
          <a:xfrm>
            <a:off x="647502" y="6091238"/>
            <a:ext cx="316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ct val="5000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/>
              </a:rPr>
              <a:t>Kilde: Morten Grønli</a:t>
            </a:r>
          </a:p>
        </p:txBody>
      </p:sp>
    </p:spTree>
    <p:extLst>
      <p:ext uri="{BB962C8B-B14F-4D97-AF65-F5344CB8AC3E}">
        <p14:creationId xmlns:p14="http://schemas.microsoft.com/office/powerpoint/2010/main" val="133101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Line 4"/>
          <p:cNvSpPr>
            <a:spLocks noChangeShapeType="1"/>
          </p:cNvSpPr>
          <p:nvPr/>
        </p:nvSpPr>
        <p:spPr bwMode="auto">
          <a:xfrm>
            <a:off x="4791770" y="7651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629" name="Line 5"/>
          <p:cNvSpPr>
            <a:spLocks noChangeShapeType="1"/>
          </p:cNvSpPr>
          <p:nvPr/>
        </p:nvSpPr>
        <p:spPr bwMode="auto">
          <a:xfrm>
            <a:off x="1983483" y="7651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630" name="Line 6"/>
          <p:cNvSpPr>
            <a:spLocks noChangeShapeType="1"/>
          </p:cNvSpPr>
          <p:nvPr/>
        </p:nvSpPr>
        <p:spPr bwMode="auto">
          <a:xfrm>
            <a:off x="7815958" y="7651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1520" y="1341438"/>
            <a:ext cx="6335713" cy="1008062"/>
            <a:chOff x="204" y="954"/>
            <a:chExt cx="3991" cy="635"/>
          </a:xfrm>
        </p:grpSpPr>
        <p:sp>
          <p:nvSpPr>
            <p:cNvPr id="154632" name="Line 8"/>
            <p:cNvSpPr>
              <a:spLocks noChangeShapeType="1"/>
            </p:cNvSpPr>
            <p:nvPr/>
          </p:nvSpPr>
          <p:spPr bwMode="auto">
            <a:xfrm flipH="1">
              <a:off x="841" y="954"/>
              <a:ext cx="363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4633" name="Line 9"/>
            <p:cNvSpPr>
              <a:spLocks noChangeShapeType="1"/>
            </p:cNvSpPr>
            <p:nvPr/>
          </p:nvSpPr>
          <p:spPr bwMode="auto">
            <a:xfrm>
              <a:off x="1204" y="954"/>
              <a:ext cx="726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4634" name="Line 10"/>
            <p:cNvSpPr>
              <a:spLocks noChangeShapeType="1"/>
            </p:cNvSpPr>
            <p:nvPr/>
          </p:nvSpPr>
          <p:spPr bwMode="auto">
            <a:xfrm>
              <a:off x="1204" y="954"/>
              <a:ext cx="1951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4635" name="Oval 11"/>
            <p:cNvSpPr>
              <a:spLocks noChangeArrowheads="1"/>
            </p:cNvSpPr>
            <p:nvPr/>
          </p:nvSpPr>
          <p:spPr bwMode="auto">
            <a:xfrm>
              <a:off x="204" y="1317"/>
              <a:ext cx="1247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Древесный уголь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4636" name="Oval 12"/>
            <p:cNvSpPr>
              <a:spLocks noChangeArrowheads="1"/>
            </p:cNvSpPr>
            <p:nvPr/>
          </p:nvSpPr>
          <p:spPr bwMode="auto">
            <a:xfrm>
              <a:off x="1497" y="1317"/>
              <a:ext cx="1247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Биодизель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4637" name="Oval 13"/>
            <p:cNvSpPr>
              <a:spLocks noChangeArrowheads="1"/>
            </p:cNvSpPr>
            <p:nvPr/>
          </p:nvSpPr>
          <p:spPr bwMode="auto">
            <a:xfrm>
              <a:off x="2789" y="1317"/>
              <a:ext cx="1406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Газ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4638" name="Text Box 14"/>
          <p:cNvSpPr txBox="1">
            <a:spLocks noChangeArrowheads="1"/>
          </p:cNvSpPr>
          <p:nvPr/>
        </p:nvSpPr>
        <p:spPr bwMode="auto">
          <a:xfrm>
            <a:off x="529333" y="303213"/>
            <a:ext cx="8135937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Термохимические процессы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529333" y="909638"/>
            <a:ext cx="2339975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Пиролиз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3374133" y="909638"/>
            <a:ext cx="2339975" cy="431800"/>
          </a:xfrm>
          <a:prstGeom prst="rect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Газификация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6253858" y="909638"/>
            <a:ext cx="2339975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Сжигание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4685" name="Text Box 61"/>
          <p:cNvSpPr txBox="1">
            <a:spLocks noChangeArrowheads="1"/>
          </p:cNvSpPr>
          <p:nvPr/>
        </p:nvSpPr>
        <p:spPr bwMode="auto">
          <a:xfrm>
            <a:off x="599183" y="6237288"/>
            <a:ext cx="316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ct val="5000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/>
              </a:rPr>
              <a:t>Kilde: Morten Grønli</a:t>
            </a:r>
          </a:p>
        </p:txBody>
      </p:sp>
      <p:grpSp>
        <p:nvGrpSpPr>
          <p:cNvPr id="69" name="Gruppe 68"/>
          <p:cNvGrpSpPr/>
          <p:nvPr/>
        </p:nvGrpSpPr>
        <p:grpSpPr>
          <a:xfrm>
            <a:off x="251520" y="2274888"/>
            <a:ext cx="8197850" cy="3990975"/>
            <a:chOff x="251520" y="2274888"/>
            <a:chExt cx="8197850" cy="3990975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51520" y="2274888"/>
              <a:ext cx="8197850" cy="3990975"/>
              <a:chOff x="204" y="1542"/>
              <a:chExt cx="5164" cy="2514"/>
            </a:xfrm>
          </p:grpSpPr>
          <p:pic>
            <p:nvPicPr>
              <p:cNvPr id="154644" name="Picture 20" descr="Gassturbin"/>
              <p:cNvPicPr preferRelativeResize="0"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64" y="1896"/>
                <a:ext cx="1008" cy="552"/>
              </a:xfrm>
              <a:prstGeom prst="rect">
                <a:avLst/>
              </a:prstGeom>
              <a:solidFill>
                <a:srgbClr val="CC0000"/>
              </a:solidFill>
            </p:spPr>
          </p:pic>
          <p:pic>
            <p:nvPicPr>
              <p:cNvPr id="154646" name="Picture 22" descr="motor"/>
              <p:cNvPicPr preferRelativeResize="0"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13" y="1880"/>
                <a:ext cx="699" cy="841"/>
              </a:xfrm>
              <a:prstGeom prst="rect">
                <a:avLst/>
              </a:prstGeom>
              <a:solidFill>
                <a:srgbClr val="CC0000"/>
              </a:solidFill>
            </p:spPr>
          </p:pic>
          <p:pic>
            <p:nvPicPr>
              <p:cNvPr id="154647" name="Picture 23" descr="metallurgisk"/>
              <p:cNvPicPr preferRelativeResize="0"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8" y="1909"/>
                <a:ext cx="1028" cy="888"/>
              </a:xfrm>
              <a:prstGeom prst="rect">
                <a:avLst/>
              </a:prstGeom>
              <a:solidFill>
                <a:srgbClr val="CC0000"/>
              </a:solidFill>
            </p:spPr>
          </p:pic>
          <p:pic>
            <p:nvPicPr>
              <p:cNvPr id="154649" name="Picture 25" descr="Dampturbin"/>
              <p:cNvPicPr preferRelativeResize="0"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055" y="2795"/>
                <a:ext cx="779" cy="779"/>
              </a:xfrm>
              <a:prstGeom prst="rect">
                <a:avLst/>
              </a:prstGeom>
              <a:solidFill>
                <a:srgbClr val="CC0000"/>
              </a:solidFill>
            </p:spPr>
          </p:pic>
          <p:pic>
            <p:nvPicPr>
              <p:cNvPr id="154653" name="Picture 29" descr="Generator"/>
              <p:cNvPicPr preferRelativeResize="0"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47" y="2904"/>
                <a:ext cx="545" cy="467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4655" name="Line 31"/>
              <p:cNvSpPr>
                <a:spLocks noChangeShapeType="1"/>
              </p:cNvSpPr>
              <p:nvPr/>
            </p:nvSpPr>
            <p:spPr bwMode="auto">
              <a:xfrm flipH="1">
                <a:off x="3654" y="2542"/>
                <a:ext cx="544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56" name="Line 32"/>
              <p:cNvSpPr>
                <a:spLocks noChangeShapeType="1"/>
              </p:cNvSpPr>
              <p:nvPr/>
            </p:nvSpPr>
            <p:spPr bwMode="auto">
              <a:xfrm flipH="1">
                <a:off x="2701" y="3131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57" name="Line 33"/>
              <p:cNvSpPr>
                <a:spLocks noChangeShapeType="1"/>
              </p:cNvSpPr>
              <p:nvPr/>
            </p:nvSpPr>
            <p:spPr bwMode="auto">
              <a:xfrm>
                <a:off x="2656" y="3177"/>
                <a:ext cx="272" cy="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58" name="Line 34"/>
              <p:cNvSpPr>
                <a:spLocks noChangeShapeType="1"/>
              </p:cNvSpPr>
              <p:nvPr/>
            </p:nvSpPr>
            <p:spPr bwMode="auto">
              <a:xfrm>
                <a:off x="4425" y="2723"/>
                <a:ext cx="9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59" name="Line 35"/>
              <p:cNvSpPr>
                <a:spLocks noChangeShapeType="1"/>
              </p:cNvSpPr>
              <p:nvPr/>
            </p:nvSpPr>
            <p:spPr bwMode="auto">
              <a:xfrm flipH="1">
                <a:off x="3517" y="1589"/>
                <a:ext cx="46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0" name="Line 36"/>
              <p:cNvSpPr>
                <a:spLocks noChangeShapeType="1"/>
              </p:cNvSpPr>
              <p:nvPr/>
            </p:nvSpPr>
            <p:spPr bwMode="auto">
              <a:xfrm flipH="1">
                <a:off x="2610" y="2315"/>
                <a:ext cx="771" cy="6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1" name="Line 37"/>
              <p:cNvSpPr>
                <a:spLocks noChangeShapeType="1"/>
              </p:cNvSpPr>
              <p:nvPr/>
            </p:nvSpPr>
            <p:spPr bwMode="auto">
              <a:xfrm>
                <a:off x="3926" y="2269"/>
                <a:ext cx="272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2" name="Line 38"/>
              <p:cNvSpPr>
                <a:spLocks noChangeShapeType="1"/>
              </p:cNvSpPr>
              <p:nvPr/>
            </p:nvSpPr>
            <p:spPr bwMode="auto">
              <a:xfrm>
                <a:off x="2474" y="2678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3" name="Line 39"/>
              <p:cNvSpPr>
                <a:spLocks noChangeShapeType="1"/>
              </p:cNvSpPr>
              <p:nvPr/>
            </p:nvSpPr>
            <p:spPr bwMode="auto">
              <a:xfrm flipH="1">
                <a:off x="2610" y="1589"/>
                <a:ext cx="953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4" name="Line 40"/>
              <p:cNvSpPr>
                <a:spLocks noChangeShapeType="1"/>
              </p:cNvSpPr>
              <p:nvPr/>
            </p:nvSpPr>
            <p:spPr bwMode="auto">
              <a:xfrm>
                <a:off x="2815" y="2427"/>
                <a:ext cx="1383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5" name="Line 41"/>
              <p:cNvSpPr>
                <a:spLocks noChangeShapeType="1"/>
              </p:cNvSpPr>
              <p:nvPr/>
            </p:nvSpPr>
            <p:spPr bwMode="auto">
              <a:xfrm>
                <a:off x="2338" y="1634"/>
                <a:ext cx="45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6" name="Line 42"/>
              <p:cNvSpPr>
                <a:spLocks noChangeShapeType="1"/>
              </p:cNvSpPr>
              <p:nvPr/>
            </p:nvSpPr>
            <p:spPr bwMode="auto">
              <a:xfrm flipH="1">
                <a:off x="1885" y="1634"/>
                <a:ext cx="317" cy="16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7" name="Line 43"/>
              <p:cNvSpPr>
                <a:spLocks noChangeShapeType="1"/>
              </p:cNvSpPr>
              <p:nvPr/>
            </p:nvSpPr>
            <p:spPr bwMode="auto">
              <a:xfrm flipH="1">
                <a:off x="478" y="1589"/>
                <a:ext cx="363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8" name="Line 44"/>
              <p:cNvSpPr>
                <a:spLocks noChangeShapeType="1"/>
              </p:cNvSpPr>
              <p:nvPr/>
            </p:nvSpPr>
            <p:spPr bwMode="auto">
              <a:xfrm>
                <a:off x="887" y="1589"/>
                <a:ext cx="317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69" name="Line 45"/>
              <p:cNvSpPr>
                <a:spLocks noChangeShapeType="1"/>
              </p:cNvSpPr>
              <p:nvPr/>
            </p:nvSpPr>
            <p:spPr bwMode="auto">
              <a:xfrm>
                <a:off x="3563" y="1589"/>
                <a:ext cx="68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54670" name="Line 46"/>
              <p:cNvSpPr>
                <a:spLocks noChangeShapeType="1"/>
              </p:cNvSpPr>
              <p:nvPr/>
            </p:nvSpPr>
            <p:spPr bwMode="auto">
              <a:xfrm>
                <a:off x="2465" y="1617"/>
                <a:ext cx="604" cy="2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  <p:grpSp>
            <p:nvGrpSpPr>
              <p:cNvPr id="7" name="Group 47"/>
              <p:cNvGrpSpPr>
                <a:grpSpLocks/>
              </p:cNvGrpSpPr>
              <p:nvPr/>
            </p:nvGrpSpPr>
            <p:grpSpPr bwMode="auto">
              <a:xfrm>
                <a:off x="204" y="1864"/>
                <a:ext cx="623" cy="771"/>
                <a:chOff x="365" y="1752"/>
                <a:chExt cx="623" cy="771"/>
              </a:xfrm>
            </p:grpSpPr>
            <p:pic>
              <p:nvPicPr>
                <p:cNvPr id="154672" name="Picture 48" descr="grillkull"/>
                <p:cNvPicPr preferRelativeResize="0"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31" y="1799"/>
                  <a:ext cx="481" cy="724"/>
                </a:xfrm>
                <a:prstGeom prst="rect">
                  <a:avLst/>
                </a:prstGeom>
                <a:solidFill>
                  <a:srgbClr val="CC0000"/>
                </a:solidFill>
              </p:spPr>
            </p:pic>
            <p:sp>
              <p:nvSpPr>
                <p:cNvPr id="154673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365" y="1752"/>
                  <a:ext cx="623" cy="1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ru-RU" sz="1200" b="1" dirty="0" smtClean="0">
                      <a:solidFill>
                        <a:srgbClr val="000066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/>
                    </a:rPr>
                    <a:t>Барбекю</a:t>
                  </a:r>
                  <a:endParaRPr lang="nb-NO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endParaRPr>
                </a:p>
              </p:txBody>
            </p:sp>
          </p:grpSp>
          <p:sp>
            <p:nvSpPr>
              <p:cNvPr id="154674" name="Text Box 50"/>
              <p:cNvSpPr txBox="1">
                <a:spLocks noChangeArrowheads="1"/>
              </p:cNvSpPr>
              <p:nvPr/>
            </p:nvSpPr>
            <p:spPr bwMode="auto">
              <a:xfrm>
                <a:off x="968" y="1864"/>
                <a:ext cx="986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 smtClean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Металлургия         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  <p:pic>
            <p:nvPicPr>
              <p:cNvPr id="154677" name="Picture 53" descr="Kjel"/>
              <p:cNvPicPr preferRelativeResize="0"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234" y="1896"/>
                <a:ext cx="413" cy="909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4679" name="Oval 55"/>
              <p:cNvSpPr>
                <a:spLocks noChangeArrowheads="1"/>
              </p:cNvSpPr>
              <p:nvPr/>
            </p:nvSpPr>
            <p:spPr bwMode="auto">
              <a:xfrm>
                <a:off x="4052" y="3249"/>
                <a:ext cx="1316" cy="372"/>
              </a:xfrm>
              <a:prstGeom prst="ellipse">
                <a:avLst/>
              </a:prstGeom>
              <a:solidFill>
                <a:srgbClr val="CC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400" b="1" dirty="0">
                    <a:solidFill>
                      <a:srgbClr val="EADE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Центральное отопление/ </a:t>
                </a:r>
                <a:r>
                  <a:rPr lang="ru-RU" sz="1400" b="1" dirty="0" err="1" smtClean="0">
                    <a:solidFill>
                      <a:srgbClr val="EADE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минисети</a:t>
                </a:r>
                <a:endParaRPr lang="nb-NO" sz="14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endParaRPr>
              </a:p>
            </p:txBody>
          </p:sp>
          <p:sp>
            <p:nvSpPr>
              <p:cNvPr id="154680" name="Oval 56"/>
              <p:cNvSpPr>
                <a:spLocks noChangeArrowheads="1"/>
              </p:cNvSpPr>
              <p:nvPr/>
            </p:nvSpPr>
            <p:spPr bwMode="auto">
              <a:xfrm>
                <a:off x="2510" y="3784"/>
                <a:ext cx="1393" cy="272"/>
              </a:xfrm>
              <a:prstGeom prst="ellipse">
                <a:avLst/>
              </a:prstGeom>
              <a:solidFill>
                <a:srgbClr val="CC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400" b="1" dirty="0" smtClean="0">
                    <a:solidFill>
                      <a:srgbClr val="EADE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Электричество</a:t>
                </a:r>
                <a:endParaRPr lang="nb-NO" sz="14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endParaRPr>
              </a:p>
            </p:txBody>
          </p:sp>
          <p:grpSp>
            <p:nvGrpSpPr>
              <p:cNvPr id="9" name="Group 57"/>
              <p:cNvGrpSpPr>
                <a:grpSpLocks/>
              </p:cNvGrpSpPr>
              <p:nvPr/>
            </p:nvGrpSpPr>
            <p:grpSpPr bwMode="auto">
              <a:xfrm>
                <a:off x="1195" y="3281"/>
                <a:ext cx="801" cy="686"/>
                <a:chOff x="1338" y="3145"/>
                <a:chExt cx="801" cy="686"/>
              </a:xfrm>
            </p:grpSpPr>
            <p:pic>
              <p:nvPicPr>
                <p:cNvPr id="154682" name="Picture 58" descr="drivstoff"/>
                <p:cNvPicPr preferRelativeResize="0"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338" y="3145"/>
                  <a:ext cx="787" cy="629"/>
                </a:xfrm>
                <a:prstGeom prst="rect">
                  <a:avLst/>
                </a:prstGeom>
                <a:solidFill>
                  <a:srgbClr val="CC0000"/>
                </a:solidFill>
              </p:spPr>
            </p:pic>
            <p:sp>
              <p:nvSpPr>
                <p:cNvPr id="154683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1474" y="3657"/>
                  <a:ext cx="665" cy="1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ru-RU" sz="1200" b="1" dirty="0" smtClean="0">
                      <a:solidFill>
                        <a:srgbClr val="000066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/>
                    </a:rPr>
                    <a:t>Топливо</a:t>
                  </a:r>
                  <a:endParaRPr lang="nb-NO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endParaRPr>
                </a:p>
              </p:txBody>
            </p:sp>
          </p:grpSp>
          <p:sp>
            <p:nvSpPr>
              <p:cNvPr id="154684" name="Line 60"/>
              <p:cNvSpPr>
                <a:spLocks noChangeShapeType="1"/>
              </p:cNvSpPr>
              <p:nvPr/>
            </p:nvSpPr>
            <p:spPr bwMode="auto">
              <a:xfrm>
                <a:off x="2644" y="1542"/>
                <a:ext cx="1537" cy="4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endParaRPr lang="nb-NO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5033764" y="2813050"/>
              <a:ext cx="1143262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 smtClean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Газ. турбина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4787702" y="5299076"/>
              <a:ext cx="1503681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Паровая турбина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  <p:sp>
          <p:nvSpPr>
            <p:cNvPr id="66" name="Text Box 15"/>
            <p:cNvSpPr txBox="1">
              <a:spLocks noChangeArrowheads="1"/>
            </p:cNvSpPr>
            <p:nvPr/>
          </p:nvSpPr>
          <p:spPr bwMode="auto">
            <a:xfrm>
              <a:off x="3362127" y="5040313"/>
              <a:ext cx="968278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Генератор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  <p:sp>
          <p:nvSpPr>
            <p:cNvPr id="67" name="Text Box 27"/>
            <p:cNvSpPr txBox="1">
              <a:spLocks noChangeArrowheads="1"/>
            </p:cNvSpPr>
            <p:nvPr/>
          </p:nvSpPr>
          <p:spPr bwMode="auto">
            <a:xfrm>
              <a:off x="3491880" y="2792735"/>
              <a:ext cx="984565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 smtClean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Двигатель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  <p:sp>
          <p:nvSpPr>
            <p:cNvPr id="68" name="Text Box 30"/>
            <p:cNvSpPr txBox="1">
              <a:spLocks noChangeArrowheads="1"/>
            </p:cNvSpPr>
            <p:nvPr/>
          </p:nvSpPr>
          <p:spPr bwMode="auto">
            <a:xfrm>
              <a:off x="6699051" y="2813050"/>
              <a:ext cx="628057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 err="1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Котел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110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33020" y="2813050"/>
            <a:ext cx="1600200" cy="927100"/>
            <a:chOff x="3107" y="1752"/>
            <a:chExt cx="1008" cy="584"/>
          </a:xfrm>
        </p:grpSpPr>
        <p:pic>
          <p:nvPicPr>
            <p:cNvPr id="155653" name="Picture 5" descr="Gassturbin"/>
            <p:cNvPicPr preferRelativeResize="0"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07" y="1784"/>
              <a:ext cx="1008" cy="552"/>
            </a:xfrm>
            <a:prstGeom prst="rect">
              <a:avLst/>
            </a:prstGeom>
            <a:solidFill>
              <a:srgbClr val="CC0000"/>
            </a:solidFill>
          </p:spPr>
        </p:pic>
        <p:sp>
          <p:nvSpPr>
            <p:cNvPr id="155654" name="Text Box 6"/>
            <p:cNvSpPr txBox="1">
              <a:spLocks noChangeArrowheads="1"/>
            </p:cNvSpPr>
            <p:nvPr/>
          </p:nvSpPr>
          <p:spPr bwMode="auto">
            <a:xfrm>
              <a:off x="3353" y="1752"/>
              <a:ext cx="623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Gassturbin</a:t>
              </a:r>
            </a:p>
          </p:txBody>
        </p:sp>
      </p:grpSp>
      <p:pic>
        <p:nvPicPr>
          <p:cNvPr id="155655" name="Picture 7" descr="moto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2058" y="2838450"/>
            <a:ext cx="1109662" cy="1335088"/>
          </a:xfrm>
          <a:prstGeom prst="rect">
            <a:avLst/>
          </a:prstGeom>
          <a:solidFill>
            <a:srgbClr val="CC0000"/>
          </a:solidFill>
        </p:spPr>
      </p:pic>
      <p:pic>
        <p:nvPicPr>
          <p:cNvPr id="155656" name="Picture 8" descr="metallurgisk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4370" y="2884488"/>
            <a:ext cx="1631950" cy="1409700"/>
          </a:xfrm>
          <a:prstGeom prst="rect">
            <a:avLst/>
          </a:prstGeom>
          <a:solidFill>
            <a:srgbClr val="CC0000"/>
          </a:solidFill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777483" y="4291013"/>
            <a:ext cx="1236662" cy="1282700"/>
            <a:chOff x="3198" y="2659"/>
            <a:chExt cx="779" cy="808"/>
          </a:xfrm>
        </p:grpSpPr>
        <p:pic>
          <p:nvPicPr>
            <p:cNvPr id="155658" name="Picture 10" descr="Dampturbin"/>
            <p:cNvPicPr preferRelativeResize="0"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98" y="2659"/>
              <a:ext cx="779" cy="779"/>
            </a:xfrm>
            <a:prstGeom prst="rect">
              <a:avLst/>
            </a:prstGeom>
            <a:solidFill>
              <a:srgbClr val="CC0000"/>
            </a:solidFill>
          </p:spPr>
        </p:pic>
        <p:sp>
          <p:nvSpPr>
            <p:cNvPr id="155659" name="Text Box 11"/>
            <p:cNvSpPr txBox="1">
              <a:spLocks noChangeArrowheads="1"/>
            </p:cNvSpPr>
            <p:nvPr/>
          </p:nvSpPr>
          <p:spPr bwMode="auto">
            <a:xfrm>
              <a:off x="3198" y="3294"/>
              <a:ext cx="763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nb-NO" sz="1200" b="1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    Dampturbin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351908" y="4464050"/>
            <a:ext cx="1008062" cy="850900"/>
            <a:chOff x="2336" y="2840"/>
            <a:chExt cx="635" cy="536"/>
          </a:xfrm>
        </p:grpSpPr>
        <p:pic>
          <p:nvPicPr>
            <p:cNvPr id="155662" name="Picture 14" descr="Generator"/>
            <p:cNvPicPr preferRelativeResize="0"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26" y="2840"/>
              <a:ext cx="545" cy="467"/>
            </a:xfrm>
            <a:prstGeom prst="rect">
              <a:avLst/>
            </a:prstGeom>
            <a:solidFill>
              <a:srgbClr val="CC0000"/>
            </a:solidFill>
          </p:spPr>
        </p:pic>
        <p:sp>
          <p:nvSpPr>
            <p:cNvPr id="155663" name="Text Box 15"/>
            <p:cNvSpPr txBox="1">
              <a:spLocks noChangeArrowheads="1"/>
            </p:cNvSpPr>
            <p:nvPr/>
          </p:nvSpPr>
          <p:spPr bwMode="auto">
            <a:xfrm>
              <a:off x="2336" y="3203"/>
              <a:ext cx="57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nb-NO" sz="1200" b="1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Generator</a:t>
              </a:r>
            </a:p>
          </p:txBody>
        </p:sp>
      </p:grpSp>
      <p:sp>
        <p:nvSpPr>
          <p:cNvPr id="155664" name="Line 16"/>
          <p:cNvSpPr>
            <a:spLocks noChangeShapeType="1"/>
          </p:cNvSpPr>
          <p:nvPr/>
        </p:nvSpPr>
        <p:spPr bwMode="auto">
          <a:xfrm>
            <a:off x="4791770" y="7921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65" name="Line 17"/>
          <p:cNvSpPr>
            <a:spLocks noChangeShapeType="1"/>
          </p:cNvSpPr>
          <p:nvPr/>
        </p:nvSpPr>
        <p:spPr bwMode="auto">
          <a:xfrm>
            <a:off x="1983483" y="7921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66" name="Line 18"/>
          <p:cNvSpPr>
            <a:spLocks noChangeShapeType="1"/>
          </p:cNvSpPr>
          <p:nvPr/>
        </p:nvSpPr>
        <p:spPr bwMode="auto">
          <a:xfrm>
            <a:off x="7815958" y="7921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67" name="Line 19"/>
          <p:cNvSpPr>
            <a:spLocks noChangeShapeType="1"/>
          </p:cNvSpPr>
          <p:nvPr/>
        </p:nvSpPr>
        <p:spPr bwMode="auto">
          <a:xfrm>
            <a:off x="7600058" y="13684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68" name="Line 20"/>
          <p:cNvSpPr>
            <a:spLocks noChangeShapeType="1"/>
          </p:cNvSpPr>
          <p:nvPr/>
        </p:nvSpPr>
        <p:spPr bwMode="auto">
          <a:xfrm>
            <a:off x="5295008" y="13684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69" name="Line 21"/>
          <p:cNvSpPr>
            <a:spLocks noChangeShapeType="1"/>
          </p:cNvSpPr>
          <p:nvPr/>
        </p:nvSpPr>
        <p:spPr bwMode="auto">
          <a:xfrm flipH="1">
            <a:off x="1262758" y="1368425"/>
            <a:ext cx="576262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0" name="Line 22"/>
          <p:cNvSpPr>
            <a:spLocks noChangeShapeType="1"/>
          </p:cNvSpPr>
          <p:nvPr/>
        </p:nvSpPr>
        <p:spPr bwMode="auto">
          <a:xfrm>
            <a:off x="1839020" y="1368425"/>
            <a:ext cx="11525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1" name="Line 23"/>
          <p:cNvSpPr>
            <a:spLocks noChangeShapeType="1"/>
          </p:cNvSpPr>
          <p:nvPr/>
        </p:nvSpPr>
        <p:spPr bwMode="auto">
          <a:xfrm>
            <a:off x="1839020" y="1368425"/>
            <a:ext cx="309721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2" name="Line 24"/>
          <p:cNvSpPr>
            <a:spLocks noChangeShapeType="1"/>
          </p:cNvSpPr>
          <p:nvPr/>
        </p:nvSpPr>
        <p:spPr bwMode="auto">
          <a:xfrm>
            <a:off x="7600058" y="2376488"/>
            <a:ext cx="1444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3" name="Line 25"/>
          <p:cNvSpPr>
            <a:spLocks noChangeShapeType="1"/>
          </p:cNvSpPr>
          <p:nvPr/>
        </p:nvSpPr>
        <p:spPr bwMode="auto">
          <a:xfrm flipH="1">
            <a:off x="7023795" y="2376488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4" name="Line 26"/>
          <p:cNvSpPr>
            <a:spLocks noChangeShapeType="1"/>
          </p:cNvSpPr>
          <p:nvPr/>
        </p:nvSpPr>
        <p:spPr bwMode="auto">
          <a:xfrm flipH="1">
            <a:off x="5728395" y="3889375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5" name="Line 27"/>
          <p:cNvSpPr>
            <a:spLocks noChangeShapeType="1"/>
          </p:cNvSpPr>
          <p:nvPr/>
        </p:nvSpPr>
        <p:spPr bwMode="auto">
          <a:xfrm flipH="1">
            <a:off x="4215508" y="482441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6" name="Line 28"/>
          <p:cNvSpPr>
            <a:spLocks noChangeShapeType="1"/>
          </p:cNvSpPr>
          <p:nvPr/>
        </p:nvSpPr>
        <p:spPr bwMode="auto">
          <a:xfrm>
            <a:off x="4144070" y="4897438"/>
            <a:ext cx="4318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7" name="Line 29"/>
          <p:cNvSpPr>
            <a:spLocks noChangeShapeType="1"/>
          </p:cNvSpPr>
          <p:nvPr/>
        </p:nvSpPr>
        <p:spPr bwMode="auto">
          <a:xfrm>
            <a:off x="6952358" y="4176713"/>
            <a:ext cx="14287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8" name="Line 30"/>
          <p:cNvSpPr>
            <a:spLocks noChangeShapeType="1"/>
          </p:cNvSpPr>
          <p:nvPr/>
        </p:nvSpPr>
        <p:spPr bwMode="auto">
          <a:xfrm flipH="1">
            <a:off x="5510908" y="2376488"/>
            <a:ext cx="730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79" name="Line 31"/>
          <p:cNvSpPr>
            <a:spLocks noChangeShapeType="1"/>
          </p:cNvSpPr>
          <p:nvPr/>
        </p:nvSpPr>
        <p:spPr bwMode="auto">
          <a:xfrm flipH="1">
            <a:off x="4071045" y="3529013"/>
            <a:ext cx="1223963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0" name="Line 32"/>
          <p:cNvSpPr>
            <a:spLocks noChangeShapeType="1"/>
          </p:cNvSpPr>
          <p:nvPr/>
        </p:nvSpPr>
        <p:spPr bwMode="auto">
          <a:xfrm>
            <a:off x="6160195" y="3455988"/>
            <a:ext cx="4318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1" name="Line 33"/>
          <p:cNvSpPr>
            <a:spLocks noChangeShapeType="1"/>
          </p:cNvSpPr>
          <p:nvPr/>
        </p:nvSpPr>
        <p:spPr bwMode="auto">
          <a:xfrm>
            <a:off x="3855145" y="4105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2" name="Line 34"/>
          <p:cNvSpPr>
            <a:spLocks noChangeShapeType="1"/>
          </p:cNvSpPr>
          <p:nvPr/>
        </p:nvSpPr>
        <p:spPr bwMode="auto">
          <a:xfrm flipH="1">
            <a:off x="4071045" y="2376488"/>
            <a:ext cx="15128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3" name="Line 35"/>
          <p:cNvSpPr>
            <a:spLocks noChangeShapeType="1"/>
          </p:cNvSpPr>
          <p:nvPr/>
        </p:nvSpPr>
        <p:spPr bwMode="auto">
          <a:xfrm>
            <a:off x="4396483" y="3706813"/>
            <a:ext cx="2195512" cy="109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4" name="Line 36"/>
          <p:cNvSpPr>
            <a:spLocks noChangeShapeType="1"/>
          </p:cNvSpPr>
          <p:nvPr/>
        </p:nvSpPr>
        <p:spPr bwMode="auto">
          <a:xfrm>
            <a:off x="3639245" y="2447925"/>
            <a:ext cx="71438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5" name="Line 37"/>
          <p:cNvSpPr>
            <a:spLocks noChangeShapeType="1"/>
          </p:cNvSpPr>
          <p:nvPr/>
        </p:nvSpPr>
        <p:spPr bwMode="auto">
          <a:xfrm flipH="1">
            <a:off x="2920108" y="2447925"/>
            <a:ext cx="503237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6" name="Line 38"/>
          <p:cNvSpPr>
            <a:spLocks noChangeShapeType="1"/>
          </p:cNvSpPr>
          <p:nvPr/>
        </p:nvSpPr>
        <p:spPr bwMode="auto">
          <a:xfrm flipH="1">
            <a:off x="686495" y="2376488"/>
            <a:ext cx="5762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7" name="Line 39"/>
          <p:cNvSpPr>
            <a:spLocks noChangeShapeType="1"/>
          </p:cNvSpPr>
          <p:nvPr/>
        </p:nvSpPr>
        <p:spPr bwMode="auto">
          <a:xfrm>
            <a:off x="1335783" y="2376488"/>
            <a:ext cx="50323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8" name="Line 40"/>
          <p:cNvSpPr>
            <a:spLocks noChangeShapeType="1"/>
          </p:cNvSpPr>
          <p:nvPr/>
        </p:nvSpPr>
        <p:spPr bwMode="auto">
          <a:xfrm>
            <a:off x="5583933" y="2376488"/>
            <a:ext cx="10795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689" name="Line 41"/>
          <p:cNvSpPr>
            <a:spLocks noChangeShapeType="1"/>
          </p:cNvSpPr>
          <p:nvPr/>
        </p:nvSpPr>
        <p:spPr bwMode="auto">
          <a:xfrm>
            <a:off x="3840858" y="2420938"/>
            <a:ext cx="958850" cy="415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691" name="Picture 43" descr="grillkull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295" y="2887663"/>
            <a:ext cx="763588" cy="1149350"/>
          </a:xfrm>
          <a:prstGeom prst="rect">
            <a:avLst/>
          </a:prstGeom>
          <a:solidFill>
            <a:srgbClr val="CC0000"/>
          </a:solidFill>
        </p:spPr>
      </p:pic>
      <p:sp>
        <p:nvSpPr>
          <p:cNvPr id="155694" name="Text Box 46"/>
          <p:cNvSpPr txBox="1">
            <a:spLocks noChangeArrowheads="1"/>
          </p:cNvSpPr>
          <p:nvPr/>
        </p:nvSpPr>
        <p:spPr bwMode="auto">
          <a:xfrm>
            <a:off x="3480495" y="2813050"/>
            <a:ext cx="6080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Motor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6649145" y="2813050"/>
            <a:ext cx="655638" cy="1493838"/>
            <a:chOff x="4377" y="1752"/>
            <a:chExt cx="413" cy="941"/>
          </a:xfrm>
        </p:grpSpPr>
        <p:pic>
          <p:nvPicPr>
            <p:cNvPr id="155696" name="Picture 48" descr="Kjel"/>
            <p:cNvPicPr preferRelativeResize="0"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77" y="1784"/>
              <a:ext cx="413" cy="909"/>
            </a:xfrm>
            <a:prstGeom prst="rect">
              <a:avLst/>
            </a:prstGeom>
            <a:solidFill>
              <a:srgbClr val="CC0000"/>
            </a:solidFill>
          </p:spPr>
        </p:pic>
        <p:sp>
          <p:nvSpPr>
            <p:cNvPr id="155697" name="Text Box 49"/>
            <p:cNvSpPr txBox="1">
              <a:spLocks noChangeArrowheads="1"/>
            </p:cNvSpPr>
            <p:nvPr/>
          </p:nvSpPr>
          <p:spPr bwMode="auto">
            <a:xfrm>
              <a:off x="4402" y="1752"/>
              <a:ext cx="29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Kjel</a:t>
              </a:r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7512760" y="2813050"/>
            <a:ext cx="1335090" cy="1598613"/>
            <a:chOff x="4921" y="1752"/>
            <a:chExt cx="841" cy="1007"/>
          </a:xfrm>
        </p:grpSpPr>
        <p:pic>
          <p:nvPicPr>
            <p:cNvPr id="155699" name="Picture 51" descr="Vedovn"/>
            <p:cNvPicPr preferRelativeResize="0"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58" y="1784"/>
              <a:ext cx="370" cy="975"/>
            </a:xfrm>
            <a:prstGeom prst="rect">
              <a:avLst/>
            </a:prstGeom>
            <a:solidFill>
              <a:srgbClr val="CC0000"/>
            </a:solidFill>
          </p:spPr>
        </p:pic>
        <p:sp>
          <p:nvSpPr>
            <p:cNvPr id="155700" name="Text Box 52"/>
            <p:cNvSpPr txBox="1">
              <a:spLocks noChangeArrowheads="1"/>
            </p:cNvSpPr>
            <p:nvPr/>
          </p:nvSpPr>
          <p:spPr bwMode="auto">
            <a:xfrm>
              <a:off x="4921" y="1752"/>
              <a:ext cx="841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Дровяная печь</a:t>
              </a:r>
              <a:endParaRPr lang="nb-NO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endParaRPr>
            </a:p>
          </p:txBody>
        </p:sp>
      </p:grpSp>
      <p:sp>
        <p:nvSpPr>
          <p:cNvPr id="155701" name="Oval 53"/>
          <p:cNvSpPr>
            <a:spLocks noChangeArrowheads="1"/>
          </p:cNvSpPr>
          <p:nvPr/>
        </p:nvSpPr>
        <p:spPr bwMode="auto">
          <a:xfrm>
            <a:off x="6360220" y="5011738"/>
            <a:ext cx="2089150" cy="649510"/>
          </a:xfrm>
          <a:prstGeom prst="ellipse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Центральное отопление/ </a:t>
            </a:r>
            <a:r>
              <a:rPr lang="ru-RU" sz="1400" b="1" dirty="0" err="1" smtClean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минисети</a:t>
            </a:r>
            <a:endParaRPr lang="nb-NO" sz="1400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02" name="Oval 54"/>
          <p:cNvSpPr>
            <a:spLocks noChangeArrowheads="1"/>
          </p:cNvSpPr>
          <p:nvPr/>
        </p:nvSpPr>
        <p:spPr bwMode="auto">
          <a:xfrm>
            <a:off x="3912295" y="5861050"/>
            <a:ext cx="2247900" cy="431800"/>
          </a:xfrm>
          <a:prstGeom prst="ellipse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Электричество</a:t>
            </a:r>
            <a:endParaRPr lang="nb-NO" sz="1400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1824733" y="5062538"/>
            <a:ext cx="1249362" cy="1087437"/>
            <a:chOff x="1338" y="3145"/>
            <a:chExt cx="787" cy="685"/>
          </a:xfrm>
        </p:grpSpPr>
        <p:pic>
          <p:nvPicPr>
            <p:cNvPr id="155704" name="Picture 56" descr="drivstoff"/>
            <p:cNvPicPr preferRelativeResize="0"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338" y="3145"/>
              <a:ext cx="787" cy="629"/>
            </a:xfrm>
            <a:prstGeom prst="rect">
              <a:avLst/>
            </a:prstGeom>
            <a:solidFill>
              <a:srgbClr val="CC0000"/>
            </a:solidFill>
          </p:spPr>
        </p:pic>
        <p:sp>
          <p:nvSpPr>
            <p:cNvPr id="155705" name="Text Box 57"/>
            <p:cNvSpPr txBox="1">
              <a:spLocks noChangeArrowheads="1"/>
            </p:cNvSpPr>
            <p:nvPr/>
          </p:nvSpPr>
          <p:spPr bwMode="auto">
            <a:xfrm>
              <a:off x="1474" y="3657"/>
              <a:ext cx="499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r>
                <a: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rPr>
                <a:t>Brensel</a:t>
              </a:r>
            </a:p>
          </p:txBody>
        </p:sp>
      </p:grpSp>
      <p:sp>
        <p:nvSpPr>
          <p:cNvPr id="155706" name="Oval 58"/>
          <p:cNvSpPr>
            <a:spLocks noChangeArrowheads="1"/>
          </p:cNvSpPr>
          <p:nvPr/>
        </p:nvSpPr>
        <p:spPr bwMode="auto">
          <a:xfrm>
            <a:off x="251520" y="1944688"/>
            <a:ext cx="1979613" cy="431800"/>
          </a:xfrm>
          <a:prstGeom prst="ellipse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Древесный уголь</a:t>
            </a:r>
            <a:endParaRPr lang="nb-NO" sz="1400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07" name="Oval 59"/>
          <p:cNvSpPr>
            <a:spLocks noChangeArrowheads="1"/>
          </p:cNvSpPr>
          <p:nvPr/>
        </p:nvSpPr>
        <p:spPr bwMode="auto">
          <a:xfrm>
            <a:off x="2304158" y="1944688"/>
            <a:ext cx="1979612" cy="431800"/>
          </a:xfrm>
          <a:prstGeom prst="ellipse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err="1" smtClean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Биомасло</a:t>
            </a:r>
            <a:endParaRPr lang="nb-NO" sz="1400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08" name="Oval 60"/>
          <p:cNvSpPr>
            <a:spLocks noChangeArrowheads="1"/>
          </p:cNvSpPr>
          <p:nvPr/>
        </p:nvSpPr>
        <p:spPr bwMode="auto">
          <a:xfrm>
            <a:off x="4355208" y="1944688"/>
            <a:ext cx="2232025" cy="431800"/>
          </a:xfrm>
          <a:prstGeom prst="ellipse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Газ</a:t>
            </a:r>
            <a:endParaRPr lang="nb-NO" sz="1400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09" name="Oval 61"/>
          <p:cNvSpPr>
            <a:spLocks noChangeArrowheads="1"/>
          </p:cNvSpPr>
          <p:nvPr/>
        </p:nvSpPr>
        <p:spPr bwMode="auto">
          <a:xfrm>
            <a:off x="6623745" y="1944688"/>
            <a:ext cx="1979613" cy="431800"/>
          </a:xfrm>
          <a:prstGeom prst="ellipse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Тепло</a:t>
            </a:r>
            <a:endParaRPr lang="nb-NO" sz="1400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10" name="Text Box 62"/>
          <p:cNvSpPr txBox="1">
            <a:spLocks noChangeArrowheads="1"/>
          </p:cNvSpPr>
          <p:nvPr/>
        </p:nvSpPr>
        <p:spPr bwMode="auto">
          <a:xfrm>
            <a:off x="529333" y="330200"/>
            <a:ext cx="8135937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Термохимические процессы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11" name="Text Box 63"/>
          <p:cNvSpPr txBox="1">
            <a:spLocks noChangeArrowheads="1"/>
          </p:cNvSpPr>
          <p:nvPr/>
        </p:nvSpPr>
        <p:spPr bwMode="auto">
          <a:xfrm>
            <a:off x="529333" y="936625"/>
            <a:ext cx="2339975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Пиролиз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12" name="Text Box 64"/>
          <p:cNvSpPr txBox="1">
            <a:spLocks noChangeArrowheads="1"/>
          </p:cNvSpPr>
          <p:nvPr/>
        </p:nvSpPr>
        <p:spPr bwMode="auto">
          <a:xfrm>
            <a:off x="3374133" y="936625"/>
            <a:ext cx="2339975" cy="431800"/>
          </a:xfrm>
          <a:prstGeom prst="rect">
            <a:avLst/>
          </a:prstGeom>
          <a:solidFill>
            <a:srgbClr val="CC00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Газификация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13" name="Text Box 65"/>
          <p:cNvSpPr txBox="1">
            <a:spLocks noChangeArrowheads="1"/>
          </p:cNvSpPr>
          <p:nvPr/>
        </p:nvSpPr>
        <p:spPr bwMode="auto">
          <a:xfrm>
            <a:off x="6253858" y="936625"/>
            <a:ext cx="2339975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Сжигание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155714" name="Line 66"/>
          <p:cNvSpPr>
            <a:spLocks noChangeShapeType="1"/>
          </p:cNvSpPr>
          <p:nvPr/>
        </p:nvSpPr>
        <p:spPr bwMode="auto">
          <a:xfrm>
            <a:off x="4125020" y="2301875"/>
            <a:ext cx="2439988" cy="698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nb-NO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715" name="Text Box 67"/>
          <p:cNvSpPr txBox="1">
            <a:spLocks noChangeArrowheads="1"/>
          </p:cNvSpPr>
          <p:nvPr/>
        </p:nvSpPr>
        <p:spPr bwMode="auto">
          <a:xfrm>
            <a:off x="672208" y="6235700"/>
            <a:ext cx="316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ct val="5000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/>
              </a:rPr>
              <a:t>Kilde: Morten Grønli</a:t>
            </a:r>
          </a:p>
        </p:txBody>
      </p:sp>
      <p:sp>
        <p:nvSpPr>
          <p:cNvPr id="70" name="Text Box 7"/>
          <p:cNvSpPr txBox="1">
            <a:spLocks noChangeArrowheads="1"/>
          </p:cNvSpPr>
          <p:nvPr/>
        </p:nvSpPr>
        <p:spPr bwMode="auto">
          <a:xfrm>
            <a:off x="5033764" y="2813050"/>
            <a:ext cx="1143262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Газ. турбина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1" name="Text Box 11"/>
          <p:cNvSpPr txBox="1">
            <a:spLocks noChangeArrowheads="1"/>
          </p:cNvSpPr>
          <p:nvPr/>
        </p:nvSpPr>
        <p:spPr bwMode="auto">
          <a:xfrm>
            <a:off x="4787702" y="5299076"/>
            <a:ext cx="1503681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Паровая турбина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2" name="Text Box 15"/>
          <p:cNvSpPr txBox="1">
            <a:spLocks noChangeArrowheads="1"/>
          </p:cNvSpPr>
          <p:nvPr/>
        </p:nvSpPr>
        <p:spPr bwMode="auto">
          <a:xfrm>
            <a:off x="3362127" y="5040313"/>
            <a:ext cx="96827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Генератор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3491880" y="2792735"/>
            <a:ext cx="98456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Двигатель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4" name="Text Box 30"/>
          <p:cNvSpPr txBox="1">
            <a:spLocks noChangeArrowheads="1"/>
          </p:cNvSpPr>
          <p:nvPr/>
        </p:nvSpPr>
        <p:spPr bwMode="auto">
          <a:xfrm>
            <a:off x="6699051" y="2813050"/>
            <a:ext cx="62805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Котел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5" name="Text Box 49"/>
          <p:cNvSpPr txBox="1">
            <a:spLocks noChangeArrowheads="1"/>
          </p:cNvSpPr>
          <p:nvPr/>
        </p:nvSpPr>
        <p:spPr bwMode="auto">
          <a:xfrm>
            <a:off x="251520" y="2786063"/>
            <a:ext cx="101123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Барбекю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6" name="Text Box 50"/>
          <p:cNvSpPr txBox="1">
            <a:spLocks noChangeArrowheads="1"/>
          </p:cNvSpPr>
          <p:nvPr/>
        </p:nvSpPr>
        <p:spPr bwMode="auto">
          <a:xfrm>
            <a:off x="1464370" y="2852936"/>
            <a:ext cx="160838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Металлургия          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  <p:sp>
        <p:nvSpPr>
          <p:cNvPr id="77" name="Text Box 59"/>
          <p:cNvSpPr txBox="1">
            <a:spLocks noChangeArrowheads="1"/>
          </p:cNvSpPr>
          <p:nvPr/>
        </p:nvSpPr>
        <p:spPr bwMode="auto">
          <a:xfrm>
            <a:off x="2040633" y="5848351"/>
            <a:ext cx="1032126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Топливо</a:t>
            </a:r>
            <a:endParaRPr lang="nb-NO" sz="1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53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633964" y="1371600"/>
            <a:ext cx="1979613" cy="1008063"/>
            <a:chOff x="4218" y="954"/>
            <a:chExt cx="1247" cy="635"/>
          </a:xfrm>
        </p:grpSpPr>
        <p:sp>
          <p:nvSpPr>
            <p:cNvPr id="152602" name="Line 26"/>
            <p:cNvSpPr>
              <a:spLocks noChangeShapeType="1"/>
            </p:cNvSpPr>
            <p:nvPr/>
          </p:nvSpPr>
          <p:spPr bwMode="auto">
            <a:xfrm>
              <a:off x="4833" y="954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3" name="Oval 27"/>
            <p:cNvSpPr>
              <a:spLocks noChangeArrowheads="1"/>
            </p:cNvSpPr>
            <p:nvPr/>
          </p:nvSpPr>
          <p:spPr bwMode="auto">
            <a:xfrm>
              <a:off x="4218" y="1317"/>
              <a:ext cx="1247" cy="272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Тепло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2604" name="Text Box 28"/>
          <p:cNvSpPr txBox="1">
            <a:spLocks noChangeArrowheads="1"/>
          </p:cNvSpPr>
          <p:nvPr/>
        </p:nvSpPr>
        <p:spPr bwMode="auto">
          <a:xfrm>
            <a:off x="539552" y="333375"/>
            <a:ext cx="8135937" cy="431800"/>
          </a:xfrm>
          <a:prstGeom prst="rect">
            <a:avLst/>
          </a:prstGeom>
          <a:solidFill>
            <a:srgbClr val="CC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Термохимические процессы</a:t>
            </a:r>
            <a:endParaRPr lang="nb-NO" b="1" dirty="0">
              <a:solidFill>
                <a:srgbClr val="EADE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539552" y="795338"/>
            <a:ext cx="8064500" cy="576262"/>
            <a:chOff x="379" y="591"/>
            <a:chExt cx="5080" cy="363"/>
          </a:xfrm>
        </p:grpSpPr>
        <p:sp>
          <p:nvSpPr>
            <p:cNvPr id="152606" name="Line 30"/>
            <p:cNvSpPr>
              <a:spLocks noChangeShapeType="1"/>
            </p:cNvSpPr>
            <p:nvPr/>
          </p:nvSpPr>
          <p:spPr bwMode="auto">
            <a:xfrm>
              <a:off x="3064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7" name="Line 31"/>
            <p:cNvSpPr>
              <a:spLocks noChangeShapeType="1"/>
            </p:cNvSpPr>
            <p:nvPr/>
          </p:nvSpPr>
          <p:spPr bwMode="auto">
            <a:xfrm>
              <a:off x="1295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8" name="Line 32"/>
            <p:cNvSpPr>
              <a:spLocks noChangeShapeType="1"/>
            </p:cNvSpPr>
            <p:nvPr/>
          </p:nvSpPr>
          <p:spPr bwMode="auto">
            <a:xfrm>
              <a:off x="4969" y="59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609" name="Text Box 33"/>
            <p:cNvSpPr txBox="1">
              <a:spLocks noChangeArrowheads="1"/>
            </p:cNvSpPr>
            <p:nvPr/>
          </p:nvSpPr>
          <p:spPr bwMode="auto">
            <a:xfrm>
              <a:off x="379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Пиролиз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2610" name="Text Box 34"/>
            <p:cNvSpPr txBox="1">
              <a:spLocks noChangeArrowheads="1"/>
            </p:cNvSpPr>
            <p:nvPr/>
          </p:nvSpPr>
          <p:spPr bwMode="auto">
            <a:xfrm>
              <a:off x="2171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Газификация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  <p:sp>
          <p:nvSpPr>
            <p:cNvPr id="152611" name="Text Box 35"/>
            <p:cNvSpPr txBox="1">
              <a:spLocks noChangeArrowheads="1"/>
            </p:cNvSpPr>
            <p:nvPr/>
          </p:nvSpPr>
          <p:spPr bwMode="auto">
            <a:xfrm>
              <a:off x="3985" y="682"/>
              <a:ext cx="1474" cy="272"/>
            </a:xfrm>
            <a:prstGeom prst="rect">
              <a:avLst/>
            </a:prstGeom>
            <a:solidFill>
              <a:srgbClr val="CC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Сжигание</a:t>
              </a:r>
              <a:endParaRPr lang="nb-NO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  <p:sp>
        <p:nvSpPr>
          <p:cNvPr id="152612" name="Text Box 36"/>
          <p:cNvSpPr txBox="1">
            <a:spLocks noChangeArrowheads="1"/>
          </p:cNvSpPr>
          <p:nvPr/>
        </p:nvSpPr>
        <p:spPr bwMode="auto">
          <a:xfrm>
            <a:off x="755452" y="6308725"/>
            <a:ext cx="316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ct val="5000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/>
              </a:rPr>
              <a:t>Kilde: Morten Grønli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370441" y="2379663"/>
            <a:ext cx="2487613" cy="3425825"/>
            <a:chOff x="4052" y="1589"/>
            <a:chExt cx="1567" cy="2158"/>
          </a:xfrm>
        </p:grpSpPr>
        <p:sp>
          <p:nvSpPr>
            <p:cNvPr id="152587" name="Line 11"/>
            <p:cNvSpPr>
              <a:spLocks noChangeShapeType="1"/>
            </p:cNvSpPr>
            <p:nvPr/>
          </p:nvSpPr>
          <p:spPr bwMode="auto">
            <a:xfrm>
              <a:off x="4833" y="1589"/>
              <a:ext cx="91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 flipH="1">
              <a:off x="4470" y="1589"/>
              <a:ext cx="363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592" name="Line 16"/>
            <p:cNvSpPr>
              <a:spLocks noChangeShapeType="1"/>
            </p:cNvSpPr>
            <p:nvPr/>
          </p:nvSpPr>
          <p:spPr bwMode="auto">
            <a:xfrm>
              <a:off x="4425" y="2723"/>
              <a:ext cx="9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</a:pPr>
              <a:endParaRPr lang="nb-NO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4234" y="1864"/>
              <a:ext cx="421" cy="941"/>
              <a:chOff x="4377" y="1752"/>
              <a:chExt cx="421" cy="941"/>
            </a:xfrm>
          </p:grpSpPr>
          <p:pic>
            <p:nvPicPr>
              <p:cNvPr id="152594" name="Picture 18" descr="Kjel"/>
              <p:cNvPicPr preferRelativeResize="0"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377" y="1784"/>
                <a:ext cx="413" cy="909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2595" name="Text Box 19"/>
              <p:cNvSpPr txBox="1">
                <a:spLocks noChangeArrowheads="1"/>
              </p:cNvSpPr>
              <p:nvPr/>
            </p:nvSpPr>
            <p:spPr bwMode="auto">
              <a:xfrm>
                <a:off x="4402" y="1752"/>
                <a:ext cx="396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 err="1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Котел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4778" y="1864"/>
              <a:ext cx="841" cy="1007"/>
              <a:chOff x="4921" y="1752"/>
              <a:chExt cx="841" cy="1007"/>
            </a:xfrm>
          </p:grpSpPr>
          <p:pic>
            <p:nvPicPr>
              <p:cNvPr id="152597" name="Picture 21" descr="Vedovn"/>
              <p:cNvPicPr preferRelativeResize="0"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58" y="1784"/>
                <a:ext cx="370" cy="975"/>
              </a:xfrm>
              <a:prstGeom prst="rect">
                <a:avLst/>
              </a:prstGeom>
              <a:solidFill>
                <a:srgbClr val="CC0000"/>
              </a:solidFill>
            </p:spPr>
          </p:pic>
          <p:sp>
            <p:nvSpPr>
              <p:cNvPr id="152598" name="Text Box 22"/>
              <p:cNvSpPr txBox="1">
                <a:spLocks noChangeArrowheads="1"/>
              </p:cNvSpPr>
              <p:nvPr/>
            </p:nvSpPr>
            <p:spPr bwMode="auto">
              <a:xfrm>
                <a:off x="4921" y="1752"/>
                <a:ext cx="841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2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/>
                  </a:rPr>
                  <a:t>Дровяная печь</a:t>
                </a:r>
                <a:endParaRPr lang="nb-NO" sz="1200" b="1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</a:endParaRPr>
              </a:p>
            </p:txBody>
          </p:sp>
        </p:grpSp>
        <p:sp>
          <p:nvSpPr>
            <p:cNvPr id="152599" name="Oval 23"/>
            <p:cNvSpPr>
              <a:spLocks noChangeArrowheads="1"/>
            </p:cNvSpPr>
            <p:nvPr/>
          </p:nvSpPr>
          <p:spPr bwMode="auto">
            <a:xfrm>
              <a:off x="4052" y="3249"/>
              <a:ext cx="1316" cy="498"/>
            </a:xfrm>
            <a:prstGeom prst="ellipse">
              <a:avLst/>
            </a:prstGeom>
            <a:solidFill>
              <a:srgbClr val="CC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dirty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Центральное отопление/ </a:t>
              </a:r>
              <a:r>
                <a:rPr lang="ru-RU" sz="1400" b="1" dirty="0" err="1" smtClean="0">
                  <a:solidFill>
                    <a:srgbClr val="EADE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</a:rPr>
                <a:t>минисети</a:t>
              </a:r>
              <a:endParaRPr lang="nb-NO" sz="1400" b="1" dirty="0">
                <a:solidFill>
                  <a:srgbClr val="EADE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74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Сжигание</a:t>
            </a:r>
            <a:endParaRPr lang="nb-NO" dirty="0" smtClean="0"/>
          </a:p>
        </p:txBody>
      </p:sp>
      <p:sp>
        <p:nvSpPr>
          <p:cNvPr id="1028" name="Plassholder for innhol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09098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Сжигание является одним из </a:t>
            </a:r>
            <a:r>
              <a:rPr lang="ru-RU" dirty="0" err="1" smtClean="0"/>
              <a:t>трех</a:t>
            </a:r>
            <a:r>
              <a:rPr lang="ru-RU" dirty="0" smtClean="0"/>
              <a:t> наиболее важных термохимических процессов конверсии биомассы (два других – это газификация и пиролиз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Биомасса </a:t>
            </a:r>
            <a:r>
              <a:rPr lang="ru-RU" dirty="0" smtClean="0"/>
              <a:t>взаимодействует с кислородом</a:t>
            </a:r>
            <a:r>
              <a:rPr lang="en-GB" dirty="0" smtClean="0"/>
              <a:t> (</a:t>
            </a:r>
            <a:r>
              <a:rPr lang="ru-RU" dirty="0" smtClean="0"/>
              <a:t>окисление</a:t>
            </a:r>
            <a:r>
              <a:rPr lang="en-GB" dirty="0" smtClean="0"/>
              <a:t>):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dirty="0" smtClean="0"/>
              <a:t> 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369870"/>
              </p:ext>
            </p:extLst>
          </p:nvPr>
        </p:nvGraphicFramePr>
        <p:xfrm>
          <a:off x="2124075" y="3405188"/>
          <a:ext cx="395605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Formel" r:id="rId3" imgW="2565360" imgH="685800" progId="Equation.3">
                  <p:embed/>
                </p:oleObj>
              </mc:Choice>
              <mc:Fallback>
                <p:oleObj name="Formel" r:id="rId3" imgW="25653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405188"/>
                        <a:ext cx="3956050" cy="105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390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350696" cy="1143000"/>
          </a:xfrm>
        </p:spPr>
        <p:txBody>
          <a:bodyPr/>
          <a:lstStyle/>
          <a:p>
            <a:r>
              <a:rPr lang="ru-RU" sz="3200" dirty="0" smtClean="0"/>
              <a:t>Технологии сжигания </a:t>
            </a:r>
            <a:r>
              <a:rPr lang="ru-RU" sz="3200" dirty="0" err="1" smtClean="0"/>
              <a:t>твердых</a:t>
            </a:r>
            <a:r>
              <a:rPr lang="ru-RU" sz="3200" dirty="0" smtClean="0"/>
              <a:t> </a:t>
            </a:r>
            <a:r>
              <a:rPr lang="ru-RU" sz="3200" dirty="0" smtClean="0"/>
              <a:t>топлив</a:t>
            </a:r>
            <a:endParaRPr lang="nb-NO" sz="32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10" y="2046505"/>
            <a:ext cx="6511377" cy="404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ktangel 3"/>
          <p:cNvSpPr/>
          <p:nvPr/>
        </p:nvSpPr>
        <p:spPr>
          <a:xfrm>
            <a:off x="899592" y="2348880"/>
            <a:ext cx="1440160" cy="7920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8623586"/>
      </p:ext>
    </p:extLst>
  </p:cSld>
  <p:clrMapOvr>
    <a:masterClrMapping/>
  </p:clrMapOvr>
</p:sld>
</file>

<file path=ppt/theme/theme1.xml><?xml version="1.0" encoding="utf-8"?>
<a:theme xmlns:a="http://schemas.openxmlformats.org/drawingml/2006/main" name="Norsk Energis PowerPoint-mal">
  <a:themeElements>
    <a:clrScheme name="NorskEnergi (2)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NorskEnergi (2)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NorskEnergi (2)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orskEnergi (2)">
  <a:themeElements>
    <a:clrScheme name="1_NorskEnergi (2)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1_NorskEnergi (2)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NorskEnergi (2)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1">
  <a:themeElements>
    <a:clrScheme name="Office Theme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Office-tema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Norsk Energis PowerPoint-mal</Template>
  <TotalTime>195</TotalTime>
  <Words>539</Words>
  <Application>Microsoft Office PowerPoint</Application>
  <PresentationFormat>Экран (4:3)</PresentationFormat>
  <Paragraphs>167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Norsk Energis PowerPoint-mal</vt:lpstr>
      <vt:lpstr>1_NorskEnergi (2)</vt:lpstr>
      <vt:lpstr>Tema1</vt:lpstr>
      <vt:lpstr>Formel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Сжигание</vt:lpstr>
      <vt:lpstr>Технологии сжигания твердых топлив</vt:lpstr>
      <vt:lpstr>Котлы на дровах </vt:lpstr>
      <vt:lpstr>Презентация PowerPoint</vt:lpstr>
      <vt:lpstr>Презентация PowerPoint</vt:lpstr>
      <vt:lpstr>Комплектация оборудования для сжигания биомассы – больше чем один котлоагрегат</vt:lpstr>
      <vt:lpstr>Akershus Energipark - Современный высокоэффективный биоэнергетический комплекс</vt:lpstr>
      <vt:lpstr>Akershus Energipark, является одной из наиболее современных в Европе. </vt:lpstr>
      <vt:lpstr>Современный котел на щепе  с КПД &gt; 100 %</vt:lpstr>
      <vt:lpstr>Современный котел на щепе  с КПД &gt; 100 %</vt:lpstr>
    </vt:vector>
  </TitlesOfParts>
  <Company>Norsk Energi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Hans Borchsenius</dc:creator>
  <cp:lastModifiedBy>Yan Tsygankov</cp:lastModifiedBy>
  <cp:revision>23</cp:revision>
  <cp:lastPrinted>1601-01-01T00:00:00Z</cp:lastPrinted>
  <dcterms:created xsi:type="dcterms:W3CDTF">2013-10-25T11:26:02Z</dcterms:created>
  <dcterms:modified xsi:type="dcterms:W3CDTF">2014-11-03T08:06:50Z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