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</p:sldMasterIdLst>
  <p:notesMasterIdLst>
    <p:notesMasterId r:id="rId11"/>
  </p:notesMasterIdLst>
  <p:sldIdLst>
    <p:sldId id="304" r:id="rId3"/>
    <p:sldId id="343" r:id="rId4"/>
    <p:sldId id="341" r:id="rId5"/>
    <p:sldId id="342" r:id="rId6"/>
    <p:sldId id="344" r:id="rId7"/>
    <p:sldId id="349" r:id="rId8"/>
    <p:sldId id="345" r:id="rId9"/>
    <p:sldId id="346" r:id="rId10"/>
  </p:sldIdLst>
  <p:sldSz cx="9144000" cy="6858000" type="screen4x3"/>
  <p:notesSz cx="7099300" cy="10234613"/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nb-NO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DA35C7A7-2FBC-4DB6-BBD8-9F22B26C79FA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3913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06015-7D7C-490E-9939-3120A828F877}" type="slidenum">
              <a:rPr lang="nb-NO"/>
              <a:pPr/>
              <a:t>1</a:t>
            </a:fld>
            <a:endParaRPr lang="nb-NO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4763" y="766763"/>
            <a:ext cx="4551362" cy="341312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5543550"/>
            <a:ext cx="5680075" cy="21336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abel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ns.borchsenius@energi.n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energi.n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ssholder for lysbilde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98DA307-B5EE-418D-8472-384EBA65FD70}" type="slidenum">
              <a:rPr lang="nb-NO" altLang="nn-NO" sz="1400"/>
              <a:pPr algn="r"/>
              <a:t>1</a:t>
            </a:fld>
            <a:endParaRPr lang="nb-NO" altLang="nn-NO" sz="140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1484784"/>
            <a:ext cx="90678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200" dirty="0" smtClean="0">
                <a:solidFill>
                  <a:srgbClr val="FFFFFF"/>
                </a:solidFill>
                <a:ea typeface="Osaka"/>
                <a:cs typeface="Osaka"/>
              </a:rPr>
              <a:t>RUS-13/0002</a:t>
            </a:r>
            <a: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ru-RU" sz="1200" dirty="0">
                <a:solidFill>
                  <a:srgbClr val="FFFFFF"/>
                </a:solidFill>
              </a:rPr>
              <a:t>Разработка инвестиционных проектов  на экологических горячих точках на Северо-Западе России</a:t>
            </a:r>
            <a:r>
              <a:rPr lang="en-GB" sz="1200" dirty="0">
                <a:solidFill>
                  <a:srgbClr val="FFFFFF"/>
                </a:solidFill>
              </a:rPr>
              <a:t> – </a:t>
            </a:r>
            <a:r>
              <a:rPr lang="ru-RU" sz="1200" dirty="0">
                <a:solidFill>
                  <a:srgbClr val="FFFFFF"/>
                </a:solidFill>
              </a:rPr>
              <a:t>тренинг по Чистому производству</a:t>
            </a:r>
            <a:r>
              <a:rPr lang="en-GB" sz="1200" dirty="0">
                <a:solidFill>
                  <a:srgbClr val="FFFFFF"/>
                </a:solidFill>
              </a:rPr>
              <a:t/>
            </a:r>
            <a:br>
              <a:rPr lang="en-GB" sz="1200" dirty="0">
                <a:solidFill>
                  <a:srgbClr val="FFFFFF"/>
                </a:solidFill>
              </a:rPr>
            </a:br>
            <a:r>
              <a:rPr lang="ru-RU" sz="900" dirty="0">
                <a:solidFill>
                  <a:srgbClr val="FFFFFF"/>
                </a:solidFill>
              </a:rPr>
              <a:t>Программа создания потенциала, финансируемая Министерством окружающей среды Норвегии</a:t>
            </a:r>
            <a:r>
              <a:rPr lang="en-GB" sz="9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9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  <a:t/>
            </a:r>
            <a:b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</a:br>
            <a:r>
              <a:rPr lang="ru-RU" sz="4800" b="1" dirty="0" smtClean="0">
                <a:solidFill>
                  <a:srgbClr val="FFFFFF"/>
                </a:solidFill>
              </a:rPr>
              <a:t>Сжигание </a:t>
            </a:r>
            <a:r>
              <a:rPr lang="ru-RU" sz="4800" b="1" dirty="0">
                <a:solidFill>
                  <a:srgbClr val="FFFFFF"/>
                </a:solidFill>
              </a:rPr>
              <a:t>биомассы</a:t>
            </a:r>
            <a:endParaRPr lang="en-GB" sz="4800" b="1" dirty="0">
              <a:solidFill>
                <a:srgbClr val="FFFFFF"/>
              </a:solidFill>
            </a:endParaRPr>
          </a:p>
          <a:p>
            <a:r>
              <a:rPr lang="en-GB" sz="4800" b="1" dirty="0" smtClean="0">
                <a:solidFill>
                  <a:srgbClr val="FFFFFF"/>
                </a:solidFill>
                <a:ea typeface="Osaka"/>
                <a:cs typeface="Osaka"/>
              </a:rPr>
              <a:t> – </a:t>
            </a:r>
            <a:r>
              <a:rPr lang="ru-RU" sz="4800" b="1" dirty="0" smtClean="0">
                <a:solidFill>
                  <a:srgbClr val="FFFFFF"/>
                </a:solidFill>
                <a:ea typeface="Osaka"/>
                <a:cs typeface="Osaka"/>
              </a:rPr>
              <a:t>экологические аспекты</a:t>
            </a:r>
            <a:endParaRPr lang="en-GB" sz="4800" b="1" dirty="0">
              <a:solidFill>
                <a:srgbClr val="FFFFFF"/>
              </a:solidFill>
              <a:ea typeface="Osaka"/>
              <a:cs typeface="Osaka"/>
            </a:endParaRPr>
          </a:p>
        </p:txBody>
      </p:sp>
      <p:sp>
        <p:nvSpPr>
          <p:cNvPr id="68622" name="Undertittel 2"/>
          <p:cNvSpPr>
            <a:spLocks/>
          </p:cNvSpPr>
          <p:nvPr/>
        </p:nvSpPr>
        <p:spPr bwMode="auto">
          <a:xfrm>
            <a:off x="1528763" y="5046663"/>
            <a:ext cx="2357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b="1" dirty="0" err="1">
                <a:solidFill>
                  <a:srgbClr val="BFBFBF"/>
                </a:solidFill>
              </a:rPr>
              <a:t>Ханс</a:t>
            </a:r>
            <a:r>
              <a:rPr lang="ru-RU" sz="1000" b="1" dirty="0">
                <a:solidFill>
                  <a:srgbClr val="BFBFBF"/>
                </a:solidFill>
              </a:rPr>
              <a:t> </a:t>
            </a:r>
            <a:r>
              <a:rPr lang="ru-RU" sz="1000" b="1" dirty="0" err="1">
                <a:solidFill>
                  <a:srgbClr val="BFBFBF"/>
                </a:solidFill>
              </a:rPr>
              <a:t>Борксениус</a:t>
            </a:r>
            <a:endParaRPr lang="nb-NO" sz="1000" b="1" dirty="0">
              <a:solidFill>
                <a:srgbClr val="BFBFBF"/>
              </a:solidFill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>
                <a:solidFill>
                  <a:srgbClr val="BFBFBF"/>
                </a:solidFill>
              </a:rPr>
              <a:t>Менеджер международного отдела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>
                <a:solidFill>
                  <a:srgbClr val="BFBFBF"/>
                </a:solidFill>
              </a:rPr>
              <a:t>Норск </a:t>
            </a:r>
            <a:r>
              <a:rPr lang="ru-RU" sz="1000" dirty="0" err="1">
                <a:solidFill>
                  <a:srgbClr val="BFBFBF"/>
                </a:solidFill>
              </a:rPr>
              <a:t>Энерги</a:t>
            </a:r>
            <a:endParaRPr lang="nb-NO" sz="1000" dirty="0">
              <a:solidFill>
                <a:srgbClr val="BFBFBF"/>
              </a:solidFill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 smtClean="0">
                <a:solidFill>
                  <a:srgbClr val="BFBFBF"/>
                </a:solidFill>
                <a:ea typeface="Osaka"/>
                <a:cs typeface="Osaka"/>
                <a:hlinkClick r:id="rId3"/>
              </a:rPr>
              <a:t>Hans.borchsenius@energi.no</a:t>
            </a:r>
            <a:r>
              <a:rPr lang="nb-NO" sz="1000" dirty="0" smtClean="0">
                <a:solidFill>
                  <a:srgbClr val="BFBFBF"/>
                </a:solidFill>
                <a:ea typeface="Osaka"/>
                <a:cs typeface="Osaka"/>
              </a:rPr>
              <a:t> </a:t>
            </a:r>
            <a:endParaRPr lang="nb-NO" sz="1000" dirty="0">
              <a:solidFill>
                <a:srgbClr val="BFBFBF"/>
              </a:solidFill>
              <a:ea typeface="Osaka"/>
              <a:cs typeface="Osaka"/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  <a:hlinkClick r:id="rId4"/>
              </a:rPr>
              <a:t>www.energi.no</a:t>
            </a: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Tel +47 22 06 18 00</a:t>
            </a:r>
          </a:p>
        </p:txBody>
      </p:sp>
      <p:pic>
        <p:nvPicPr>
          <p:cNvPr id="68623" name="Bilde 3" descr="Borchsenius Han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675" y="5108575"/>
            <a:ext cx="7699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Выбросы загрязняющих веществ при сжигании биомассы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оксиды </a:t>
            </a:r>
            <a:r>
              <a:rPr lang="ru-RU" sz="1800" dirty="0"/>
              <a:t>азота (NOx);</a:t>
            </a:r>
          </a:p>
          <a:p>
            <a:r>
              <a:rPr lang="ru-RU" sz="1800" dirty="0" smtClean="0"/>
              <a:t>диоксид </a:t>
            </a:r>
            <a:r>
              <a:rPr lang="ru-RU" sz="1800" dirty="0"/>
              <a:t>серы (SО2);</a:t>
            </a:r>
          </a:p>
          <a:p>
            <a:r>
              <a:rPr lang="ru-RU" sz="1800" dirty="0" smtClean="0"/>
              <a:t>оксид </a:t>
            </a:r>
            <a:r>
              <a:rPr lang="ru-RU" sz="1800" dirty="0"/>
              <a:t>углерода (СО);</a:t>
            </a:r>
          </a:p>
          <a:p>
            <a:r>
              <a:rPr lang="ru-RU" sz="1800" dirty="0" smtClean="0"/>
              <a:t>диоксид </a:t>
            </a:r>
            <a:r>
              <a:rPr lang="ru-RU" sz="1800" dirty="0"/>
              <a:t>углерода (СО2);</a:t>
            </a:r>
          </a:p>
          <a:p>
            <a:r>
              <a:rPr lang="ru-RU" sz="1800" dirty="0" smtClean="0"/>
              <a:t>твердые </a:t>
            </a:r>
            <a:r>
              <a:rPr lang="ru-RU" sz="1800" dirty="0"/>
              <a:t>частицы;</a:t>
            </a:r>
          </a:p>
          <a:p>
            <a:r>
              <a:rPr lang="ru-RU" sz="1800" dirty="0" smtClean="0"/>
              <a:t>не </a:t>
            </a:r>
            <a:r>
              <a:rPr lang="ru-RU" sz="1800" dirty="0"/>
              <a:t>метановые летучие органические соединения (НМЛОС).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53214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Кругооборот СО2 в природе </a:t>
            </a:r>
            <a:endParaRPr lang="nb-NO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14" y="1848818"/>
            <a:ext cx="7133361" cy="381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01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Выбросы парниковых газов при сжигании различных видов топлива </a:t>
            </a:r>
            <a:endParaRPr lang="nb-NO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18" y="1917967"/>
            <a:ext cx="7562558" cy="3887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481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NOx, CO</a:t>
            </a:r>
            <a:endParaRPr lang="nb-NO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88716"/>
            <a:ext cx="5092282" cy="415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4897" y="5867309"/>
            <a:ext cx="56166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400" dirty="0">
                <a:ea typeface="Osaka" pitchFamily="-80" charset="-128"/>
              </a:rPr>
              <a:t>Согласно методики: «Выбросы загрязняющих веществ в атмосферу от </a:t>
            </a:r>
            <a:r>
              <a:rPr lang="ru-RU" sz="1400" dirty="0" smtClean="0">
                <a:ea typeface="Osaka" pitchFamily="-80" charset="-128"/>
              </a:rPr>
              <a:t>энергетических </a:t>
            </a:r>
            <a:r>
              <a:rPr lang="ru-RU" sz="1400" dirty="0">
                <a:ea typeface="Osaka" pitchFamily="-80" charset="-128"/>
              </a:rPr>
              <a:t>установок», ГКД 34.02.305-2002. </a:t>
            </a:r>
          </a:p>
        </p:txBody>
      </p:sp>
    </p:spTree>
    <p:extLst>
      <p:ext uri="{BB962C8B-B14F-4D97-AF65-F5344CB8AC3E}">
        <p14:creationId xmlns:p14="http://schemas.microsoft.com/office/powerpoint/2010/main" val="124697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 dirty="0" smtClean="0"/>
              <a:t>C</a:t>
            </a:r>
            <a:r>
              <a:rPr lang="ru-RU" sz="3200" dirty="0" smtClean="0"/>
              <a:t>вязь </a:t>
            </a:r>
            <a:r>
              <a:rPr lang="ru-RU" sz="3200" dirty="0"/>
              <a:t>между выбросами CO и </a:t>
            </a:r>
            <a:r>
              <a:rPr lang="ru-RU" sz="3200" dirty="0" smtClean="0"/>
              <a:t>NO</a:t>
            </a:r>
            <a:r>
              <a:rPr lang="nb-NO" sz="3200" dirty="0" smtClean="0"/>
              <a:t>x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	</a:t>
            </a:r>
            <a:r>
              <a:rPr lang="ru-RU" sz="1800" dirty="0" smtClean="0"/>
              <a:t>Существует </a:t>
            </a:r>
            <a:r>
              <a:rPr lang="ru-RU" sz="1800" dirty="0"/>
              <a:t>связь между выбросами CO и NOХ. Выбросы NOХ возрастают с увеличением температуры сгорания и содержания кислорода, в то время как выбросы СО являются минимальными, когда содержание кислорода составляет от 6 до 8%.</a:t>
            </a:r>
            <a:endParaRPr lang="nb-NO" sz="1800" dirty="0"/>
          </a:p>
        </p:txBody>
      </p:sp>
    </p:spTree>
    <p:extLst>
      <p:ext uri="{BB962C8B-B14F-4D97-AF65-F5344CB8AC3E}">
        <p14:creationId xmlns:p14="http://schemas.microsoft.com/office/powerpoint/2010/main" val="1400155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SO</a:t>
            </a:r>
            <a:r>
              <a:rPr lang="nb-NO" baseline="-25000" dirty="0" smtClean="0"/>
              <a:t>2</a:t>
            </a:r>
            <a:endParaRPr lang="nb-NO" baseline="-250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1187624" y="2492896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 smtClean="0"/>
              <a:t>Выбросы </a:t>
            </a:r>
            <a:r>
              <a:rPr lang="nb-NO" dirty="0" smtClean="0"/>
              <a:t>SO</a:t>
            </a:r>
            <a:r>
              <a:rPr lang="nb-NO" baseline="-25000" dirty="0" smtClean="0"/>
              <a:t>2 </a:t>
            </a:r>
            <a:r>
              <a:rPr lang="ru-RU" dirty="0"/>
              <a:t> </a:t>
            </a:r>
            <a:r>
              <a:rPr lang="ru-RU" dirty="0" smtClean="0"/>
              <a:t>от котлов, работающих на угле или мазуте, могут быть рассчитаны, исходя из содержания серы в топливе</a:t>
            </a:r>
            <a:r>
              <a:rPr lang="nb-NO" dirty="0" smtClean="0"/>
              <a:t>. </a:t>
            </a:r>
          </a:p>
          <a:p>
            <a:pPr algn="l"/>
            <a:endParaRPr lang="nb-NO" dirty="0"/>
          </a:p>
          <a:p>
            <a:pPr algn="l"/>
            <a:r>
              <a:rPr lang="ru-RU" dirty="0" smtClean="0"/>
              <a:t>Выбросы </a:t>
            </a:r>
            <a:r>
              <a:rPr lang="nb-NO" dirty="0" smtClean="0"/>
              <a:t>SO</a:t>
            </a:r>
            <a:r>
              <a:rPr lang="nb-NO" baseline="-25000" dirty="0" smtClean="0"/>
              <a:t>2</a:t>
            </a:r>
            <a:r>
              <a:rPr lang="nb-NO" dirty="0" smtClean="0"/>
              <a:t> </a:t>
            </a:r>
            <a:r>
              <a:rPr lang="ru-RU" dirty="0" smtClean="0"/>
              <a:t>от котлов, работающих на древесине и газе, практически равны нулю</a:t>
            </a:r>
            <a:r>
              <a:rPr lang="nb-NO" dirty="0" smtClean="0"/>
              <a:t>.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7787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Самым важным фактором для сокращения выбросов является оптимизация сгорания</a:t>
            </a:r>
            <a:endParaRPr lang="nb-NO" sz="24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Оптимальными являются условия:</a:t>
            </a:r>
          </a:p>
          <a:p>
            <a:r>
              <a:rPr lang="ru-RU" dirty="0"/>
              <a:t>- температура горения – 800 - 850°С; </a:t>
            </a:r>
          </a:p>
          <a:p>
            <a:r>
              <a:rPr lang="ru-RU" dirty="0"/>
              <a:t>- время пребывания продуктов горения в камере сгорания – 1,5 - 2 секунды; </a:t>
            </a:r>
          </a:p>
          <a:p>
            <a:r>
              <a:rPr lang="ru-RU" dirty="0"/>
              <a:t>- концентрация кислорода в дымовых газах – 3 - 10%;</a:t>
            </a:r>
          </a:p>
          <a:p>
            <a:r>
              <a:rPr lang="ru-RU" dirty="0"/>
              <a:t>- развитая турбулентность в камере сгорания.</a:t>
            </a:r>
          </a:p>
          <a:p>
            <a:r>
              <a:rPr lang="nb-NO" dirty="0" smtClean="0"/>
              <a:t>- </a:t>
            </a:r>
            <a:r>
              <a:rPr lang="ru-RU" dirty="0" smtClean="0"/>
              <a:t>Достаточная подача </a:t>
            </a:r>
            <a:r>
              <a:rPr lang="ru-RU" smtClean="0"/>
              <a:t>вторичного воздуха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34928883"/>
      </p:ext>
    </p:extLst>
  </p:cSld>
  <p:clrMapOvr>
    <a:masterClrMapping/>
  </p:clrMapOvr>
</p:sld>
</file>

<file path=ppt/theme/theme1.xml><?xml version="1.0" encoding="utf-8"?>
<a:theme xmlns:a="http://schemas.openxmlformats.org/drawingml/2006/main" name="Norsk Energis PowerPoint-mal">
  <a:themeElements>
    <a:clrScheme name="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orskEnergi (2)">
  <a:themeElements>
    <a:clrScheme name="1_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1_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Norsk Energis PowerPoint-mal</Template>
  <TotalTime>202</TotalTime>
  <Words>191</Words>
  <Application>Microsoft Office PowerPoint</Application>
  <PresentationFormat>Экран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Norsk Energis PowerPoint-mal</vt:lpstr>
      <vt:lpstr>1_NorskEnergi (2)</vt:lpstr>
      <vt:lpstr>Презентация PowerPoint</vt:lpstr>
      <vt:lpstr>Выбросы загрязняющих веществ при сжигании биомассы</vt:lpstr>
      <vt:lpstr>Кругооборот СО2 в природе </vt:lpstr>
      <vt:lpstr>Выбросы парниковых газов при сжигании различных видов топлива </vt:lpstr>
      <vt:lpstr>NOx, CO</vt:lpstr>
      <vt:lpstr>Cвязь между выбросами CO и NOx</vt:lpstr>
      <vt:lpstr>SO2</vt:lpstr>
      <vt:lpstr>Самым важным фактором для сокращения выбросов является оптимизация сгорания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Hans Borchsenius</dc:creator>
  <cp:lastModifiedBy>Yan Tsygankov</cp:lastModifiedBy>
  <cp:revision>19</cp:revision>
  <cp:lastPrinted>1601-01-01T00:00:00Z</cp:lastPrinted>
  <dcterms:created xsi:type="dcterms:W3CDTF">2013-10-25T11:26:02Z</dcterms:created>
  <dcterms:modified xsi:type="dcterms:W3CDTF">2014-11-03T08:07:56Z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