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1"/>
  </p:notesMasterIdLst>
  <p:handoutMasterIdLst>
    <p:handoutMasterId r:id="rId22"/>
  </p:handoutMasterIdLst>
  <p:sldIdLst>
    <p:sldId id="256" r:id="rId2"/>
    <p:sldId id="260" r:id="rId3"/>
    <p:sldId id="267" r:id="rId4"/>
    <p:sldId id="270" r:id="rId5"/>
    <p:sldId id="272" r:id="rId6"/>
    <p:sldId id="274" r:id="rId7"/>
    <p:sldId id="275" r:id="rId8"/>
    <p:sldId id="343" r:id="rId9"/>
    <p:sldId id="344" r:id="rId10"/>
    <p:sldId id="276" r:id="rId11"/>
    <p:sldId id="333" r:id="rId12"/>
    <p:sldId id="346" r:id="rId13"/>
    <p:sldId id="278" r:id="rId14"/>
    <p:sldId id="281" r:id="rId15"/>
    <p:sldId id="340" r:id="rId16"/>
    <p:sldId id="325" r:id="rId17"/>
    <p:sldId id="348" r:id="rId18"/>
    <p:sldId id="341" r:id="rId19"/>
    <p:sldId id="347" r:id="rId20"/>
  </p:sldIdLst>
  <p:sldSz cx="9144000" cy="6858000" type="screen4x3"/>
  <p:notesSz cx="6881813" cy="97107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F0000"/>
    <a:srgbClr val="003399"/>
    <a:srgbClr val="008000"/>
    <a:srgbClr val="009900"/>
    <a:srgbClr val="CCFFCC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876" y="-870"/>
      </p:cViewPr>
      <p:guideLst>
        <p:guide orient="horz" pos="4176"/>
        <p:guide orient="horz" pos="110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7675" cy="452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spcBef>
                <a:spcPct val="0"/>
              </a:spcBef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2238" y="0"/>
            <a:ext cx="2987675" cy="452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93213"/>
            <a:ext cx="2987675" cy="5270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spcBef>
                <a:spcPct val="0"/>
              </a:spcBef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2238" y="9193213"/>
            <a:ext cx="2987675" cy="5270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164B8FC-4490-4102-8005-E6E0AB423C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14413" y="728663"/>
            <a:ext cx="4854575" cy="36417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xfrm>
            <a:off x="688975" y="4613275"/>
            <a:ext cx="5505450" cy="4368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14413" y="728663"/>
            <a:ext cx="4854575" cy="36417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xfrm>
            <a:off x="688975" y="4613275"/>
            <a:ext cx="5505450" cy="4368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14413" y="728663"/>
            <a:ext cx="4854575" cy="36417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xfrm>
            <a:off x="688975" y="4613275"/>
            <a:ext cx="5505450" cy="4368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20763" y="757238"/>
            <a:ext cx="4841875" cy="36306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7575" y="4618038"/>
            <a:ext cx="5046663" cy="43910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19175" y="757238"/>
            <a:ext cx="4843463" cy="36322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7575" y="4618038"/>
            <a:ext cx="5046663" cy="43910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nb-N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30A6C-9AF4-4EE6-B912-1628C1945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FFAFC-D38D-4C12-A143-1A5E48E881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2057400" cy="5440363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6019800" cy="5440363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304C1-6BAE-48E5-B5AE-04CCDBE0DE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98423-D0CE-43FA-A7A8-77C85615A6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F8E8B-F3F7-41D0-A917-D51A8F28C1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1E2AC-E229-4B50-89B1-87C0F395C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8E536-3FA2-40ED-A926-D38DBD6B9D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E5727-DD43-4E49-8891-F71A266723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00107-A633-4356-84AD-7908751E0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D3B77-E133-448F-B503-CEDB536CC6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 smtClean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6DB91-5229-4388-9A5B-1A3B07077E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2125" y="685800"/>
            <a:ext cx="817721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nb-NO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defRPr sz="1400" b="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spcBef>
                <a:spcPct val="0"/>
              </a:spcBef>
              <a:defRPr sz="1400" b="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 sz="1400" b="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E439B2D3-153F-498B-BFCF-D6115FB6C6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1079500" y="2205038"/>
            <a:ext cx="6872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/>
            <a:r>
              <a:rPr lang="ru-RU" sz="3600">
                <a:latin typeface="Arial" charset="0"/>
              </a:rPr>
              <a:t>Расчет окупаемости</a:t>
            </a:r>
            <a:endParaRPr lang="en-US" sz="3600">
              <a:latin typeface="Arial" charset="0"/>
            </a:endParaRPr>
          </a:p>
        </p:txBody>
      </p:sp>
      <p:pic>
        <p:nvPicPr>
          <p:cNvPr id="15362" name="Picture 17" descr="tekna-hovedlogo-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188913"/>
            <a:ext cx="147637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3657600"/>
            <a:ext cx="2297113" cy="2424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ChangeArrowheads="1"/>
          </p:cNvSpPr>
          <p:nvPr/>
        </p:nvSpPr>
        <p:spPr bwMode="auto">
          <a:xfrm>
            <a:off x="395288" y="765175"/>
            <a:ext cx="848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defTabSz="762000" eaLnBrk="0" hangingPunct="0"/>
            <a:r>
              <a:rPr lang="ru-RU" sz="2800">
                <a:latin typeface="Arial" charset="0"/>
              </a:rPr>
              <a:t>Метод чистой существующей стоимости</a:t>
            </a:r>
            <a:r>
              <a:rPr lang="en-US" sz="2800">
                <a:latin typeface="Arial" charset="0"/>
              </a:rPr>
              <a:t> (NPV)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844550" y="1455738"/>
            <a:ext cx="7378700" cy="1173162"/>
          </a:xfrm>
          <a:prstGeom prst="rect">
            <a:avLst/>
          </a:prstGeom>
          <a:solidFill>
            <a:srgbClr val="CCFF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 eaLnBrk="0" hangingPunct="0">
              <a:defRPr/>
            </a:pPr>
            <a:endParaRPr lang="en-US" sz="80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800">
                <a:latin typeface="Arial" pitchFamily="34" charset="0"/>
                <a:cs typeface="Arial" pitchFamily="34" charset="0"/>
              </a:rPr>
              <a:t>  </a:t>
            </a:r>
          </a:p>
          <a:p>
            <a:pPr algn="ctr" eaLnBrk="0" hangingPunct="0">
              <a:defRPr/>
            </a:pPr>
            <a:r>
              <a:rPr lang="ru-RU" sz="1800">
                <a:latin typeface="Arial" pitchFamily="34" charset="0"/>
                <a:cs typeface="Arial" pitchFamily="34" charset="0"/>
              </a:rPr>
              <a:t>NPV   =   дисконтированная стоимость будущей чистой экономии/поступлений  -  инвестиции</a:t>
            </a:r>
            <a:r>
              <a:rPr lang="en-US" sz="1800">
                <a:latin typeface="Arial" pitchFamily="34" charset="0"/>
                <a:cs typeface="Arial" pitchFamily="34" charset="0"/>
              </a:rPr>
              <a:t> (</a:t>
            </a:r>
            <a:r>
              <a:rPr lang="el-GR" sz="1800">
                <a:latin typeface="Arial" pitchFamily="34" charset="0"/>
                <a:cs typeface="Arial" pitchFamily="34" charset="0"/>
              </a:rPr>
              <a:t>Σ</a:t>
            </a:r>
            <a:r>
              <a:rPr lang="en-US" sz="1800">
                <a:latin typeface="Arial" pitchFamily="34" charset="0"/>
                <a:cs typeface="Arial" pitchFamily="34" charset="0"/>
              </a:rPr>
              <a:t> PV – Io)</a:t>
            </a:r>
            <a:endParaRPr lang="el-GR" sz="180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850900" y="3598863"/>
            <a:ext cx="7378700" cy="744537"/>
          </a:xfrm>
          <a:prstGeom prst="rect">
            <a:avLst/>
          </a:prstGeom>
          <a:solidFill>
            <a:srgbClr val="CCFF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 eaLnBrk="0" hangingPunct="0">
              <a:defRPr/>
            </a:pPr>
            <a:endParaRPr lang="en-US" sz="120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800">
                <a:latin typeface="Arial" pitchFamily="34" charset="0"/>
                <a:cs typeface="Arial" pitchFamily="34" charset="0"/>
              </a:rPr>
              <a:t>Критерий окупаемости</a:t>
            </a:r>
            <a:r>
              <a:rPr lang="en-US" sz="1800">
                <a:latin typeface="Arial" pitchFamily="34" charset="0"/>
                <a:cs typeface="Arial" pitchFamily="34" charset="0"/>
              </a:rPr>
              <a:t> :  	NPV  &gt;  0</a:t>
            </a:r>
            <a:endParaRPr lang="en-US" sz="120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774700" y="2895600"/>
            <a:ext cx="7615238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800">
                <a:latin typeface="Arial" charset="0"/>
              </a:rPr>
              <a:t>Дисконтированная стоимость = стоимость на сегодняшний день</a:t>
            </a:r>
          </a:p>
        </p:txBody>
      </p:sp>
      <p:pic>
        <p:nvPicPr>
          <p:cNvPr id="29701" name="Picture 6" descr="tekna-hovedlogo-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188913"/>
            <a:ext cx="147637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Line 2"/>
          <p:cNvSpPr>
            <a:spLocks noChangeShapeType="1"/>
          </p:cNvSpPr>
          <p:nvPr/>
        </p:nvSpPr>
        <p:spPr bwMode="auto">
          <a:xfrm>
            <a:off x="990600" y="990600"/>
            <a:ext cx="25400" cy="5524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22" name="Line 3"/>
          <p:cNvSpPr>
            <a:spLocks noChangeShapeType="1"/>
          </p:cNvSpPr>
          <p:nvPr/>
        </p:nvSpPr>
        <p:spPr bwMode="auto">
          <a:xfrm>
            <a:off x="1016000" y="3943350"/>
            <a:ext cx="7620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23" name="Line 4"/>
          <p:cNvSpPr>
            <a:spLocks noChangeShapeType="1"/>
          </p:cNvSpPr>
          <p:nvPr/>
        </p:nvSpPr>
        <p:spPr bwMode="auto">
          <a:xfrm>
            <a:off x="1016000" y="337185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4" name="Line 5"/>
          <p:cNvSpPr>
            <a:spLocks noChangeShapeType="1"/>
          </p:cNvSpPr>
          <p:nvPr/>
        </p:nvSpPr>
        <p:spPr bwMode="auto">
          <a:xfrm>
            <a:off x="1016000" y="280035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5" name="Line 6"/>
          <p:cNvSpPr>
            <a:spLocks noChangeShapeType="1"/>
          </p:cNvSpPr>
          <p:nvPr/>
        </p:nvSpPr>
        <p:spPr bwMode="auto">
          <a:xfrm>
            <a:off x="1016000" y="222885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6" name="Line 7"/>
          <p:cNvSpPr>
            <a:spLocks noChangeShapeType="1"/>
          </p:cNvSpPr>
          <p:nvPr/>
        </p:nvSpPr>
        <p:spPr bwMode="auto">
          <a:xfrm>
            <a:off x="1016000" y="565785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7" name="Line 8"/>
          <p:cNvSpPr>
            <a:spLocks noChangeShapeType="1"/>
          </p:cNvSpPr>
          <p:nvPr/>
        </p:nvSpPr>
        <p:spPr bwMode="auto">
          <a:xfrm>
            <a:off x="1016000" y="508635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8" name="Line 9"/>
          <p:cNvSpPr>
            <a:spLocks noChangeShapeType="1"/>
          </p:cNvSpPr>
          <p:nvPr/>
        </p:nvSpPr>
        <p:spPr bwMode="auto">
          <a:xfrm>
            <a:off x="1016000" y="451485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9" name="Line 10"/>
          <p:cNvSpPr>
            <a:spLocks noChangeShapeType="1"/>
          </p:cNvSpPr>
          <p:nvPr/>
        </p:nvSpPr>
        <p:spPr bwMode="auto">
          <a:xfrm>
            <a:off x="1016000" y="622935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0" name="Line 11"/>
          <p:cNvSpPr>
            <a:spLocks noChangeShapeType="1"/>
          </p:cNvSpPr>
          <p:nvPr/>
        </p:nvSpPr>
        <p:spPr bwMode="auto">
          <a:xfrm flipV="1">
            <a:off x="2235200" y="3886200"/>
            <a:ext cx="0" cy="114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1" name="Line 13"/>
          <p:cNvSpPr>
            <a:spLocks noChangeShapeType="1"/>
          </p:cNvSpPr>
          <p:nvPr/>
        </p:nvSpPr>
        <p:spPr bwMode="auto">
          <a:xfrm flipV="1">
            <a:off x="4673600" y="3886200"/>
            <a:ext cx="0" cy="114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2" name="Text Box 23"/>
          <p:cNvSpPr txBox="1">
            <a:spLocks noChangeArrowheads="1"/>
          </p:cNvSpPr>
          <p:nvPr/>
        </p:nvSpPr>
        <p:spPr bwMode="auto">
          <a:xfrm>
            <a:off x="1752600" y="2743200"/>
            <a:ext cx="11176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/>
              <a:t>1500</a:t>
            </a:r>
          </a:p>
        </p:txBody>
      </p:sp>
      <p:sp>
        <p:nvSpPr>
          <p:cNvPr id="30733" name="Text Box 24"/>
          <p:cNvSpPr txBox="1">
            <a:spLocks noChangeArrowheads="1"/>
          </p:cNvSpPr>
          <p:nvPr/>
        </p:nvSpPr>
        <p:spPr bwMode="auto">
          <a:xfrm>
            <a:off x="3048000" y="2819400"/>
            <a:ext cx="11176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/>
              <a:t>1400</a:t>
            </a:r>
          </a:p>
        </p:txBody>
      </p:sp>
      <p:sp>
        <p:nvSpPr>
          <p:cNvPr id="30734" name="Text Box 25"/>
          <p:cNvSpPr txBox="1">
            <a:spLocks noChangeArrowheads="1"/>
          </p:cNvSpPr>
          <p:nvPr/>
        </p:nvSpPr>
        <p:spPr bwMode="auto">
          <a:xfrm>
            <a:off x="4267200" y="2895600"/>
            <a:ext cx="11176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/>
              <a:t>1400</a:t>
            </a:r>
          </a:p>
        </p:txBody>
      </p:sp>
      <p:sp>
        <p:nvSpPr>
          <p:cNvPr id="30735" name="Text Box 26"/>
          <p:cNvSpPr txBox="1">
            <a:spLocks noChangeArrowheads="1"/>
          </p:cNvSpPr>
          <p:nvPr/>
        </p:nvSpPr>
        <p:spPr bwMode="auto">
          <a:xfrm>
            <a:off x="6781800" y="3276600"/>
            <a:ext cx="11176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/>
              <a:t>300</a:t>
            </a:r>
          </a:p>
        </p:txBody>
      </p:sp>
      <p:sp>
        <p:nvSpPr>
          <p:cNvPr id="30736" name="Text Box 27"/>
          <p:cNvSpPr txBox="1">
            <a:spLocks noChangeArrowheads="1"/>
          </p:cNvSpPr>
          <p:nvPr/>
        </p:nvSpPr>
        <p:spPr bwMode="auto">
          <a:xfrm>
            <a:off x="5562600" y="2971800"/>
            <a:ext cx="11176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/>
              <a:t>1200</a:t>
            </a:r>
          </a:p>
        </p:txBody>
      </p:sp>
      <p:sp>
        <p:nvSpPr>
          <p:cNvPr id="30737" name="Text Box 28"/>
          <p:cNvSpPr txBox="1">
            <a:spLocks noChangeArrowheads="1"/>
          </p:cNvSpPr>
          <p:nvPr/>
        </p:nvSpPr>
        <p:spPr bwMode="auto">
          <a:xfrm>
            <a:off x="457200" y="609600"/>
            <a:ext cx="1306513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/>
              <a:t>1000 </a:t>
            </a:r>
            <a:r>
              <a:rPr lang="ru-RU" sz="1800"/>
              <a:t>руб.</a:t>
            </a:r>
            <a:endParaRPr lang="en-GB" sz="1800"/>
          </a:p>
        </p:txBody>
      </p:sp>
      <p:sp>
        <p:nvSpPr>
          <p:cNvPr id="30738" name="Line 34"/>
          <p:cNvSpPr>
            <a:spLocks noChangeShapeType="1"/>
          </p:cNvSpPr>
          <p:nvPr/>
        </p:nvSpPr>
        <p:spPr bwMode="auto">
          <a:xfrm>
            <a:off x="2209800" y="3124200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9" name="Line 35"/>
          <p:cNvSpPr>
            <a:spLocks noChangeShapeType="1"/>
          </p:cNvSpPr>
          <p:nvPr/>
        </p:nvSpPr>
        <p:spPr bwMode="auto">
          <a:xfrm>
            <a:off x="4648200" y="3200400"/>
            <a:ext cx="0" cy="723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40" name="Line 36"/>
          <p:cNvSpPr>
            <a:spLocks noChangeShapeType="1"/>
          </p:cNvSpPr>
          <p:nvPr/>
        </p:nvSpPr>
        <p:spPr bwMode="auto">
          <a:xfrm>
            <a:off x="3429000" y="3200400"/>
            <a:ext cx="0" cy="7810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41" name="Line 37"/>
          <p:cNvSpPr>
            <a:spLocks noChangeShapeType="1"/>
          </p:cNvSpPr>
          <p:nvPr/>
        </p:nvSpPr>
        <p:spPr bwMode="auto">
          <a:xfrm>
            <a:off x="5867400" y="33528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42" name="Line 38"/>
          <p:cNvSpPr>
            <a:spLocks noChangeShapeType="1"/>
          </p:cNvSpPr>
          <p:nvPr/>
        </p:nvSpPr>
        <p:spPr bwMode="auto">
          <a:xfrm>
            <a:off x="7086600" y="36576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43" name="Text Box 39"/>
          <p:cNvSpPr txBox="1">
            <a:spLocks noChangeArrowheads="1"/>
          </p:cNvSpPr>
          <p:nvPr/>
        </p:nvSpPr>
        <p:spPr bwMode="auto">
          <a:xfrm>
            <a:off x="2514600" y="6019800"/>
            <a:ext cx="29464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/>
              <a:t>Инвестиции</a:t>
            </a:r>
            <a:r>
              <a:rPr lang="en-GB"/>
              <a:t> (I</a:t>
            </a:r>
            <a:r>
              <a:rPr lang="en-GB" baseline="-25000"/>
              <a:t>0</a:t>
            </a:r>
            <a:r>
              <a:rPr lang="en-GB"/>
              <a:t>)</a:t>
            </a:r>
          </a:p>
        </p:txBody>
      </p:sp>
      <p:sp>
        <p:nvSpPr>
          <p:cNvPr id="30744" name="Text Box 40"/>
          <p:cNvSpPr txBox="1">
            <a:spLocks noChangeArrowheads="1"/>
          </p:cNvSpPr>
          <p:nvPr/>
        </p:nvSpPr>
        <p:spPr bwMode="auto">
          <a:xfrm>
            <a:off x="508000" y="3771900"/>
            <a:ext cx="304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400"/>
              <a:t>0</a:t>
            </a:r>
          </a:p>
        </p:txBody>
      </p:sp>
      <p:sp>
        <p:nvSpPr>
          <p:cNvPr id="30745" name="Text Box 41"/>
          <p:cNvSpPr txBox="1">
            <a:spLocks noChangeArrowheads="1"/>
          </p:cNvSpPr>
          <p:nvPr/>
        </p:nvSpPr>
        <p:spPr bwMode="auto">
          <a:xfrm>
            <a:off x="457200" y="4876800"/>
            <a:ext cx="609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400"/>
              <a:t>-2</a:t>
            </a:r>
          </a:p>
        </p:txBody>
      </p:sp>
      <p:sp>
        <p:nvSpPr>
          <p:cNvPr id="30746" name="Text Box 42"/>
          <p:cNvSpPr txBox="1">
            <a:spLocks noChangeArrowheads="1"/>
          </p:cNvSpPr>
          <p:nvPr/>
        </p:nvSpPr>
        <p:spPr bwMode="auto">
          <a:xfrm>
            <a:off x="457200" y="6019800"/>
            <a:ext cx="762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400"/>
              <a:t>-4</a:t>
            </a:r>
          </a:p>
        </p:txBody>
      </p:sp>
      <p:sp>
        <p:nvSpPr>
          <p:cNvPr id="30747" name="Text Box 43"/>
          <p:cNvSpPr txBox="1">
            <a:spLocks noChangeArrowheads="1"/>
          </p:cNvSpPr>
          <p:nvPr/>
        </p:nvSpPr>
        <p:spPr bwMode="auto">
          <a:xfrm>
            <a:off x="7391400" y="4038600"/>
            <a:ext cx="12192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/>
              <a:t>годы</a:t>
            </a:r>
            <a:endParaRPr lang="en-GB" sz="2400"/>
          </a:p>
        </p:txBody>
      </p:sp>
      <p:sp>
        <p:nvSpPr>
          <p:cNvPr id="30748" name="Line 44"/>
          <p:cNvSpPr>
            <a:spLocks noChangeShapeType="1"/>
          </p:cNvSpPr>
          <p:nvPr/>
        </p:nvSpPr>
        <p:spPr bwMode="auto">
          <a:xfrm flipH="1">
            <a:off x="1752600" y="62484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49" name="Text Box 45"/>
          <p:cNvSpPr txBox="1">
            <a:spLocks noChangeArrowheads="1"/>
          </p:cNvSpPr>
          <p:nvPr/>
        </p:nvSpPr>
        <p:spPr bwMode="auto">
          <a:xfrm>
            <a:off x="508000" y="2628900"/>
            <a:ext cx="40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400"/>
              <a:t>2</a:t>
            </a:r>
          </a:p>
        </p:txBody>
      </p:sp>
      <p:sp>
        <p:nvSpPr>
          <p:cNvPr id="30750" name="Text Box 46"/>
          <p:cNvSpPr txBox="1">
            <a:spLocks noChangeArrowheads="1"/>
          </p:cNvSpPr>
          <p:nvPr/>
        </p:nvSpPr>
        <p:spPr bwMode="auto">
          <a:xfrm>
            <a:off x="1016000" y="3919538"/>
            <a:ext cx="3048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/>
              <a:t>0</a:t>
            </a:r>
          </a:p>
        </p:txBody>
      </p:sp>
      <p:sp>
        <p:nvSpPr>
          <p:cNvPr id="30751" name="Text Box 47"/>
          <p:cNvSpPr txBox="1">
            <a:spLocks noChangeArrowheads="1"/>
          </p:cNvSpPr>
          <p:nvPr/>
        </p:nvSpPr>
        <p:spPr bwMode="auto">
          <a:xfrm>
            <a:off x="2235200" y="3943350"/>
            <a:ext cx="3048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/>
              <a:t>1</a:t>
            </a:r>
          </a:p>
        </p:txBody>
      </p:sp>
      <p:sp>
        <p:nvSpPr>
          <p:cNvPr id="30752" name="Text Box 48"/>
          <p:cNvSpPr txBox="1">
            <a:spLocks noChangeArrowheads="1"/>
          </p:cNvSpPr>
          <p:nvPr/>
        </p:nvSpPr>
        <p:spPr bwMode="auto">
          <a:xfrm>
            <a:off x="3454400" y="3943350"/>
            <a:ext cx="3048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/>
              <a:t>2</a:t>
            </a:r>
          </a:p>
        </p:txBody>
      </p:sp>
      <p:sp>
        <p:nvSpPr>
          <p:cNvPr id="30753" name="Text Box 49"/>
          <p:cNvSpPr txBox="1">
            <a:spLocks noChangeArrowheads="1"/>
          </p:cNvSpPr>
          <p:nvPr/>
        </p:nvSpPr>
        <p:spPr bwMode="auto">
          <a:xfrm>
            <a:off x="4673600" y="3919538"/>
            <a:ext cx="3048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/>
              <a:t>3</a:t>
            </a:r>
          </a:p>
        </p:txBody>
      </p:sp>
      <p:sp>
        <p:nvSpPr>
          <p:cNvPr id="30754" name="Text Box 50"/>
          <p:cNvSpPr txBox="1">
            <a:spLocks noChangeArrowheads="1"/>
          </p:cNvSpPr>
          <p:nvPr/>
        </p:nvSpPr>
        <p:spPr bwMode="auto">
          <a:xfrm>
            <a:off x="5892800" y="3943350"/>
            <a:ext cx="3048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/>
              <a:t>4</a:t>
            </a:r>
          </a:p>
        </p:txBody>
      </p:sp>
      <p:sp>
        <p:nvSpPr>
          <p:cNvPr id="30755" name="Text Box 51"/>
          <p:cNvSpPr txBox="1">
            <a:spLocks noChangeArrowheads="1"/>
          </p:cNvSpPr>
          <p:nvPr/>
        </p:nvSpPr>
        <p:spPr bwMode="auto">
          <a:xfrm>
            <a:off x="7112000" y="3943350"/>
            <a:ext cx="3048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/>
              <a:t>5</a:t>
            </a:r>
          </a:p>
        </p:txBody>
      </p:sp>
      <p:sp>
        <p:nvSpPr>
          <p:cNvPr id="30756" name="Line 52"/>
          <p:cNvSpPr>
            <a:spLocks noChangeShapeType="1"/>
          </p:cNvSpPr>
          <p:nvPr/>
        </p:nvSpPr>
        <p:spPr bwMode="auto">
          <a:xfrm flipV="1">
            <a:off x="8331200" y="3886200"/>
            <a:ext cx="0" cy="114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57" name="Line 54"/>
          <p:cNvSpPr>
            <a:spLocks noChangeShapeType="1"/>
          </p:cNvSpPr>
          <p:nvPr/>
        </p:nvSpPr>
        <p:spPr bwMode="auto">
          <a:xfrm>
            <a:off x="8305800" y="34290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58" name="Text Box 56"/>
          <p:cNvSpPr txBox="1">
            <a:spLocks noChangeArrowheads="1"/>
          </p:cNvSpPr>
          <p:nvPr/>
        </p:nvSpPr>
        <p:spPr bwMode="auto">
          <a:xfrm>
            <a:off x="6019800" y="1752600"/>
            <a:ext cx="3454400" cy="854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/>
              <a:t>Чистая годовая </a:t>
            </a:r>
          </a:p>
          <a:p>
            <a:pPr eaLnBrk="0" hangingPunct="0">
              <a:spcBef>
                <a:spcPct val="50000"/>
              </a:spcBef>
            </a:pPr>
            <a:r>
              <a:rPr lang="ru-RU"/>
              <a:t>экономия</a:t>
            </a:r>
            <a:r>
              <a:rPr lang="en-GB"/>
              <a:t> (B)</a:t>
            </a:r>
          </a:p>
        </p:txBody>
      </p:sp>
      <p:pic>
        <p:nvPicPr>
          <p:cNvPr id="30759" name="Picture 58" descr="tekna-hovedlogo-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188913"/>
            <a:ext cx="147637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0" name="Line 59"/>
          <p:cNvSpPr>
            <a:spLocks noChangeShapeType="1"/>
          </p:cNvSpPr>
          <p:nvPr/>
        </p:nvSpPr>
        <p:spPr bwMode="auto">
          <a:xfrm>
            <a:off x="1295400" y="1676400"/>
            <a:ext cx="0" cy="609600"/>
          </a:xfrm>
          <a:prstGeom prst="line">
            <a:avLst/>
          </a:prstGeom>
          <a:noFill/>
          <a:ln w="12700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0761" name="Line 60"/>
          <p:cNvSpPr>
            <a:spLocks noChangeShapeType="1"/>
          </p:cNvSpPr>
          <p:nvPr/>
        </p:nvSpPr>
        <p:spPr bwMode="auto">
          <a:xfrm flipH="1">
            <a:off x="990600" y="1676400"/>
            <a:ext cx="304800" cy="0"/>
          </a:xfrm>
          <a:prstGeom prst="line">
            <a:avLst/>
          </a:prstGeom>
          <a:noFill/>
          <a:ln w="12700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0762" name="Line 61"/>
          <p:cNvSpPr>
            <a:spLocks noChangeShapeType="1"/>
          </p:cNvSpPr>
          <p:nvPr/>
        </p:nvSpPr>
        <p:spPr bwMode="auto">
          <a:xfrm>
            <a:off x="990600" y="16002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63" name="Line 62"/>
          <p:cNvSpPr>
            <a:spLocks noChangeShapeType="1"/>
          </p:cNvSpPr>
          <p:nvPr/>
        </p:nvSpPr>
        <p:spPr bwMode="auto">
          <a:xfrm flipV="1">
            <a:off x="1295400" y="1600200"/>
            <a:ext cx="0" cy="609600"/>
          </a:xfrm>
          <a:prstGeom prst="line">
            <a:avLst/>
          </a:prstGeom>
          <a:noFill/>
          <a:ln w="12700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0764" name="Text Box 63"/>
          <p:cNvSpPr txBox="1">
            <a:spLocks noChangeArrowheads="1"/>
          </p:cNvSpPr>
          <p:nvPr/>
        </p:nvSpPr>
        <p:spPr bwMode="auto">
          <a:xfrm>
            <a:off x="533400" y="1219200"/>
            <a:ext cx="336550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5000"/>
              </a:spcBef>
            </a:pPr>
            <a:r>
              <a:rPr lang="nb-NO" sz="2400"/>
              <a:t>4</a:t>
            </a:r>
          </a:p>
        </p:txBody>
      </p:sp>
      <p:sp>
        <p:nvSpPr>
          <p:cNvPr id="30765" name="Text Box 64"/>
          <p:cNvSpPr txBox="1">
            <a:spLocks noChangeArrowheads="1"/>
          </p:cNvSpPr>
          <p:nvPr/>
        </p:nvSpPr>
        <p:spPr bwMode="auto">
          <a:xfrm>
            <a:off x="8001000" y="2971800"/>
            <a:ext cx="527050" cy="434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5000"/>
              </a:spcBef>
            </a:pPr>
            <a:r>
              <a:rPr lang="nb-NO" sz="1800"/>
              <a:t>900</a:t>
            </a:r>
          </a:p>
        </p:txBody>
      </p:sp>
      <p:sp>
        <p:nvSpPr>
          <p:cNvPr id="30766" name="Text Box 65"/>
          <p:cNvSpPr txBox="1">
            <a:spLocks noChangeArrowheads="1"/>
          </p:cNvSpPr>
          <p:nvPr/>
        </p:nvSpPr>
        <p:spPr bwMode="auto">
          <a:xfrm>
            <a:off x="8153400" y="3962400"/>
            <a:ext cx="3048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/>
              <a:t>6</a:t>
            </a:r>
          </a:p>
        </p:txBody>
      </p:sp>
      <p:sp>
        <p:nvSpPr>
          <p:cNvPr id="30767" name="Rectangle 66"/>
          <p:cNvSpPr>
            <a:spLocks noChangeArrowheads="1"/>
          </p:cNvSpPr>
          <p:nvPr/>
        </p:nvSpPr>
        <p:spPr bwMode="auto">
          <a:xfrm>
            <a:off x="1517650" y="914400"/>
            <a:ext cx="7477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defTabSz="762000" eaLnBrk="0" hangingPunct="0"/>
            <a:r>
              <a:rPr lang="en-US" sz="2400">
                <a:latin typeface="Arial" charset="0"/>
              </a:rPr>
              <a:t>Разн</a:t>
            </a:r>
            <a:r>
              <a:rPr lang="ru-RU" sz="2400">
                <a:latin typeface="Arial" charset="0"/>
              </a:rPr>
              <a:t>ая</a:t>
            </a:r>
            <a:r>
              <a:rPr lang="en-US" sz="2400">
                <a:latin typeface="Arial" charset="0"/>
              </a:rPr>
              <a:t> чист</a:t>
            </a:r>
            <a:r>
              <a:rPr lang="ru-RU" sz="2400">
                <a:latin typeface="Arial" charset="0"/>
              </a:rPr>
              <a:t>ая</a:t>
            </a:r>
            <a:r>
              <a:rPr lang="en-US" sz="2400">
                <a:latin typeface="Arial" charset="0"/>
              </a:rPr>
              <a:t> </a:t>
            </a:r>
            <a:r>
              <a:rPr lang="ru-RU" sz="2400">
                <a:latin typeface="Arial" charset="0"/>
              </a:rPr>
              <a:t>годовая</a:t>
            </a:r>
            <a:r>
              <a:rPr lang="en-US" sz="2400">
                <a:latin typeface="Arial" charset="0"/>
              </a:rPr>
              <a:t> </a:t>
            </a:r>
            <a:r>
              <a:rPr lang="ru-RU" sz="2400">
                <a:latin typeface="Arial" charset="0"/>
              </a:rPr>
              <a:t>экономия</a:t>
            </a:r>
            <a:r>
              <a:rPr lang="nb-NO" sz="2400">
                <a:latin typeface="Arial" charset="0"/>
              </a:rPr>
              <a:t> </a:t>
            </a:r>
            <a:r>
              <a:rPr lang="en-US" sz="2400">
                <a:latin typeface="Arial" charset="0"/>
              </a:rPr>
              <a:t>/ поступления</a:t>
            </a:r>
          </a:p>
        </p:txBody>
      </p:sp>
      <p:grpSp>
        <p:nvGrpSpPr>
          <p:cNvPr id="30768" name="Group 67"/>
          <p:cNvGrpSpPr>
            <a:grpSpLocks/>
          </p:cNvGrpSpPr>
          <p:nvPr/>
        </p:nvGrpSpPr>
        <p:grpSpPr bwMode="auto">
          <a:xfrm>
            <a:off x="2133600" y="4876800"/>
            <a:ext cx="5856288" cy="755650"/>
            <a:chOff x="1016" y="1084"/>
            <a:chExt cx="3689" cy="476"/>
          </a:xfrm>
        </p:grpSpPr>
        <p:sp>
          <p:nvSpPr>
            <p:cNvPr id="30771" name="Rectangle 68"/>
            <p:cNvSpPr>
              <a:spLocks noChangeArrowheads="1"/>
            </p:cNvSpPr>
            <p:nvPr/>
          </p:nvSpPr>
          <p:spPr bwMode="auto">
            <a:xfrm>
              <a:off x="1016" y="1185"/>
              <a:ext cx="368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NPV  = (                   +                  + … +                  ) -  I</a:t>
              </a:r>
              <a:r>
                <a:rPr lang="en-US" sz="1800" baseline="-25000">
                  <a:latin typeface="Arial" charset="0"/>
                </a:rPr>
                <a:t>0</a:t>
              </a:r>
              <a:r>
                <a:rPr lang="en-US" sz="1800">
                  <a:latin typeface="Arial" charset="0"/>
                </a:rPr>
                <a:t> </a:t>
              </a:r>
            </a:p>
          </p:txBody>
        </p:sp>
        <p:sp>
          <p:nvSpPr>
            <p:cNvPr id="30772" name="Rectangle 69"/>
            <p:cNvSpPr>
              <a:spLocks noChangeArrowheads="1"/>
            </p:cNvSpPr>
            <p:nvPr/>
          </p:nvSpPr>
          <p:spPr bwMode="auto">
            <a:xfrm>
              <a:off x="1640" y="1132"/>
              <a:ext cx="26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 u="sng">
                  <a:latin typeface="Arial" charset="0"/>
                </a:rPr>
                <a:t>              </a:t>
              </a:r>
              <a:r>
                <a:rPr lang="en-US" sz="1800">
                  <a:latin typeface="Arial" charset="0"/>
                </a:rPr>
                <a:t>       </a:t>
              </a:r>
              <a:r>
                <a:rPr lang="en-US" sz="1800" u="sng">
                  <a:latin typeface="Arial" charset="0"/>
                </a:rPr>
                <a:t>              </a:t>
              </a:r>
              <a:r>
                <a:rPr lang="en-US" sz="1800">
                  <a:latin typeface="Arial" charset="0"/>
                </a:rPr>
                <a:t>              </a:t>
              </a:r>
              <a:r>
                <a:rPr lang="en-US" sz="1800" u="sng">
                  <a:latin typeface="Arial" charset="0"/>
                </a:rPr>
                <a:t>              </a:t>
              </a:r>
            </a:p>
          </p:txBody>
        </p:sp>
        <p:sp>
          <p:nvSpPr>
            <p:cNvPr id="30773" name="Rectangle 70"/>
            <p:cNvSpPr>
              <a:spLocks noChangeArrowheads="1"/>
            </p:cNvSpPr>
            <p:nvPr/>
          </p:nvSpPr>
          <p:spPr bwMode="auto">
            <a:xfrm>
              <a:off x="1640" y="1329"/>
              <a:ext cx="68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( 1 + r ) </a:t>
              </a:r>
              <a:r>
                <a:rPr lang="en-US" sz="1800" baseline="30000">
                  <a:latin typeface="Arial" charset="0"/>
                </a:rPr>
                <a:t>1</a:t>
              </a:r>
            </a:p>
          </p:txBody>
        </p:sp>
        <p:sp>
          <p:nvSpPr>
            <p:cNvPr id="30774" name="Rectangle 71"/>
            <p:cNvSpPr>
              <a:spLocks noChangeArrowheads="1"/>
            </p:cNvSpPr>
            <p:nvPr/>
          </p:nvSpPr>
          <p:spPr bwMode="auto">
            <a:xfrm>
              <a:off x="2673" y="1084"/>
              <a:ext cx="27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B</a:t>
              </a:r>
              <a:r>
                <a:rPr lang="en-US" sz="1800" baseline="-25000">
                  <a:latin typeface="Arial" charset="0"/>
                </a:rPr>
                <a:t>2</a:t>
              </a:r>
            </a:p>
          </p:txBody>
        </p:sp>
        <p:sp>
          <p:nvSpPr>
            <p:cNvPr id="30775" name="Rectangle 72"/>
            <p:cNvSpPr>
              <a:spLocks noChangeArrowheads="1"/>
            </p:cNvSpPr>
            <p:nvPr/>
          </p:nvSpPr>
          <p:spPr bwMode="auto">
            <a:xfrm>
              <a:off x="2507" y="1329"/>
              <a:ext cx="68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( 1 + r ) </a:t>
              </a:r>
              <a:r>
                <a:rPr lang="en-US" sz="1800" baseline="30000">
                  <a:latin typeface="Arial" charset="0"/>
                </a:rPr>
                <a:t>2</a:t>
              </a:r>
            </a:p>
          </p:txBody>
        </p:sp>
        <p:sp>
          <p:nvSpPr>
            <p:cNvPr id="30776" name="Rectangle 73"/>
            <p:cNvSpPr>
              <a:spLocks noChangeArrowheads="1"/>
            </p:cNvSpPr>
            <p:nvPr/>
          </p:nvSpPr>
          <p:spPr bwMode="auto">
            <a:xfrm>
              <a:off x="3608" y="1329"/>
              <a:ext cx="69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( 1 + r ) </a:t>
              </a:r>
              <a:r>
                <a:rPr lang="en-US" sz="1800" baseline="30000">
                  <a:latin typeface="Arial" charset="0"/>
                </a:rPr>
                <a:t>n</a:t>
              </a:r>
            </a:p>
          </p:txBody>
        </p:sp>
        <p:sp>
          <p:nvSpPr>
            <p:cNvPr id="30777" name="Rectangle 74"/>
            <p:cNvSpPr>
              <a:spLocks noChangeArrowheads="1"/>
            </p:cNvSpPr>
            <p:nvPr/>
          </p:nvSpPr>
          <p:spPr bwMode="auto">
            <a:xfrm>
              <a:off x="3777" y="1084"/>
              <a:ext cx="27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B</a:t>
              </a:r>
              <a:r>
                <a:rPr lang="en-US" sz="1800" baseline="-25000">
                  <a:latin typeface="Arial" charset="0"/>
                </a:rPr>
                <a:t>n</a:t>
              </a:r>
            </a:p>
          </p:txBody>
        </p:sp>
        <p:sp>
          <p:nvSpPr>
            <p:cNvPr id="30778" name="Rectangle 75"/>
            <p:cNvSpPr>
              <a:spLocks noChangeArrowheads="1"/>
            </p:cNvSpPr>
            <p:nvPr/>
          </p:nvSpPr>
          <p:spPr bwMode="auto">
            <a:xfrm>
              <a:off x="1857" y="1084"/>
              <a:ext cx="27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B</a:t>
              </a:r>
              <a:r>
                <a:rPr lang="en-US" sz="1800" baseline="-25000">
                  <a:latin typeface="Arial" charset="0"/>
                </a:rPr>
                <a:t>1</a:t>
              </a:r>
            </a:p>
          </p:txBody>
        </p:sp>
      </p:grpSp>
      <p:sp>
        <p:nvSpPr>
          <p:cNvPr id="30769" name="Line 76"/>
          <p:cNvSpPr>
            <a:spLocks noChangeShapeType="1"/>
          </p:cNvSpPr>
          <p:nvPr/>
        </p:nvSpPr>
        <p:spPr bwMode="auto">
          <a:xfrm>
            <a:off x="2971800" y="4876800"/>
            <a:ext cx="838200" cy="0"/>
          </a:xfrm>
          <a:prstGeom prst="line">
            <a:avLst/>
          </a:prstGeom>
          <a:noFill/>
          <a:ln w="12700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0770" name="Rectangle 77"/>
          <p:cNvSpPr>
            <a:spLocks noChangeArrowheads="1"/>
          </p:cNvSpPr>
          <p:nvPr/>
        </p:nvSpPr>
        <p:spPr bwMode="auto">
          <a:xfrm>
            <a:off x="2057400" y="1676400"/>
            <a:ext cx="3271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800">
                <a:latin typeface="Arial" charset="0"/>
              </a:rPr>
              <a:t>B</a:t>
            </a:r>
            <a:r>
              <a:rPr lang="en-US" sz="1800" baseline="-25000">
                <a:latin typeface="Arial" charset="0"/>
              </a:rPr>
              <a:t>1 </a:t>
            </a:r>
            <a:r>
              <a:rPr lang="en-US" sz="1800">
                <a:latin typeface="Symbol" pitchFamily="18" charset="2"/>
              </a:rPr>
              <a:t>¹</a:t>
            </a:r>
            <a:r>
              <a:rPr lang="en-US" sz="1800">
                <a:latin typeface="WP MathA"/>
              </a:rPr>
              <a:t> </a:t>
            </a:r>
            <a:r>
              <a:rPr lang="en-US" sz="1800">
                <a:latin typeface="Arial" charset="0"/>
              </a:rPr>
              <a:t>B</a:t>
            </a:r>
            <a:r>
              <a:rPr lang="en-US" sz="1800" baseline="-25000">
                <a:latin typeface="Arial" charset="0"/>
              </a:rPr>
              <a:t>2  </a:t>
            </a:r>
            <a:r>
              <a:rPr lang="en-US" sz="1800">
                <a:latin typeface="Symbol" pitchFamily="18" charset="2"/>
              </a:rPr>
              <a:t>¹</a:t>
            </a:r>
            <a:r>
              <a:rPr lang="en-US" sz="1800">
                <a:latin typeface="WP MathA"/>
              </a:rPr>
              <a:t> </a:t>
            </a:r>
            <a:r>
              <a:rPr lang="en-US" sz="1800">
                <a:latin typeface="Arial" charset="0"/>
              </a:rPr>
              <a:t>B</a:t>
            </a:r>
            <a:r>
              <a:rPr lang="en-US" sz="1800" baseline="-25000">
                <a:latin typeface="Arial" charset="0"/>
              </a:rPr>
              <a:t>3  </a:t>
            </a:r>
            <a:r>
              <a:rPr lang="en-US" sz="1800">
                <a:latin typeface="Symbol" pitchFamily="18" charset="2"/>
              </a:rPr>
              <a:t>¹</a:t>
            </a:r>
            <a:r>
              <a:rPr lang="en-US" sz="1800">
                <a:latin typeface="WP MathA"/>
              </a:rPr>
              <a:t>  </a:t>
            </a:r>
            <a:r>
              <a:rPr lang="en-US" sz="1800">
                <a:latin typeface="Arial" charset="0"/>
              </a:rPr>
              <a:t>…  </a:t>
            </a:r>
            <a:r>
              <a:rPr lang="en-US" sz="1800">
                <a:latin typeface="Symbol" pitchFamily="18" charset="2"/>
              </a:rPr>
              <a:t>¹</a:t>
            </a:r>
            <a:r>
              <a:rPr lang="en-US" sz="1800">
                <a:latin typeface="Arial" charset="0"/>
              </a:rPr>
              <a:t> B</a:t>
            </a:r>
            <a:r>
              <a:rPr lang="en-US" sz="1800" baseline="-25000">
                <a:latin typeface="Arial" charset="0"/>
              </a:rPr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2"/>
          <p:cNvSpPr txBox="1">
            <a:spLocks noChangeArrowheads="1"/>
          </p:cNvSpPr>
          <p:nvPr/>
        </p:nvSpPr>
        <p:spPr bwMode="auto">
          <a:xfrm>
            <a:off x="1584325" y="765175"/>
            <a:ext cx="6299200" cy="10064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defTabSz="936625"/>
            <a:r>
              <a:rPr lang="ru-RU">
                <a:latin typeface="Arial" charset="0"/>
              </a:rPr>
              <a:t>Показатели экономии меняются из года в год</a:t>
            </a:r>
            <a:r>
              <a:rPr lang="nb-NO">
                <a:latin typeface="Arial" charset="0"/>
              </a:rPr>
              <a:t>.</a:t>
            </a:r>
          </a:p>
          <a:p>
            <a:pPr algn="ctr" defTabSz="936625"/>
            <a:r>
              <a:rPr lang="nb-NO">
                <a:latin typeface="Arial" charset="0"/>
              </a:rPr>
              <a:t>   </a:t>
            </a:r>
            <a:r>
              <a:rPr lang="ru-RU">
                <a:latin typeface="Arial" charset="0"/>
              </a:rPr>
              <a:t>Инвестиции составили </a:t>
            </a:r>
            <a:r>
              <a:rPr lang="nb-NO">
                <a:latin typeface="Arial" charset="0"/>
              </a:rPr>
              <a:t>4000</a:t>
            </a:r>
            <a:r>
              <a:rPr lang="ru-RU">
                <a:latin typeface="Arial" charset="0"/>
              </a:rPr>
              <a:t> руб.</a:t>
            </a:r>
            <a:endParaRPr lang="nb-NO">
              <a:latin typeface="Arial" charset="0"/>
            </a:endParaRPr>
          </a:p>
          <a:p>
            <a:pPr algn="ctr" defTabSz="936625"/>
            <a:r>
              <a:rPr lang="nb-NO"/>
              <a:t>r = 0,2*100%</a:t>
            </a:r>
          </a:p>
        </p:txBody>
      </p:sp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2967038" y="2212975"/>
            <a:ext cx="184150" cy="4730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936625" eaLnBrk="0" hangingPunct="0">
              <a:lnSpc>
                <a:spcPct val="125000"/>
              </a:lnSpc>
              <a:spcBef>
                <a:spcPct val="25000"/>
              </a:spcBef>
            </a:pPr>
            <a:endParaRPr lang="ru-RU"/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4264025" y="2355850"/>
            <a:ext cx="184150" cy="4730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936625" eaLnBrk="0" hangingPunct="0">
              <a:lnSpc>
                <a:spcPct val="125000"/>
              </a:lnSpc>
              <a:spcBef>
                <a:spcPct val="25000"/>
              </a:spcBef>
            </a:pPr>
            <a:endParaRPr lang="ru-RU"/>
          </a:p>
        </p:txBody>
      </p:sp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3903663" y="2355850"/>
            <a:ext cx="184150" cy="4730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936625" eaLnBrk="0" hangingPunct="0">
              <a:lnSpc>
                <a:spcPct val="125000"/>
              </a:lnSpc>
              <a:spcBef>
                <a:spcPct val="25000"/>
              </a:spcBef>
            </a:pPr>
            <a:endParaRPr lang="ru-RU"/>
          </a:p>
        </p:txBody>
      </p:sp>
      <p:pic>
        <p:nvPicPr>
          <p:cNvPr id="32773" name="Picture 6" descr="tekna-hovedlogo-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228600"/>
            <a:ext cx="147637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Line 7"/>
          <p:cNvSpPr>
            <a:spLocks noChangeShapeType="1"/>
          </p:cNvSpPr>
          <p:nvPr/>
        </p:nvSpPr>
        <p:spPr bwMode="auto">
          <a:xfrm>
            <a:off x="5105400" y="2057400"/>
            <a:ext cx="2971800" cy="0"/>
          </a:xfrm>
          <a:prstGeom prst="line">
            <a:avLst/>
          </a:prstGeom>
          <a:noFill/>
          <a:ln w="12700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2775" name="Line 8"/>
          <p:cNvSpPr>
            <a:spLocks noChangeShapeType="1"/>
          </p:cNvSpPr>
          <p:nvPr/>
        </p:nvSpPr>
        <p:spPr bwMode="auto">
          <a:xfrm>
            <a:off x="5181600" y="2057400"/>
            <a:ext cx="2971800" cy="0"/>
          </a:xfrm>
          <a:prstGeom prst="line">
            <a:avLst/>
          </a:prstGeom>
          <a:noFill/>
          <a:ln w="12700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13673" name="Group 9"/>
          <p:cNvGraphicFramePr>
            <a:graphicFrameLocks noGrp="1"/>
          </p:cNvGraphicFramePr>
          <p:nvPr/>
        </p:nvGraphicFramePr>
        <p:xfrm>
          <a:off x="1835150" y="1844675"/>
          <a:ext cx="6096000" cy="411480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</a:t>
                      </a:r>
                      <a:r>
                        <a:rPr kumimoji="0" lang="nb-NO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  <a:endParaRPr kumimoji="0" lang="nb-NO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(1+r)</a:t>
                      </a:r>
                      <a:r>
                        <a:rPr kumimoji="0" lang="nb-NO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endParaRPr kumimoji="0" lang="nb-NO" sz="24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-4000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-4000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1,728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2,074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2,488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2,986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NPV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2700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828" name="Rektangel 62"/>
          <p:cNvSpPr>
            <a:spLocks noChangeArrowheads="1"/>
          </p:cNvSpPr>
          <p:nvPr/>
        </p:nvSpPr>
        <p:spPr bwMode="auto">
          <a:xfrm>
            <a:off x="7091363" y="1384300"/>
            <a:ext cx="17414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36625"/>
            <a:r>
              <a:rPr lang="ru-RU">
                <a:latin typeface="Arial" charset="0"/>
              </a:rPr>
              <a:t>Пример №</a:t>
            </a:r>
            <a:r>
              <a:rPr lang="nb-NO">
                <a:latin typeface="Arial" charset="0"/>
              </a:rPr>
              <a:t> </a:t>
            </a:r>
            <a:r>
              <a:rPr lang="ru-RU">
                <a:latin typeface="Arial" charset="0"/>
              </a:rPr>
              <a:t>2</a:t>
            </a:r>
            <a:endParaRPr lang="nb-NO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ChangeArrowheads="1"/>
          </p:cNvSpPr>
          <p:nvPr/>
        </p:nvSpPr>
        <p:spPr bwMode="auto">
          <a:xfrm>
            <a:off x="323850" y="765175"/>
            <a:ext cx="8488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defTabSz="762000" eaLnBrk="0" hangingPunct="0"/>
            <a:r>
              <a:rPr lang="ru-RU" sz="2800">
                <a:latin typeface="Arial" charset="0"/>
              </a:rPr>
              <a:t>Равная чистая годовая экономия/поступления</a:t>
            </a:r>
            <a:endParaRPr lang="en-US" sz="2800">
              <a:latin typeface="Arial" charset="0"/>
            </a:endParaRPr>
          </a:p>
        </p:txBody>
      </p:sp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3779838" y="1376363"/>
            <a:ext cx="19700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800">
                <a:latin typeface="Arial" charset="0"/>
              </a:rPr>
              <a:t>B</a:t>
            </a:r>
            <a:r>
              <a:rPr lang="en-US" sz="1800" baseline="-25000">
                <a:latin typeface="Arial" charset="0"/>
              </a:rPr>
              <a:t>1</a:t>
            </a:r>
            <a:r>
              <a:rPr lang="en-US" sz="1800">
                <a:latin typeface="Arial" charset="0"/>
              </a:rPr>
              <a:t> = B</a:t>
            </a:r>
            <a:r>
              <a:rPr lang="en-US" sz="1800" baseline="-25000">
                <a:latin typeface="Arial" charset="0"/>
              </a:rPr>
              <a:t>2</a:t>
            </a:r>
            <a:r>
              <a:rPr lang="en-US" sz="1800">
                <a:latin typeface="Arial" charset="0"/>
              </a:rPr>
              <a:t> = … = B</a:t>
            </a:r>
            <a:r>
              <a:rPr lang="en-US" sz="1800" baseline="-25000">
                <a:latin typeface="Arial" charset="0"/>
              </a:rPr>
              <a:t>n</a:t>
            </a:r>
          </a:p>
        </p:txBody>
      </p:sp>
      <p:grpSp>
        <p:nvGrpSpPr>
          <p:cNvPr id="33795" name="Group 8"/>
          <p:cNvGrpSpPr>
            <a:grpSpLocks/>
          </p:cNvGrpSpPr>
          <p:nvPr/>
        </p:nvGrpSpPr>
        <p:grpSpPr bwMode="auto">
          <a:xfrm>
            <a:off x="2951163" y="1881188"/>
            <a:ext cx="3262312" cy="723900"/>
            <a:chOff x="1862" y="1008"/>
            <a:chExt cx="2055" cy="456"/>
          </a:xfrm>
        </p:grpSpPr>
        <p:sp>
          <p:nvSpPr>
            <p:cNvPr id="33831" name="Rectangle 4"/>
            <p:cNvSpPr>
              <a:spLocks noChangeArrowheads="1"/>
            </p:cNvSpPr>
            <p:nvPr/>
          </p:nvSpPr>
          <p:spPr bwMode="auto">
            <a:xfrm>
              <a:off x="1862" y="1089"/>
              <a:ext cx="205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NPV  = B</a:t>
              </a:r>
              <a:r>
                <a:rPr lang="en-US" sz="1800" baseline="30000">
                  <a:latin typeface="Arial" charset="0"/>
                </a:rPr>
                <a:t> .</a:t>
              </a:r>
              <a:r>
                <a:rPr lang="en-US" sz="1800">
                  <a:latin typeface="Arial" charset="0"/>
                </a:rPr>
                <a:t>                         -  I</a:t>
              </a:r>
              <a:r>
                <a:rPr lang="en-US" sz="1800" baseline="-25000">
                  <a:latin typeface="Arial" charset="0"/>
                </a:rPr>
                <a:t>0</a:t>
              </a:r>
              <a:r>
                <a:rPr lang="en-US" sz="1800">
                  <a:latin typeface="Arial" charset="0"/>
                </a:rPr>
                <a:t> </a:t>
              </a:r>
            </a:p>
          </p:txBody>
        </p:sp>
        <p:sp>
          <p:nvSpPr>
            <p:cNvPr id="33832" name="Rectangle 5"/>
            <p:cNvSpPr>
              <a:spLocks noChangeArrowheads="1"/>
            </p:cNvSpPr>
            <p:nvPr/>
          </p:nvSpPr>
          <p:spPr bwMode="auto">
            <a:xfrm>
              <a:off x="2630" y="1008"/>
              <a:ext cx="9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1 - ( 1 + r ) </a:t>
              </a:r>
              <a:r>
                <a:rPr lang="en-US" sz="1800" baseline="30000">
                  <a:latin typeface="Arial" charset="0"/>
                </a:rPr>
                <a:t>-n</a:t>
              </a:r>
            </a:p>
          </p:txBody>
        </p:sp>
        <p:sp>
          <p:nvSpPr>
            <p:cNvPr id="33833" name="Rectangle 6"/>
            <p:cNvSpPr>
              <a:spLocks noChangeArrowheads="1"/>
            </p:cNvSpPr>
            <p:nvPr/>
          </p:nvSpPr>
          <p:spPr bwMode="auto">
            <a:xfrm>
              <a:off x="2582" y="1036"/>
              <a:ext cx="10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 u="sng">
                  <a:latin typeface="Arial" charset="0"/>
                </a:rPr>
                <a:t>                      </a:t>
              </a:r>
              <a:r>
                <a:rPr lang="en-US" sz="1800">
                  <a:latin typeface="Arial" charset="0"/>
                </a:rPr>
                <a:t> </a:t>
              </a:r>
            </a:p>
          </p:txBody>
        </p:sp>
        <p:sp>
          <p:nvSpPr>
            <p:cNvPr id="33834" name="Rectangle 7"/>
            <p:cNvSpPr>
              <a:spLocks noChangeArrowheads="1"/>
            </p:cNvSpPr>
            <p:nvPr/>
          </p:nvSpPr>
          <p:spPr bwMode="auto">
            <a:xfrm>
              <a:off x="2966" y="1233"/>
              <a:ext cx="1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r</a:t>
              </a:r>
            </a:p>
          </p:txBody>
        </p:sp>
      </p:grpSp>
      <p:grpSp>
        <p:nvGrpSpPr>
          <p:cNvPr id="33796" name="Group 42"/>
          <p:cNvGrpSpPr>
            <a:grpSpLocks/>
          </p:cNvGrpSpPr>
          <p:nvPr/>
        </p:nvGrpSpPr>
        <p:grpSpPr bwMode="auto">
          <a:xfrm>
            <a:off x="1460500" y="2528888"/>
            <a:ext cx="5489575" cy="4276725"/>
            <a:chOff x="920" y="1593"/>
            <a:chExt cx="3458" cy="2694"/>
          </a:xfrm>
        </p:grpSpPr>
        <p:sp>
          <p:nvSpPr>
            <p:cNvPr id="33798" name="Rectangle 9"/>
            <p:cNvSpPr>
              <a:spLocks noChangeArrowheads="1"/>
            </p:cNvSpPr>
            <p:nvPr/>
          </p:nvSpPr>
          <p:spPr bwMode="auto">
            <a:xfrm>
              <a:off x="1050" y="1593"/>
              <a:ext cx="80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10000"/>
                  </a:solidFill>
                  <a:latin typeface="Arial" charset="0"/>
                </a:rPr>
                <a:t>Сбережения</a:t>
              </a:r>
            </a:p>
          </p:txBody>
        </p:sp>
        <p:sp>
          <p:nvSpPr>
            <p:cNvPr id="33799" name="Rectangle 10"/>
            <p:cNvSpPr>
              <a:spLocks noChangeArrowheads="1"/>
            </p:cNvSpPr>
            <p:nvPr/>
          </p:nvSpPr>
          <p:spPr bwMode="auto">
            <a:xfrm>
              <a:off x="3903" y="2869"/>
              <a:ext cx="47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10000"/>
                  </a:solidFill>
                  <a:latin typeface="Arial" charset="0"/>
                </a:rPr>
                <a:t>Время</a:t>
              </a:r>
            </a:p>
          </p:txBody>
        </p:sp>
        <p:sp>
          <p:nvSpPr>
            <p:cNvPr id="33800" name="Rectangle 11"/>
            <p:cNvSpPr>
              <a:spLocks noChangeArrowheads="1"/>
            </p:cNvSpPr>
            <p:nvPr/>
          </p:nvSpPr>
          <p:spPr bwMode="auto">
            <a:xfrm>
              <a:off x="920" y="4095"/>
              <a:ext cx="7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10000"/>
                  </a:solidFill>
                  <a:latin typeface="Arial" charset="0"/>
                </a:rPr>
                <a:t>Инвестиции</a:t>
              </a:r>
            </a:p>
          </p:txBody>
        </p:sp>
        <p:sp>
          <p:nvSpPr>
            <p:cNvPr id="33801" name="Line 12"/>
            <p:cNvSpPr>
              <a:spLocks noChangeShapeType="1"/>
            </p:cNvSpPr>
            <p:nvPr/>
          </p:nvSpPr>
          <p:spPr bwMode="auto">
            <a:xfrm>
              <a:off x="1296" y="1776"/>
              <a:ext cx="0" cy="2304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02" name="Rectangle 13"/>
            <p:cNvSpPr>
              <a:spLocks noChangeArrowheads="1"/>
            </p:cNvSpPr>
            <p:nvPr/>
          </p:nvSpPr>
          <p:spPr bwMode="auto">
            <a:xfrm>
              <a:off x="1204" y="2856"/>
              <a:ext cx="184" cy="836"/>
            </a:xfrm>
            <a:prstGeom prst="rect">
              <a:avLst/>
            </a:prstGeom>
            <a:solidFill>
              <a:srgbClr val="A5A5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5000"/>
                </a:lnSpc>
                <a:spcBef>
                  <a:spcPct val="25000"/>
                </a:spcBef>
              </a:pPr>
              <a:endParaRPr lang="nb-NO"/>
            </a:p>
          </p:txBody>
        </p:sp>
        <p:sp>
          <p:nvSpPr>
            <p:cNvPr id="33803" name="Rectangle 14"/>
            <p:cNvSpPr>
              <a:spLocks noChangeArrowheads="1"/>
            </p:cNvSpPr>
            <p:nvPr/>
          </p:nvSpPr>
          <p:spPr bwMode="auto">
            <a:xfrm>
              <a:off x="1512" y="2803"/>
              <a:ext cx="231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000">
                  <a:latin typeface="Arial" charset="0"/>
                </a:rPr>
                <a:t>1         2         3         4        5          6        7        8         9        10</a:t>
              </a:r>
            </a:p>
          </p:txBody>
        </p:sp>
        <p:sp>
          <p:nvSpPr>
            <p:cNvPr id="33804" name="Rectangle 15"/>
            <p:cNvSpPr>
              <a:spLocks noChangeArrowheads="1"/>
            </p:cNvSpPr>
            <p:nvPr/>
          </p:nvSpPr>
          <p:spPr bwMode="auto">
            <a:xfrm>
              <a:off x="1492" y="2068"/>
              <a:ext cx="184" cy="71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5000"/>
                </a:lnSpc>
                <a:spcBef>
                  <a:spcPct val="25000"/>
                </a:spcBef>
              </a:pPr>
              <a:endParaRPr lang="nb-NO"/>
            </a:p>
          </p:txBody>
        </p:sp>
        <p:sp>
          <p:nvSpPr>
            <p:cNvPr id="33805" name="Rectangle 16"/>
            <p:cNvSpPr>
              <a:spLocks noChangeArrowheads="1"/>
            </p:cNvSpPr>
            <p:nvPr/>
          </p:nvSpPr>
          <p:spPr bwMode="auto">
            <a:xfrm>
              <a:off x="1732" y="2068"/>
              <a:ext cx="184" cy="71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5000"/>
                </a:lnSpc>
                <a:spcBef>
                  <a:spcPct val="25000"/>
                </a:spcBef>
              </a:pPr>
              <a:endParaRPr lang="nb-NO"/>
            </a:p>
          </p:txBody>
        </p:sp>
        <p:sp>
          <p:nvSpPr>
            <p:cNvPr id="33806" name="Rectangle 17"/>
            <p:cNvSpPr>
              <a:spLocks noChangeArrowheads="1"/>
            </p:cNvSpPr>
            <p:nvPr/>
          </p:nvSpPr>
          <p:spPr bwMode="auto">
            <a:xfrm>
              <a:off x="1972" y="2068"/>
              <a:ext cx="184" cy="71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5000"/>
                </a:lnSpc>
                <a:spcBef>
                  <a:spcPct val="25000"/>
                </a:spcBef>
              </a:pPr>
              <a:endParaRPr lang="nb-NO"/>
            </a:p>
          </p:txBody>
        </p:sp>
        <p:sp>
          <p:nvSpPr>
            <p:cNvPr id="33807" name="Rectangle 18"/>
            <p:cNvSpPr>
              <a:spLocks noChangeArrowheads="1"/>
            </p:cNvSpPr>
            <p:nvPr/>
          </p:nvSpPr>
          <p:spPr bwMode="auto">
            <a:xfrm>
              <a:off x="2212" y="2068"/>
              <a:ext cx="184" cy="71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5000"/>
                </a:lnSpc>
                <a:spcBef>
                  <a:spcPct val="25000"/>
                </a:spcBef>
              </a:pPr>
              <a:endParaRPr lang="nb-NO"/>
            </a:p>
          </p:txBody>
        </p:sp>
        <p:sp>
          <p:nvSpPr>
            <p:cNvPr id="33808" name="Rectangle 19"/>
            <p:cNvSpPr>
              <a:spLocks noChangeArrowheads="1"/>
            </p:cNvSpPr>
            <p:nvPr/>
          </p:nvSpPr>
          <p:spPr bwMode="auto">
            <a:xfrm>
              <a:off x="2452" y="2068"/>
              <a:ext cx="184" cy="71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5000"/>
                </a:lnSpc>
                <a:spcBef>
                  <a:spcPct val="25000"/>
                </a:spcBef>
              </a:pPr>
              <a:endParaRPr lang="nb-NO"/>
            </a:p>
          </p:txBody>
        </p:sp>
        <p:sp>
          <p:nvSpPr>
            <p:cNvPr id="33809" name="Rectangle 20"/>
            <p:cNvSpPr>
              <a:spLocks noChangeArrowheads="1"/>
            </p:cNvSpPr>
            <p:nvPr/>
          </p:nvSpPr>
          <p:spPr bwMode="auto">
            <a:xfrm>
              <a:off x="2692" y="2068"/>
              <a:ext cx="184" cy="71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5000"/>
                </a:lnSpc>
                <a:spcBef>
                  <a:spcPct val="25000"/>
                </a:spcBef>
              </a:pPr>
              <a:endParaRPr lang="nb-NO"/>
            </a:p>
          </p:txBody>
        </p:sp>
        <p:sp>
          <p:nvSpPr>
            <p:cNvPr id="33810" name="Rectangle 21"/>
            <p:cNvSpPr>
              <a:spLocks noChangeArrowheads="1"/>
            </p:cNvSpPr>
            <p:nvPr/>
          </p:nvSpPr>
          <p:spPr bwMode="auto">
            <a:xfrm>
              <a:off x="2932" y="2068"/>
              <a:ext cx="184" cy="71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5000"/>
                </a:lnSpc>
                <a:spcBef>
                  <a:spcPct val="25000"/>
                </a:spcBef>
              </a:pPr>
              <a:endParaRPr lang="nb-NO"/>
            </a:p>
          </p:txBody>
        </p:sp>
        <p:sp>
          <p:nvSpPr>
            <p:cNvPr id="33811" name="Rectangle 22"/>
            <p:cNvSpPr>
              <a:spLocks noChangeArrowheads="1"/>
            </p:cNvSpPr>
            <p:nvPr/>
          </p:nvSpPr>
          <p:spPr bwMode="auto">
            <a:xfrm>
              <a:off x="3172" y="2068"/>
              <a:ext cx="184" cy="71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5000"/>
                </a:lnSpc>
                <a:spcBef>
                  <a:spcPct val="25000"/>
                </a:spcBef>
              </a:pPr>
              <a:endParaRPr lang="nb-NO"/>
            </a:p>
          </p:txBody>
        </p:sp>
        <p:sp>
          <p:nvSpPr>
            <p:cNvPr id="33812" name="Rectangle 23"/>
            <p:cNvSpPr>
              <a:spLocks noChangeArrowheads="1"/>
            </p:cNvSpPr>
            <p:nvPr/>
          </p:nvSpPr>
          <p:spPr bwMode="auto">
            <a:xfrm>
              <a:off x="3652" y="2068"/>
              <a:ext cx="184" cy="71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5000"/>
                </a:lnSpc>
                <a:spcBef>
                  <a:spcPct val="25000"/>
                </a:spcBef>
              </a:pPr>
              <a:endParaRPr lang="nb-NO"/>
            </a:p>
          </p:txBody>
        </p:sp>
        <p:sp>
          <p:nvSpPr>
            <p:cNvPr id="33813" name="Rectangle 24"/>
            <p:cNvSpPr>
              <a:spLocks noChangeArrowheads="1"/>
            </p:cNvSpPr>
            <p:nvPr/>
          </p:nvSpPr>
          <p:spPr bwMode="auto">
            <a:xfrm>
              <a:off x="3412" y="2068"/>
              <a:ext cx="184" cy="712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5000"/>
                </a:lnSpc>
                <a:spcBef>
                  <a:spcPct val="25000"/>
                </a:spcBef>
              </a:pPr>
              <a:endParaRPr lang="nb-NO"/>
            </a:p>
          </p:txBody>
        </p:sp>
        <p:sp>
          <p:nvSpPr>
            <p:cNvPr id="33814" name="Line 25"/>
            <p:cNvSpPr>
              <a:spLocks noChangeShapeType="1"/>
            </p:cNvSpPr>
            <p:nvPr/>
          </p:nvSpPr>
          <p:spPr bwMode="auto">
            <a:xfrm>
              <a:off x="1056" y="2784"/>
              <a:ext cx="3072" cy="0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3815" name="Group 41"/>
            <p:cNvGrpSpPr>
              <a:grpSpLocks/>
            </p:cNvGrpSpPr>
            <p:nvPr/>
          </p:nvGrpSpPr>
          <p:grpSpPr bwMode="auto">
            <a:xfrm>
              <a:off x="2400" y="3600"/>
              <a:ext cx="1873" cy="529"/>
              <a:chOff x="2400" y="3600"/>
              <a:chExt cx="1873" cy="529"/>
            </a:xfrm>
          </p:grpSpPr>
          <p:grpSp>
            <p:nvGrpSpPr>
              <p:cNvPr id="33816" name="Group 30"/>
              <p:cNvGrpSpPr>
                <a:grpSpLocks/>
              </p:cNvGrpSpPr>
              <p:nvPr/>
            </p:nvGrpSpPr>
            <p:grpSpPr bwMode="auto">
              <a:xfrm>
                <a:off x="3648" y="3600"/>
                <a:ext cx="625" cy="529"/>
                <a:chOff x="3648" y="3600"/>
                <a:chExt cx="625" cy="529"/>
              </a:xfrm>
            </p:grpSpPr>
            <p:sp>
              <p:nvSpPr>
                <p:cNvPr id="33827" name="Freeform 26"/>
                <p:cNvSpPr>
                  <a:spLocks/>
                </p:cNvSpPr>
                <p:nvPr/>
              </p:nvSpPr>
              <p:spPr bwMode="auto">
                <a:xfrm>
                  <a:off x="3648" y="3600"/>
                  <a:ext cx="625" cy="529"/>
                </a:xfrm>
                <a:custGeom>
                  <a:avLst/>
                  <a:gdLst>
                    <a:gd name="T0" fmla="*/ 85 w 625"/>
                    <a:gd name="T1" fmla="*/ 182 h 529"/>
                    <a:gd name="T2" fmla="*/ 3 w 625"/>
                    <a:gd name="T3" fmla="*/ 338 h 529"/>
                    <a:gd name="T4" fmla="*/ 24 w 625"/>
                    <a:gd name="T5" fmla="*/ 443 h 529"/>
                    <a:gd name="T6" fmla="*/ 137 w 625"/>
                    <a:gd name="T7" fmla="*/ 510 h 529"/>
                    <a:gd name="T8" fmla="*/ 298 w 625"/>
                    <a:gd name="T9" fmla="*/ 528 h 529"/>
                    <a:gd name="T10" fmla="*/ 532 w 625"/>
                    <a:gd name="T11" fmla="*/ 467 h 529"/>
                    <a:gd name="T12" fmla="*/ 614 w 625"/>
                    <a:gd name="T13" fmla="*/ 370 h 529"/>
                    <a:gd name="T14" fmla="*/ 603 w 625"/>
                    <a:gd name="T15" fmla="*/ 238 h 529"/>
                    <a:gd name="T16" fmla="*/ 496 w 625"/>
                    <a:gd name="T17" fmla="*/ 147 h 529"/>
                    <a:gd name="T18" fmla="*/ 341 w 625"/>
                    <a:gd name="T19" fmla="*/ 102 h 529"/>
                    <a:gd name="T20" fmla="*/ 368 w 625"/>
                    <a:gd name="T21" fmla="*/ 17 h 529"/>
                    <a:gd name="T22" fmla="*/ 319 w 625"/>
                    <a:gd name="T23" fmla="*/ 3 h 529"/>
                    <a:gd name="T24" fmla="*/ 261 w 625"/>
                    <a:gd name="T25" fmla="*/ 62 h 529"/>
                    <a:gd name="T26" fmla="*/ 252 w 625"/>
                    <a:gd name="T27" fmla="*/ 0 h 529"/>
                    <a:gd name="T28" fmla="*/ 205 w 625"/>
                    <a:gd name="T29" fmla="*/ 41 h 529"/>
                    <a:gd name="T30" fmla="*/ 179 w 625"/>
                    <a:gd name="T31" fmla="*/ 80 h 529"/>
                    <a:gd name="T32" fmla="*/ 67 w 625"/>
                    <a:gd name="T33" fmla="*/ 41 h 529"/>
                    <a:gd name="T34" fmla="*/ 118 w 625"/>
                    <a:gd name="T35" fmla="*/ 99 h 529"/>
                    <a:gd name="T36" fmla="*/ 169 w 625"/>
                    <a:gd name="T37" fmla="*/ 154 h 529"/>
                    <a:gd name="T38" fmla="*/ 294 w 625"/>
                    <a:gd name="T39" fmla="*/ 154 h 529"/>
                    <a:gd name="T40" fmla="*/ 353 w 625"/>
                    <a:gd name="T41" fmla="*/ 118 h 529"/>
                    <a:gd name="T42" fmla="*/ 272 w 625"/>
                    <a:gd name="T43" fmla="*/ 148 h 529"/>
                    <a:gd name="T44" fmla="*/ 324 w 625"/>
                    <a:gd name="T45" fmla="*/ 118 h 529"/>
                    <a:gd name="T46" fmla="*/ 295 w 625"/>
                    <a:gd name="T47" fmla="*/ 121 h 529"/>
                    <a:gd name="T48" fmla="*/ 199 w 625"/>
                    <a:gd name="T49" fmla="*/ 136 h 529"/>
                    <a:gd name="T50" fmla="*/ 131 w 625"/>
                    <a:gd name="T51" fmla="*/ 93 h 529"/>
                    <a:gd name="T52" fmla="*/ 96 w 625"/>
                    <a:gd name="T53" fmla="*/ 56 h 529"/>
                    <a:gd name="T54" fmla="*/ 151 w 625"/>
                    <a:gd name="T55" fmla="*/ 79 h 529"/>
                    <a:gd name="T56" fmla="*/ 209 w 625"/>
                    <a:gd name="T57" fmla="*/ 100 h 529"/>
                    <a:gd name="T58" fmla="*/ 198 w 625"/>
                    <a:gd name="T59" fmla="*/ 63 h 529"/>
                    <a:gd name="T60" fmla="*/ 222 w 625"/>
                    <a:gd name="T61" fmla="*/ 85 h 529"/>
                    <a:gd name="T62" fmla="*/ 244 w 625"/>
                    <a:gd name="T63" fmla="*/ 53 h 529"/>
                    <a:gd name="T64" fmla="*/ 268 w 625"/>
                    <a:gd name="T65" fmla="*/ 87 h 529"/>
                    <a:gd name="T66" fmla="*/ 304 w 625"/>
                    <a:gd name="T67" fmla="*/ 34 h 529"/>
                    <a:gd name="T68" fmla="*/ 296 w 625"/>
                    <a:gd name="T69" fmla="*/ 77 h 529"/>
                    <a:gd name="T70" fmla="*/ 357 w 625"/>
                    <a:gd name="T71" fmla="*/ 40 h 529"/>
                    <a:gd name="T72" fmla="*/ 312 w 625"/>
                    <a:gd name="T73" fmla="*/ 107 h 529"/>
                    <a:gd name="T74" fmla="*/ 411 w 625"/>
                    <a:gd name="T75" fmla="*/ 126 h 529"/>
                    <a:gd name="T76" fmla="*/ 536 w 625"/>
                    <a:gd name="T77" fmla="*/ 188 h 529"/>
                    <a:gd name="T78" fmla="*/ 598 w 625"/>
                    <a:gd name="T79" fmla="*/ 293 h 529"/>
                    <a:gd name="T80" fmla="*/ 584 w 625"/>
                    <a:gd name="T81" fmla="*/ 398 h 529"/>
                    <a:gd name="T82" fmla="*/ 500 w 625"/>
                    <a:gd name="T83" fmla="*/ 466 h 529"/>
                    <a:gd name="T84" fmla="*/ 360 w 625"/>
                    <a:gd name="T85" fmla="*/ 506 h 529"/>
                    <a:gd name="T86" fmla="*/ 175 w 625"/>
                    <a:gd name="T87" fmla="*/ 500 h 529"/>
                    <a:gd name="T88" fmla="*/ 57 w 625"/>
                    <a:gd name="T89" fmla="*/ 460 h 529"/>
                    <a:gd name="T90" fmla="*/ 20 w 625"/>
                    <a:gd name="T91" fmla="*/ 358 h 529"/>
                    <a:gd name="T92" fmla="*/ 77 w 625"/>
                    <a:gd name="T93" fmla="*/ 227 h 529"/>
                    <a:gd name="T94" fmla="*/ 159 w 625"/>
                    <a:gd name="T95" fmla="*/ 130 h 529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625"/>
                    <a:gd name="T145" fmla="*/ 0 h 529"/>
                    <a:gd name="T146" fmla="*/ 625 w 625"/>
                    <a:gd name="T147" fmla="*/ 529 h 529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625" h="529">
                      <a:moveTo>
                        <a:pt x="149" y="119"/>
                      </a:moveTo>
                      <a:lnTo>
                        <a:pt x="120" y="149"/>
                      </a:lnTo>
                      <a:lnTo>
                        <a:pt x="85" y="182"/>
                      </a:lnTo>
                      <a:lnTo>
                        <a:pt x="51" y="229"/>
                      </a:lnTo>
                      <a:lnTo>
                        <a:pt x="17" y="290"/>
                      </a:lnTo>
                      <a:lnTo>
                        <a:pt x="3" y="338"/>
                      </a:lnTo>
                      <a:lnTo>
                        <a:pt x="0" y="375"/>
                      </a:lnTo>
                      <a:lnTo>
                        <a:pt x="6" y="397"/>
                      </a:lnTo>
                      <a:lnTo>
                        <a:pt x="24" y="443"/>
                      </a:lnTo>
                      <a:lnTo>
                        <a:pt x="43" y="475"/>
                      </a:lnTo>
                      <a:lnTo>
                        <a:pt x="77" y="493"/>
                      </a:lnTo>
                      <a:lnTo>
                        <a:pt x="137" y="510"/>
                      </a:lnTo>
                      <a:lnTo>
                        <a:pt x="191" y="519"/>
                      </a:lnTo>
                      <a:lnTo>
                        <a:pt x="258" y="525"/>
                      </a:lnTo>
                      <a:lnTo>
                        <a:pt x="298" y="528"/>
                      </a:lnTo>
                      <a:lnTo>
                        <a:pt x="362" y="523"/>
                      </a:lnTo>
                      <a:lnTo>
                        <a:pt x="455" y="499"/>
                      </a:lnTo>
                      <a:lnTo>
                        <a:pt x="532" y="467"/>
                      </a:lnTo>
                      <a:lnTo>
                        <a:pt x="577" y="434"/>
                      </a:lnTo>
                      <a:lnTo>
                        <a:pt x="603" y="401"/>
                      </a:lnTo>
                      <a:lnTo>
                        <a:pt x="614" y="370"/>
                      </a:lnTo>
                      <a:lnTo>
                        <a:pt x="624" y="332"/>
                      </a:lnTo>
                      <a:lnTo>
                        <a:pt x="618" y="292"/>
                      </a:lnTo>
                      <a:lnTo>
                        <a:pt x="603" y="238"/>
                      </a:lnTo>
                      <a:lnTo>
                        <a:pt x="580" y="206"/>
                      </a:lnTo>
                      <a:lnTo>
                        <a:pt x="543" y="174"/>
                      </a:lnTo>
                      <a:lnTo>
                        <a:pt x="496" y="147"/>
                      </a:lnTo>
                      <a:lnTo>
                        <a:pt x="448" y="126"/>
                      </a:lnTo>
                      <a:lnTo>
                        <a:pt x="403" y="112"/>
                      </a:lnTo>
                      <a:lnTo>
                        <a:pt x="341" y="102"/>
                      </a:lnTo>
                      <a:lnTo>
                        <a:pt x="334" y="90"/>
                      </a:lnTo>
                      <a:lnTo>
                        <a:pt x="372" y="42"/>
                      </a:lnTo>
                      <a:lnTo>
                        <a:pt x="368" y="17"/>
                      </a:lnTo>
                      <a:lnTo>
                        <a:pt x="319" y="52"/>
                      </a:lnTo>
                      <a:lnTo>
                        <a:pt x="326" y="4"/>
                      </a:lnTo>
                      <a:lnTo>
                        <a:pt x="319" y="3"/>
                      </a:lnTo>
                      <a:lnTo>
                        <a:pt x="299" y="6"/>
                      </a:lnTo>
                      <a:lnTo>
                        <a:pt x="275" y="42"/>
                      </a:lnTo>
                      <a:lnTo>
                        <a:pt x="261" y="62"/>
                      </a:lnTo>
                      <a:lnTo>
                        <a:pt x="257" y="30"/>
                      </a:lnTo>
                      <a:lnTo>
                        <a:pt x="264" y="2"/>
                      </a:lnTo>
                      <a:lnTo>
                        <a:pt x="252" y="0"/>
                      </a:lnTo>
                      <a:lnTo>
                        <a:pt x="233" y="18"/>
                      </a:lnTo>
                      <a:lnTo>
                        <a:pt x="221" y="59"/>
                      </a:lnTo>
                      <a:lnTo>
                        <a:pt x="205" y="41"/>
                      </a:lnTo>
                      <a:lnTo>
                        <a:pt x="184" y="38"/>
                      </a:lnTo>
                      <a:lnTo>
                        <a:pt x="178" y="64"/>
                      </a:lnTo>
                      <a:lnTo>
                        <a:pt x="179" y="80"/>
                      </a:lnTo>
                      <a:lnTo>
                        <a:pt x="133" y="52"/>
                      </a:lnTo>
                      <a:lnTo>
                        <a:pt x="79" y="33"/>
                      </a:lnTo>
                      <a:lnTo>
                        <a:pt x="67" y="41"/>
                      </a:lnTo>
                      <a:lnTo>
                        <a:pt x="68" y="56"/>
                      </a:lnTo>
                      <a:lnTo>
                        <a:pt x="91" y="75"/>
                      </a:lnTo>
                      <a:lnTo>
                        <a:pt x="118" y="99"/>
                      </a:lnTo>
                      <a:lnTo>
                        <a:pt x="182" y="136"/>
                      </a:lnTo>
                      <a:lnTo>
                        <a:pt x="178" y="147"/>
                      </a:lnTo>
                      <a:lnTo>
                        <a:pt x="169" y="154"/>
                      </a:lnTo>
                      <a:lnTo>
                        <a:pt x="179" y="162"/>
                      </a:lnTo>
                      <a:lnTo>
                        <a:pt x="226" y="167"/>
                      </a:lnTo>
                      <a:lnTo>
                        <a:pt x="294" y="154"/>
                      </a:lnTo>
                      <a:lnTo>
                        <a:pt x="352" y="138"/>
                      </a:lnTo>
                      <a:lnTo>
                        <a:pt x="368" y="121"/>
                      </a:lnTo>
                      <a:lnTo>
                        <a:pt x="353" y="118"/>
                      </a:lnTo>
                      <a:lnTo>
                        <a:pt x="342" y="127"/>
                      </a:lnTo>
                      <a:lnTo>
                        <a:pt x="307" y="137"/>
                      </a:lnTo>
                      <a:lnTo>
                        <a:pt x="272" y="148"/>
                      </a:lnTo>
                      <a:lnTo>
                        <a:pt x="231" y="150"/>
                      </a:lnTo>
                      <a:lnTo>
                        <a:pt x="288" y="134"/>
                      </a:lnTo>
                      <a:lnTo>
                        <a:pt x="324" y="118"/>
                      </a:lnTo>
                      <a:lnTo>
                        <a:pt x="330" y="112"/>
                      </a:lnTo>
                      <a:lnTo>
                        <a:pt x="313" y="110"/>
                      </a:lnTo>
                      <a:lnTo>
                        <a:pt x="295" y="121"/>
                      </a:lnTo>
                      <a:lnTo>
                        <a:pt x="250" y="134"/>
                      </a:lnTo>
                      <a:lnTo>
                        <a:pt x="217" y="137"/>
                      </a:lnTo>
                      <a:lnTo>
                        <a:pt x="199" y="136"/>
                      </a:lnTo>
                      <a:lnTo>
                        <a:pt x="202" y="122"/>
                      </a:lnTo>
                      <a:lnTo>
                        <a:pt x="167" y="110"/>
                      </a:lnTo>
                      <a:lnTo>
                        <a:pt x="131" y="93"/>
                      </a:lnTo>
                      <a:lnTo>
                        <a:pt x="108" y="74"/>
                      </a:lnTo>
                      <a:lnTo>
                        <a:pt x="97" y="61"/>
                      </a:lnTo>
                      <a:lnTo>
                        <a:pt x="96" y="56"/>
                      </a:lnTo>
                      <a:lnTo>
                        <a:pt x="103" y="55"/>
                      </a:lnTo>
                      <a:lnTo>
                        <a:pt x="122" y="61"/>
                      </a:lnTo>
                      <a:lnTo>
                        <a:pt x="151" y="79"/>
                      </a:lnTo>
                      <a:lnTo>
                        <a:pt x="189" y="101"/>
                      </a:lnTo>
                      <a:lnTo>
                        <a:pt x="198" y="107"/>
                      </a:lnTo>
                      <a:lnTo>
                        <a:pt x="209" y="100"/>
                      </a:lnTo>
                      <a:lnTo>
                        <a:pt x="198" y="86"/>
                      </a:lnTo>
                      <a:lnTo>
                        <a:pt x="199" y="76"/>
                      </a:lnTo>
                      <a:lnTo>
                        <a:pt x="198" y="63"/>
                      </a:lnTo>
                      <a:lnTo>
                        <a:pt x="205" y="62"/>
                      </a:lnTo>
                      <a:lnTo>
                        <a:pt x="215" y="75"/>
                      </a:lnTo>
                      <a:lnTo>
                        <a:pt x="222" y="85"/>
                      </a:lnTo>
                      <a:lnTo>
                        <a:pt x="232" y="85"/>
                      </a:lnTo>
                      <a:lnTo>
                        <a:pt x="239" y="61"/>
                      </a:lnTo>
                      <a:lnTo>
                        <a:pt x="244" y="53"/>
                      </a:lnTo>
                      <a:lnTo>
                        <a:pt x="250" y="64"/>
                      </a:lnTo>
                      <a:lnTo>
                        <a:pt x="256" y="84"/>
                      </a:lnTo>
                      <a:lnTo>
                        <a:pt x="268" y="87"/>
                      </a:lnTo>
                      <a:lnTo>
                        <a:pt x="279" y="67"/>
                      </a:lnTo>
                      <a:lnTo>
                        <a:pt x="289" y="42"/>
                      </a:lnTo>
                      <a:lnTo>
                        <a:pt x="304" y="34"/>
                      </a:lnTo>
                      <a:lnTo>
                        <a:pt x="304" y="37"/>
                      </a:lnTo>
                      <a:lnTo>
                        <a:pt x="299" y="53"/>
                      </a:lnTo>
                      <a:lnTo>
                        <a:pt x="296" y="77"/>
                      </a:lnTo>
                      <a:lnTo>
                        <a:pt x="306" y="78"/>
                      </a:lnTo>
                      <a:lnTo>
                        <a:pt x="351" y="41"/>
                      </a:lnTo>
                      <a:lnTo>
                        <a:pt x="357" y="40"/>
                      </a:lnTo>
                      <a:lnTo>
                        <a:pt x="319" y="85"/>
                      </a:lnTo>
                      <a:lnTo>
                        <a:pt x="311" y="94"/>
                      </a:lnTo>
                      <a:lnTo>
                        <a:pt x="312" y="107"/>
                      </a:lnTo>
                      <a:lnTo>
                        <a:pt x="323" y="111"/>
                      </a:lnTo>
                      <a:lnTo>
                        <a:pt x="356" y="115"/>
                      </a:lnTo>
                      <a:lnTo>
                        <a:pt x="411" y="126"/>
                      </a:lnTo>
                      <a:lnTo>
                        <a:pt x="449" y="139"/>
                      </a:lnTo>
                      <a:lnTo>
                        <a:pt x="497" y="162"/>
                      </a:lnTo>
                      <a:lnTo>
                        <a:pt x="536" y="188"/>
                      </a:lnTo>
                      <a:lnTo>
                        <a:pt x="566" y="219"/>
                      </a:lnTo>
                      <a:lnTo>
                        <a:pt x="592" y="261"/>
                      </a:lnTo>
                      <a:lnTo>
                        <a:pt x="598" y="293"/>
                      </a:lnTo>
                      <a:lnTo>
                        <a:pt x="605" y="328"/>
                      </a:lnTo>
                      <a:lnTo>
                        <a:pt x="596" y="368"/>
                      </a:lnTo>
                      <a:lnTo>
                        <a:pt x="584" y="398"/>
                      </a:lnTo>
                      <a:lnTo>
                        <a:pt x="566" y="418"/>
                      </a:lnTo>
                      <a:lnTo>
                        <a:pt x="546" y="442"/>
                      </a:lnTo>
                      <a:lnTo>
                        <a:pt x="500" y="466"/>
                      </a:lnTo>
                      <a:lnTo>
                        <a:pt x="445" y="488"/>
                      </a:lnTo>
                      <a:lnTo>
                        <a:pt x="416" y="496"/>
                      </a:lnTo>
                      <a:lnTo>
                        <a:pt x="360" y="506"/>
                      </a:lnTo>
                      <a:lnTo>
                        <a:pt x="306" y="511"/>
                      </a:lnTo>
                      <a:lnTo>
                        <a:pt x="240" y="510"/>
                      </a:lnTo>
                      <a:lnTo>
                        <a:pt x="175" y="500"/>
                      </a:lnTo>
                      <a:lnTo>
                        <a:pt x="124" y="489"/>
                      </a:lnTo>
                      <a:lnTo>
                        <a:pt x="78" y="474"/>
                      </a:lnTo>
                      <a:lnTo>
                        <a:pt x="57" y="460"/>
                      </a:lnTo>
                      <a:lnTo>
                        <a:pt x="48" y="444"/>
                      </a:lnTo>
                      <a:lnTo>
                        <a:pt x="26" y="393"/>
                      </a:lnTo>
                      <a:lnTo>
                        <a:pt x="20" y="358"/>
                      </a:lnTo>
                      <a:lnTo>
                        <a:pt x="28" y="319"/>
                      </a:lnTo>
                      <a:lnTo>
                        <a:pt x="42" y="272"/>
                      </a:lnTo>
                      <a:lnTo>
                        <a:pt x="77" y="227"/>
                      </a:lnTo>
                      <a:lnTo>
                        <a:pt x="108" y="178"/>
                      </a:lnTo>
                      <a:lnTo>
                        <a:pt x="140" y="148"/>
                      </a:lnTo>
                      <a:lnTo>
                        <a:pt x="159" y="130"/>
                      </a:lnTo>
                      <a:lnTo>
                        <a:pt x="149" y="119"/>
                      </a:lnTo>
                    </a:path>
                  </a:pathLst>
                </a:custGeom>
                <a:solidFill>
                  <a:srgbClr val="000000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125000"/>
                    </a:lnSpc>
                    <a:spcBef>
                      <a:spcPct val="25000"/>
                    </a:spcBef>
                  </a:pPr>
                  <a:endParaRPr lang="nb-NO"/>
                </a:p>
              </p:txBody>
            </p:sp>
            <p:sp>
              <p:nvSpPr>
                <p:cNvPr id="33828" name="Freeform 27"/>
                <p:cNvSpPr>
                  <a:spLocks/>
                </p:cNvSpPr>
                <p:nvPr/>
              </p:nvSpPr>
              <p:spPr bwMode="auto">
                <a:xfrm>
                  <a:off x="3874" y="3809"/>
                  <a:ext cx="131" cy="169"/>
                </a:xfrm>
                <a:custGeom>
                  <a:avLst/>
                  <a:gdLst>
                    <a:gd name="T0" fmla="*/ 65 w 131"/>
                    <a:gd name="T1" fmla="*/ 28 h 169"/>
                    <a:gd name="T2" fmla="*/ 89 w 131"/>
                    <a:gd name="T3" fmla="*/ 26 h 169"/>
                    <a:gd name="T4" fmla="*/ 112 w 131"/>
                    <a:gd name="T5" fmla="*/ 35 h 169"/>
                    <a:gd name="T6" fmla="*/ 123 w 131"/>
                    <a:gd name="T7" fmla="*/ 46 h 169"/>
                    <a:gd name="T8" fmla="*/ 101 w 131"/>
                    <a:gd name="T9" fmla="*/ 56 h 169"/>
                    <a:gd name="T10" fmla="*/ 85 w 131"/>
                    <a:gd name="T11" fmla="*/ 48 h 169"/>
                    <a:gd name="T12" fmla="*/ 67 w 131"/>
                    <a:gd name="T13" fmla="*/ 46 h 169"/>
                    <a:gd name="T14" fmla="*/ 50 w 131"/>
                    <a:gd name="T15" fmla="*/ 47 h 169"/>
                    <a:gd name="T16" fmla="*/ 24 w 131"/>
                    <a:gd name="T17" fmla="*/ 56 h 169"/>
                    <a:gd name="T18" fmla="*/ 22 w 131"/>
                    <a:gd name="T19" fmla="*/ 70 h 169"/>
                    <a:gd name="T20" fmla="*/ 38 w 131"/>
                    <a:gd name="T21" fmla="*/ 78 h 169"/>
                    <a:gd name="T22" fmla="*/ 73 w 131"/>
                    <a:gd name="T23" fmla="*/ 78 h 169"/>
                    <a:gd name="T24" fmla="*/ 106 w 131"/>
                    <a:gd name="T25" fmla="*/ 72 h 169"/>
                    <a:gd name="T26" fmla="*/ 119 w 131"/>
                    <a:gd name="T27" fmla="*/ 78 h 169"/>
                    <a:gd name="T28" fmla="*/ 129 w 131"/>
                    <a:gd name="T29" fmla="*/ 89 h 169"/>
                    <a:gd name="T30" fmla="*/ 130 w 131"/>
                    <a:gd name="T31" fmla="*/ 105 h 169"/>
                    <a:gd name="T32" fmla="*/ 113 w 131"/>
                    <a:gd name="T33" fmla="*/ 119 h 169"/>
                    <a:gd name="T34" fmla="*/ 89 w 131"/>
                    <a:gd name="T35" fmla="*/ 123 h 169"/>
                    <a:gd name="T36" fmla="*/ 73 w 131"/>
                    <a:gd name="T37" fmla="*/ 126 h 169"/>
                    <a:gd name="T38" fmla="*/ 70 w 131"/>
                    <a:gd name="T39" fmla="*/ 140 h 169"/>
                    <a:gd name="T40" fmla="*/ 79 w 131"/>
                    <a:gd name="T41" fmla="*/ 161 h 169"/>
                    <a:gd name="T42" fmla="*/ 57 w 131"/>
                    <a:gd name="T43" fmla="*/ 168 h 169"/>
                    <a:gd name="T44" fmla="*/ 49 w 131"/>
                    <a:gd name="T45" fmla="*/ 151 h 169"/>
                    <a:gd name="T46" fmla="*/ 50 w 131"/>
                    <a:gd name="T47" fmla="*/ 130 h 169"/>
                    <a:gd name="T48" fmla="*/ 27 w 131"/>
                    <a:gd name="T49" fmla="*/ 126 h 169"/>
                    <a:gd name="T50" fmla="*/ 12 w 131"/>
                    <a:gd name="T51" fmla="*/ 121 h 169"/>
                    <a:gd name="T52" fmla="*/ 28 w 131"/>
                    <a:gd name="T53" fmla="*/ 103 h 169"/>
                    <a:gd name="T54" fmla="*/ 41 w 131"/>
                    <a:gd name="T55" fmla="*/ 110 h 169"/>
                    <a:gd name="T56" fmla="*/ 58 w 131"/>
                    <a:gd name="T57" fmla="*/ 110 h 169"/>
                    <a:gd name="T58" fmla="*/ 82 w 131"/>
                    <a:gd name="T59" fmla="*/ 109 h 169"/>
                    <a:gd name="T60" fmla="*/ 102 w 131"/>
                    <a:gd name="T61" fmla="*/ 105 h 169"/>
                    <a:gd name="T62" fmla="*/ 111 w 131"/>
                    <a:gd name="T63" fmla="*/ 100 h 169"/>
                    <a:gd name="T64" fmla="*/ 102 w 131"/>
                    <a:gd name="T65" fmla="*/ 92 h 169"/>
                    <a:gd name="T66" fmla="*/ 85 w 131"/>
                    <a:gd name="T67" fmla="*/ 92 h 169"/>
                    <a:gd name="T68" fmla="*/ 53 w 131"/>
                    <a:gd name="T69" fmla="*/ 93 h 169"/>
                    <a:gd name="T70" fmla="*/ 20 w 131"/>
                    <a:gd name="T71" fmla="*/ 91 h 169"/>
                    <a:gd name="T72" fmla="*/ 7 w 131"/>
                    <a:gd name="T73" fmla="*/ 80 h 169"/>
                    <a:gd name="T74" fmla="*/ 0 w 131"/>
                    <a:gd name="T75" fmla="*/ 66 h 169"/>
                    <a:gd name="T76" fmla="*/ 12 w 131"/>
                    <a:gd name="T77" fmla="*/ 48 h 169"/>
                    <a:gd name="T78" fmla="*/ 31 w 131"/>
                    <a:gd name="T79" fmla="*/ 32 h 169"/>
                    <a:gd name="T80" fmla="*/ 48 w 131"/>
                    <a:gd name="T81" fmla="*/ 29 h 169"/>
                    <a:gd name="T82" fmla="*/ 47 w 131"/>
                    <a:gd name="T83" fmla="*/ 1 h 169"/>
                    <a:gd name="T84" fmla="*/ 67 w 131"/>
                    <a:gd name="T85" fmla="*/ 0 h 169"/>
                    <a:gd name="T86" fmla="*/ 65 w 131"/>
                    <a:gd name="T87" fmla="*/ 28 h 169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131"/>
                    <a:gd name="T133" fmla="*/ 0 h 169"/>
                    <a:gd name="T134" fmla="*/ 131 w 131"/>
                    <a:gd name="T135" fmla="*/ 169 h 169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131" h="169">
                      <a:moveTo>
                        <a:pt x="65" y="28"/>
                      </a:moveTo>
                      <a:lnTo>
                        <a:pt x="89" y="26"/>
                      </a:lnTo>
                      <a:lnTo>
                        <a:pt x="112" y="35"/>
                      </a:lnTo>
                      <a:lnTo>
                        <a:pt x="123" y="46"/>
                      </a:lnTo>
                      <a:lnTo>
                        <a:pt x="101" y="56"/>
                      </a:lnTo>
                      <a:lnTo>
                        <a:pt x="85" y="48"/>
                      </a:lnTo>
                      <a:lnTo>
                        <a:pt x="67" y="46"/>
                      </a:lnTo>
                      <a:lnTo>
                        <a:pt x="50" y="47"/>
                      </a:lnTo>
                      <a:lnTo>
                        <a:pt x="24" y="56"/>
                      </a:lnTo>
                      <a:lnTo>
                        <a:pt x="22" y="70"/>
                      </a:lnTo>
                      <a:lnTo>
                        <a:pt x="38" y="78"/>
                      </a:lnTo>
                      <a:lnTo>
                        <a:pt x="73" y="78"/>
                      </a:lnTo>
                      <a:lnTo>
                        <a:pt x="106" y="72"/>
                      </a:lnTo>
                      <a:lnTo>
                        <a:pt x="119" y="78"/>
                      </a:lnTo>
                      <a:lnTo>
                        <a:pt x="129" y="89"/>
                      </a:lnTo>
                      <a:lnTo>
                        <a:pt x="130" y="105"/>
                      </a:lnTo>
                      <a:lnTo>
                        <a:pt x="113" y="119"/>
                      </a:lnTo>
                      <a:lnTo>
                        <a:pt x="89" y="123"/>
                      </a:lnTo>
                      <a:lnTo>
                        <a:pt x="73" y="126"/>
                      </a:lnTo>
                      <a:lnTo>
                        <a:pt x="70" y="140"/>
                      </a:lnTo>
                      <a:lnTo>
                        <a:pt x="79" y="161"/>
                      </a:lnTo>
                      <a:lnTo>
                        <a:pt x="57" y="168"/>
                      </a:lnTo>
                      <a:lnTo>
                        <a:pt x="49" y="151"/>
                      </a:lnTo>
                      <a:lnTo>
                        <a:pt x="50" y="130"/>
                      </a:lnTo>
                      <a:lnTo>
                        <a:pt x="27" y="126"/>
                      </a:lnTo>
                      <a:lnTo>
                        <a:pt x="12" y="121"/>
                      </a:lnTo>
                      <a:lnTo>
                        <a:pt x="28" y="103"/>
                      </a:lnTo>
                      <a:lnTo>
                        <a:pt x="41" y="110"/>
                      </a:lnTo>
                      <a:lnTo>
                        <a:pt x="58" y="110"/>
                      </a:lnTo>
                      <a:lnTo>
                        <a:pt x="82" y="109"/>
                      </a:lnTo>
                      <a:lnTo>
                        <a:pt x="102" y="105"/>
                      </a:lnTo>
                      <a:lnTo>
                        <a:pt x="111" y="100"/>
                      </a:lnTo>
                      <a:lnTo>
                        <a:pt x="102" y="92"/>
                      </a:lnTo>
                      <a:lnTo>
                        <a:pt x="85" y="92"/>
                      </a:lnTo>
                      <a:lnTo>
                        <a:pt x="53" y="93"/>
                      </a:lnTo>
                      <a:lnTo>
                        <a:pt x="20" y="91"/>
                      </a:lnTo>
                      <a:lnTo>
                        <a:pt x="7" y="80"/>
                      </a:lnTo>
                      <a:lnTo>
                        <a:pt x="0" y="66"/>
                      </a:lnTo>
                      <a:lnTo>
                        <a:pt x="12" y="48"/>
                      </a:lnTo>
                      <a:lnTo>
                        <a:pt x="31" y="32"/>
                      </a:lnTo>
                      <a:lnTo>
                        <a:pt x="48" y="29"/>
                      </a:lnTo>
                      <a:lnTo>
                        <a:pt x="47" y="1"/>
                      </a:lnTo>
                      <a:lnTo>
                        <a:pt x="67" y="0"/>
                      </a:lnTo>
                      <a:lnTo>
                        <a:pt x="65" y="28"/>
                      </a:lnTo>
                    </a:path>
                  </a:pathLst>
                </a:custGeom>
                <a:solidFill>
                  <a:srgbClr val="000000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125000"/>
                    </a:lnSpc>
                    <a:spcBef>
                      <a:spcPct val="25000"/>
                    </a:spcBef>
                  </a:pPr>
                  <a:endParaRPr lang="nb-NO"/>
                </a:p>
              </p:txBody>
            </p:sp>
            <p:sp>
              <p:nvSpPr>
                <p:cNvPr id="33829" name="Freeform 28"/>
                <p:cNvSpPr>
                  <a:spLocks/>
                </p:cNvSpPr>
                <p:nvPr/>
              </p:nvSpPr>
              <p:spPr bwMode="auto">
                <a:xfrm>
                  <a:off x="3752" y="3826"/>
                  <a:ext cx="42" cy="66"/>
                </a:xfrm>
                <a:custGeom>
                  <a:avLst/>
                  <a:gdLst>
                    <a:gd name="T0" fmla="*/ 0 w 42"/>
                    <a:gd name="T1" fmla="*/ 54 h 66"/>
                    <a:gd name="T2" fmla="*/ 13 w 42"/>
                    <a:gd name="T3" fmla="*/ 20 h 66"/>
                    <a:gd name="T4" fmla="*/ 38 w 42"/>
                    <a:gd name="T5" fmla="*/ 0 h 66"/>
                    <a:gd name="T6" fmla="*/ 41 w 42"/>
                    <a:gd name="T7" fmla="*/ 7 h 66"/>
                    <a:gd name="T8" fmla="*/ 26 w 42"/>
                    <a:gd name="T9" fmla="*/ 28 h 66"/>
                    <a:gd name="T10" fmla="*/ 12 w 42"/>
                    <a:gd name="T11" fmla="*/ 65 h 66"/>
                    <a:gd name="T12" fmla="*/ 0 w 42"/>
                    <a:gd name="T13" fmla="*/ 54 h 6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2"/>
                    <a:gd name="T22" fmla="*/ 0 h 66"/>
                    <a:gd name="T23" fmla="*/ 42 w 42"/>
                    <a:gd name="T24" fmla="*/ 66 h 6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2" h="66">
                      <a:moveTo>
                        <a:pt x="0" y="54"/>
                      </a:moveTo>
                      <a:lnTo>
                        <a:pt x="13" y="20"/>
                      </a:lnTo>
                      <a:lnTo>
                        <a:pt x="38" y="0"/>
                      </a:lnTo>
                      <a:lnTo>
                        <a:pt x="41" y="7"/>
                      </a:lnTo>
                      <a:lnTo>
                        <a:pt x="26" y="28"/>
                      </a:lnTo>
                      <a:lnTo>
                        <a:pt x="12" y="65"/>
                      </a:lnTo>
                      <a:lnTo>
                        <a:pt x="0" y="54"/>
                      </a:lnTo>
                    </a:path>
                  </a:pathLst>
                </a:custGeom>
                <a:solidFill>
                  <a:srgbClr val="000000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125000"/>
                    </a:lnSpc>
                    <a:spcBef>
                      <a:spcPct val="25000"/>
                    </a:spcBef>
                  </a:pPr>
                  <a:endParaRPr lang="nb-NO"/>
                </a:p>
              </p:txBody>
            </p:sp>
            <p:sp>
              <p:nvSpPr>
                <p:cNvPr id="33830" name="Freeform 29"/>
                <p:cNvSpPr>
                  <a:spLocks/>
                </p:cNvSpPr>
                <p:nvPr/>
              </p:nvSpPr>
              <p:spPr bwMode="auto">
                <a:xfrm>
                  <a:off x="4142" y="3909"/>
                  <a:ext cx="29" cy="43"/>
                </a:xfrm>
                <a:custGeom>
                  <a:avLst/>
                  <a:gdLst>
                    <a:gd name="T0" fmla="*/ 22 w 29"/>
                    <a:gd name="T1" fmla="*/ 0 h 43"/>
                    <a:gd name="T2" fmla="*/ 7 w 29"/>
                    <a:gd name="T3" fmla="*/ 28 h 43"/>
                    <a:gd name="T4" fmla="*/ 0 w 29"/>
                    <a:gd name="T5" fmla="*/ 39 h 43"/>
                    <a:gd name="T6" fmla="*/ 15 w 29"/>
                    <a:gd name="T7" fmla="*/ 42 h 43"/>
                    <a:gd name="T8" fmla="*/ 23 w 29"/>
                    <a:gd name="T9" fmla="*/ 35 h 43"/>
                    <a:gd name="T10" fmla="*/ 28 w 29"/>
                    <a:gd name="T11" fmla="*/ 16 h 43"/>
                    <a:gd name="T12" fmla="*/ 25 w 29"/>
                    <a:gd name="T13" fmla="*/ 9 h 43"/>
                    <a:gd name="T14" fmla="*/ 22 w 29"/>
                    <a:gd name="T15" fmla="*/ 0 h 4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9"/>
                    <a:gd name="T25" fmla="*/ 0 h 43"/>
                    <a:gd name="T26" fmla="*/ 29 w 29"/>
                    <a:gd name="T27" fmla="*/ 43 h 43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9" h="43">
                      <a:moveTo>
                        <a:pt x="22" y="0"/>
                      </a:moveTo>
                      <a:lnTo>
                        <a:pt x="7" y="28"/>
                      </a:lnTo>
                      <a:lnTo>
                        <a:pt x="0" y="39"/>
                      </a:lnTo>
                      <a:lnTo>
                        <a:pt x="15" y="42"/>
                      </a:lnTo>
                      <a:lnTo>
                        <a:pt x="23" y="35"/>
                      </a:lnTo>
                      <a:lnTo>
                        <a:pt x="28" y="16"/>
                      </a:lnTo>
                      <a:lnTo>
                        <a:pt x="25" y="9"/>
                      </a:lnTo>
                      <a:lnTo>
                        <a:pt x="22" y="0"/>
                      </a:lnTo>
                    </a:path>
                  </a:pathLst>
                </a:custGeom>
                <a:solidFill>
                  <a:srgbClr val="000000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125000"/>
                    </a:lnSpc>
                    <a:spcBef>
                      <a:spcPct val="25000"/>
                    </a:spcBef>
                  </a:pPr>
                  <a:endParaRPr lang="nb-NO"/>
                </a:p>
              </p:txBody>
            </p:sp>
          </p:grpSp>
          <p:grpSp>
            <p:nvGrpSpPr>
              <p:cNvPr id="33817" name="Group 35"/>
              <p:cNvGrpSpPr>
                <a:grpSpLocks/>
              </p:cNvGrpSpPr>
              <p:nvPr/>
            </p:nvGrpSpPr>
            <p:grpSpPr bwMode="auto">
              <a:xfrm>
                <a:off x="2400" y="3601"/>
                <a:ext cx="611" cy="526"/>
                <a:chOff x="2400" y="3601"/>
                <a:chExt cx="611" cy="526"/>
              </a:xfrm>
            </p:grpSpPr>
            <p:sp>
              <p:nvSpPr>
                <p:cNvPr id="33823" name="Freeform 31"/>
                <p:cNvSpPr>
                  <a:spLocks/>
                </p:cNvSpPr>
                <p:nvPr/>
              </p:nvSpPr>
              <p:spPr bwMode="auto">
                <a:xfrm>
                  <a:off x="2400" y="3601"/>
                  <a:ext cx="611" cy="526"/>
                </a:xfrm>
                <a:custGeom>
                  <a:avLst/>
                  <a:gdLst>
                    <a:gd name="T0" fmla="*/ 497 w 611"/>
                    <a:gd name="T1" fmla="*/ 164 h 526"/>
                    <a:gd name="T2" fmla="*/ 599 w 611"/>
                    <a:gd name="T3" fmla="*/ 310 h 526"/>
                    <a:gd name="T4" fmla="*/ 596 w 611"/>
                    <a:gd name="T5" fmla="*/ 415 h 526"/>
                    <a:gd name="T6" fmla="*/ 499 w 611"/>
                    <a:gd name="T7" fmla="*/ 491 h 526"/>
                    <a:gd name="T8" fmla="*/ 346 w 611"/>
                    <a:gd name="T9" fmla="*/ 523 h 526"/>
                    <a:gd name="T10" fmla="*/ 110 w 611"/>
                    <a:gd name="T11" fmla="*/ 485 h 526"/>
                    <a:gd name="T12" fmla="*/ 16 w 611"/>
                    <a:gd name="T13" fmla="*/ 397 h 526"/>
                    <a:gd name="T14" fmla="*/ 6 w 611"/>
                    <a:gd name="T15" fmla="*/ 266 h 526"/>
                    <a:gd name="T16" fmla="*/ 95 w 611"/>
                    <a:gd name="T17" fmla="*/ 166 h 526"/>
                    <a:gd name="T18" fmla="*/ 236 w 611"/>
                    <a:gd name="T19" fmla="*/ 109 h 526"/>
                    <a:gd name="T20" fmla="*/ 198 w 611"/>
                    <a:gd name="T21" fmla="*/ 28 h 526"/>
                    <a:gd name="T22" fmla="*/ 243 w 611"/>
                    <a:gd name="T23" fmla="*/ 9 h 526"/>
                    <a:gd name="T24" fmla="*/ 308 w 611"/>
                    <a:gd name="T25" fmla="*/ 63 h 526"/>
                    <a:gd name="T26" fmla="*/ 306 w 611"/>
                    <a:gd name="T27" fmla="*/ 0 h 526"/>
                    <a:gd name="T28" fmla="*/ 359 w 611"/>
                    <a:gd name="T29" fmla="*/ 38 h 526"/>
                    <a:gd name="T30" fmla="*/ 389 w 611"/>
                    <a:gd name="T31" fmla="*/ 72 h 526"/>
                    <a:gd name="T32" fmla="*/ 491 w 611"/>
                    <a:gd name="T33" fmla="*/ 24 h 526"/>
                    <a:gd name="T34" fmla="*/ 451 w 611"/>
                    <a:gd name="T35" fmla="*/ 85 h 526"/>
                    <a:gd name="T36" fmla="*/ 411 w 611"/>
                    <a:gd name="T37" fmla="*/ 144 h 526"/>
                    <a:gd name="T38" fmla="*/ 290 w 611"/>
                    <a:gd name="T39" fmla="*/ 156 h 526"/>
                    <a:gd name="T40" fmla="*/ 228 w 611"/>
                    <a:gd name="T41" fmla="*/ 126 h 526"/>
                    <a:gd name="T42" fmla="*/ 311 w 611"/>
                    <a:gd name="T43" fmla="*/ 148 h 526"/>
                    <a:gd name="T44" fmla="*/ 255 w 611"/>
                    <a:gd name="T45" fmla="*/ 123 h 526"/>
                    <a:gd name="T46" fmla="*/ 284 w 611"/>
                    <a:gd name="T47" fmla="*/ 123 h 526"/>
                    <a:gd name="T48" fmla="*/ 379 w 611"/>
                    <a:gd name="T49" fmla="*/ 128 h 526"/>
                    <a:gd name="T50" fmla="*/ 438 w 611"/>
                    <a:gd name="T51" fmla="*/ 82 h 526"/>
                    <a:gd name="T52" fmla="*/ 466 w 611"/>
                    <a:gd name="T53" fmla="*/ 42 h 526"/>
                    <a:gd name="T54" fmla="*/ 416 w 611"/>
                    <a:gd name="T55" fmla="*/ 70 h 526"/>
                    <a:gd name="T56" fmla="*/ 363 w 611"/>
                    <a:gd name="T57" fmla="*/ 95 h 526"/>
                    <a:gd name="T58" fmla="*/ 368 w 611"/>
                    <a:gd name="T59" fmla="*/ 58 h 526"/>
                    <a:gd name="T60" fmla="*/ 349 w 611"/>
                    <a:gd name="T61" fmla="*/ 81 h 526"/>
                    <a:gd name="T62" fmla="*/ 323 w 611"/>
                    <a:gd name="T63" fmla="*/ 52 h 526"/>
                    <a:gd name="T64" fmla="*/ 305 w 611"/>
                    <a:gd name="T65" fmla="*/ 88 h 526"/>
                    <a:gd name="T66" fmla="*/ 263 w 611"/>
                    <a:gd name="T67" fmla="*/ 39 h 526"/>
                    <a:gd name="T68" fmla="*/ 277 w 611"/>
                    <a:gd name="T69" fmla="*/ 81 h 526"/>
                    <a:gd name="T70" fmla="*/ 211 w 611"/>
                    <a:gd name="T71" fmla="*/ 49 h 526"/>
                    <a:gd name="T72" fmla="*/ 265 w 611"/>
                    <a:gd name="T73" fmla="*/ 112 h 526"/>
                    <a:gd name="T74" fmla="*/ 174 w 611"/>
                    <a:gd name="T75" fmla="*/ 138 h 526"/>
                    <a:gd name="T76" fmla="*/ 63 w 611"/>
                    <a:gd name="T77" fmla="*/ 212 h 526"/>
                    <a:gd name="T78" fmla="*/ 19 w 611"/>
                    <a:gd name="T79" fmla="*/ 319 h 526"/>
                    <a:gd name="T80" fmla="*/ 49 w 611"/>
                    <a:gd name="T81" fmla="*/ 422 h 526"/>
                    <a:gd name="T82" fmla="*/ 141 w 611"/>
                    <a:gd name="T83" fmla="*/ 480 h 526"/>
                    <a:gd name="T84" fmla="*/ 282 w 611"/>
                    <a:gd name="T85" fmla="*/ 507 h 526"/>
                    <a:gd name="T86" fmla="*/ 459 w 611"/>
                    <a:gd name="T87" fmla="*/ 485 h 526"/>
                    <a:gd name="T88" fmla="*/ 568 w 611"/>
                    <a:gd name="T89" fmla="*/ 436 h 526"/>
                    <a:gd name="T90" fmla="*/ 587 w 611"/>
                    <a:gd name="T91" fmla="*/ 332 h 526"/>
                    <a:gd name="T92" fmla="*/ 512 w 611"/>
                    <a:gd name="T93" fmla="*/ 208 h 526"/>
                    <a:gd name="T94" fmla="*/ 416 w 611"/>
                    <a:gd name="T95" fmla="*/ 120 h 52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611"/>
                    <a:gd name="T145" fmla="*/ 0 h 526"/>
                    <a:gd name="T146" fmla="*/ 611 w 611"/>
                    <a:gd name="T147" fmla="*/ 526 h 526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611" h="526">
                      <a:moveTo>
                        <a:pt x="425" y="108"/>
                      </a:moveTo>
                      <a:lnTo>
                        <a:pt x="457" y="135"/>
                      </a:lnTo>
                      <a:lnTo>
                        <a:pt x="497" y="164"/>
                      </a:lnTo>
                      <a:lnTo>
                        <a:pt x="537" y="208"/>
                      </a:lnTo>
                      <a:lnTo>
                        <a:pt x="580" y="264"/>
                      </a:lnTo>
                      <a:lnTo>
                        <a:pt x="599" y="310"/>
                      </a:lnTo>
                      <a:lnTo>
                        <a:pt x="610" y="347"/>
                      </a:lnTo>
                      <a:lnTo>
                        <a:pt x="607" y="368"/>
                      </a:lnTo>
                      <a:lnTo>
                        <a:pt x="596" y="415"/>
                      </a:lnTo>
                      <a:lnTo>
                        <a:pt x="582" y="449"/>
                      </a:lnTo>
                      <a:lnTo>
                        <a:pt x="554" y="468"/>
                      </a:lnTo>
                      <a:lnTo>
                        <a:pt x="499" y="491"/>
                      </a:lnTo>
                      <a:lnTo>
                        <a:pt x="447" y="505"/>
                      </a:lnTo>
                      <a:lnTo>
                        <a:pt x="384" y="517"/>
                      </a:lnTo>
                      <a:lnTo>
                        <a:pt x="346" y="523"/>
                      </a:lnTo>
                      <a:lnTo>
                        <a:pt x="283" y="525"/>
                      </a:lnTo>
                      <a:lnTo>
                        <a:pt x="190" y="509"/>
                      </a:lnTo>
                      <a:lnTo>
                        <a:pt x="110" y="485"/>
                      </a:lnTo>
                      <a:lnTo>
                        <a:pt x="62" y="456"/>
                      </a:lnTo>
                      <a:lnTo>
                        <a:pt x="33" y="426"/>
                      </a:lnTo>
                      <a:lnTo>
                        <a:pt x="16" y="397"/>
                      </a:lnTo>
                      <a:lnTo>
                        <a:pt x="1" y="361"/>
                      </a:lnTo>
                      <a:lnTo>
                        <a:pt x="0" y="320"/>
                      </a:lnTo>
                      <a:lnTo>
                        <a:pt x="6" y="266"/>
                      </a:lnTo>
                      <a:lnTo>
                        <a:pt x="24" y="232"/>
                      </a:lnTo>
                      <a:lnTo>
                        <a:pt x="54" y="198"/>
                      </a:lnTo>
                      <a:lnTo>
                        <a:pt x="95" y="166"/>
                      </a:lnTo>
                      <a:lnTo>
                        <a:pt x="137" y="142"/>
                      </a:lnTo>
                      <a:lnTo>
                        <a:pt x="179" y="124"/>
                      </a:lnTo>
                      <a:lnTo>
                        <a:pt x="236" y="109"/>
                      </a:lnTo>
                      <a:lnTo>
                        <a:pt x="242" y="97"/>
                      </a:lnTo>
                      <a:lnTo>
                        <a:pt x="198" y="53"/>
                      </a:lnTo>
                      <a:lnTo>
                        <a:pt x="198" y="28"/>
                      </a:lnTo>
                      <a:lnTo>
                        <a:pt x="249" y="57"/>
                      </a:lnTo>
                      <a:lnTo>
                        <a:pt x="235" y="12"/>
                      </a:lnTo>
                      <a:lnTo>
                        <a:pt x="243" y="9"/>
                      </a:lnTo>
                      <a:lnTo>
                        <a:pt x="263" y="11"/>
                      </a:lnTo>
                      <a:lnTo>
                        <a:pt x="291" y="44"/>
                      </a:lnTo>
                      <a:lnTo>
                        <a:pt x="308" y="63"/>
                      </a:lnTo>
                      <a:lnTo>
                        <a:pt x="305" y="31"/>
                      </a:lnTo>
                      <a:lnTo>
                        <a:pt x="296" y="3"/>
                      </a:lnTo>
                      <a:lnTo>
                        <a:pt x="306" y="0"/>
                      </a:lnTo>
                      <a:lnTo>
                        <a:pt x="327" y="17"/>
                      </a:lnTo>
                      <a:lnTo>
                        <a:pt x="346" y="56"/>
                      </a:lnTo>
                      <a:lnTo>
                        <a:pt x="359" y="38"/>
                      </a:lnTo>
                      <a:lnTo>
                        <a:pt x="379" y="31"/>
                      </a:lnTo>
                      <a:lnTo>
                        <a:pt x="388" y="57"/>
                      </a:lnTo>
                      <a:lnTo>
                        <a:pt x="389" y="72"/>
                      </a:lnTo>
                      <a:lnTo>
                        <a:pt x="429" y="41"/>
                      </a:lnTo>
                      <a:lnTo>
                        <a:pt x="479" y="17"/>
                      </a:lnTo>
                      <a:lnTo>
                        <a:pt x="491" y="24"/>
                      </a:lnTo>
                      <a:lnTo>
                        <a:pt x="493" y="39"/>
                      </a:lnTo>
                      <a:lnTo>
                        <a:pt x="473" y="60"/>
                      </a:lnTo>
                      <a:lnTo>
                        <a:pt x="451" y="85"/>
                      </a:lnTo>
                      <a:lnTo>
                        <a:pt x="396" y="127"/>
                      </a:lnTo>
                      <a:lnTo>
                        <a:pt x="401" y="138"/>
                      </a:lnTo>
                      <a:lnTo>
                        <a:pt x="411" y="144"/>
                      </a:lnTo>
                      <a:lnTo>
                        <a:pt x="402" y="153"/>
                      </a:lnTo>
                      <a:lnTo>
                        <a:pt x="359" y="162"/>
                      </a:lnTo>
                      <a:lnTo>
                        <a:pt x="290" y="156"/>
                      </a:lnTo>
                      <a:lnTo>
                        <a:pt x="232" y="145"/>
                      </a:lnTo>
                      <a:lnTo>
                        <a:pt x="215" y="129"/>
                      </a:lnTo>
                      <a:lnTo>
                        <a:pt x="228" y="126"/>
                      </a:lnTo>
                      <a:lnTo>
                        <a:pt x="240" y="134"/>
                      </a:lnTo>
                      <a:lnTo>
                        <a:pt x="276" y="140"/>
                      </a:lnTo>
                      <a:lnTo>
                        <a:pt x="311" y="148"/>
                      </a:lnTo>
                      <a:lnTo>
                        <a:pt x="350" y="146"/>
                      </a:lnTo>
                      <a:lnTo>
                        <a:pt x="292" y="136"/>
                      </a:lnTo>
                      <a:lnTo>
                        <a:pt x="255" y="123"/>
                      </a:lnTo>
                      <a:lnTo>
                        <a:pt x="249" y="117"/>
                      </a:lnTo>
                      <a:lnTo>
                        <a:pt x="265" y="114"/>
                      </a:lnTo>
                      <a:lnTo>
                        <a:pt x="284" y="123"/>
                      </a:lnTo>
                      <a:lnTo>
                        <a:pt x="330" y="132"/>
                      </a:lnTo>
                      <a:lnTo>
                        <a:pt x="362" y="133"/>
                      </a:lnTo>
                      <a:lnTo>
                        <a:pt x="379" y="128"/>
                      </a:lnTo>
                      <a:lnTo>
                        <a:pt x="374" y="116"/>
                      </a:lnTo>
                      <a:lnTo>
                        <a:pt x="405" y="101"/>
                      </a:lnTo>
                      <a:lnTo>
                        <a:pt x="438" y="82"/>
                      </a:lnTo>
                      <a:lnTo>
                        <a:pt x="457" y="61"/>
                      </a:lnTo>
                      <a:lnTo>
                        <a:pt x="465" y="47"/>
                      </a:lnTo>
                      <a:lnTo>
                        <a:pt x="466" y="42"/>
                      </a:lnTo>
                      <a:lnTo>
                        <a:pt x="459" y="42"/>
                      </a:lnTo>
                      <a:lnTo>
                        <a:pt x="443" y="49"/>
                      </a:lnTo>
                      <a:lnTo>
                        <a:pt x="416" y="70"/>
                      </a:lnTo>
                      <a:lnTo>
                        <a:pt x="383" y="95"/>
                      </a:lnTo>
                      <a:lnTo>
                        <a:pt x="375" y="101"/>
                      </a:lnTo>
                      <a:lnTo>
                        <a:pt x="363" y="95"/>
                      </a:lnTo>
                      <a:lnTo>
                        <a:pt x="373" y="81"/>
                      </a:lnTo>
                      <a:lnTo>
                        <a:pt x="370" y="70"/>
                      </a:lnTo>
                      <a:lnTo>
                        <a:pt x="368" y="58"/>
                      </a:lnTo>
                      <a:lnTo>
                        <a:pt x="361" y="57"/>
                      </a:lnTo>
                      <a:lnTo>
                        <a:pt x="354" y="71"/>
                      </a:lnTo>
                      <a:lnTo>
                        <a:pt x="349" y="81"/>
                      </a:lnTo>
                      <a:lnTo>
                        <a:pt x="338" y="83"/>
                      </a:lnTo>
                      <a:lnTo>
                        <a:pt x="328" y="60"/>
                      </a:lnTo>
                      <a:lnTo>
                        <a:pt x="323" y="52"/>
                      </a:lnTo>
                      <a:lnTo>
                        <a:pt x="318" y="63"/>
                      </a:lnTo>
                      <a:lnTo>
                        <a:pt x="316" y="84"/>
                      </a:lnTo>
                      <a:lnTo>
                        <a:pt x="305" y="88"/>
                      </a:lnTo>
                      <a:lnTo>
                        <a:pt x="291" y="69"/>
                      </a:lnTo>
                      <a:lnTo>
                        <a:pt x="277" y="46"/>
                      </a:lnTo>
                      <a:lnTo>
                        <a:pt x="263" y="39"/>
                      </a:lnTo>
                      <a:lnTo>
                        <a:pt x="263" y="42"/>
                      </a:lnTo>
                      <a:lnTo>
                        <a:pt x="269" y="57"/>
                      </a:lnTo>
                      <a:lnTo>
                        <a:pt x="277" y="81"/>
                      </a:lnTo>
                      <a:lnTo>
                        <a:pt x="266" y="82"/>
                      </a:lnTo>
                      <a:lnTo>
                        <a:pt x="218" y="50"/>
                      </a:lnTo>
                      <a:lnTo>
                        <a:pt x="211" y="49"/>
                      </a:lnTo>
                      <a:lnTo>
                        <a:pt x="256" y="90"/>
                      </a:lnTo>
                      <a:lnTo>
                        <a:pt x="264" y="99"/>
                      </a:lnTo>
                      <a:lnTo>
                        <a:pt x="265" y="112"/>
                      </a:lnTo>
                      <a:lnTo>
                        <a:pt x="256" y="116"/>
                      </a:lnTo>
                      <a:lnTo>
                        <a:pt x="225" y="123"/>
                      </a:lnTo>
                      <a:lnTo>
                        <a:pt x="174" y="138"/>
                      </a:lnTo>
                      <a:lnTo>
                        <a:pt x="139" y="155"/>
                      </a:lnTo>
                      <a:lnTo>
                        <a:pt x="97" y="181"/>
                      </a:lnTo>
                      <a:lnTo>
                        <a:pt x="63" y="212"/>
                      </a:lnTo>
                      <a:lnTo>
                        <a:pt x="39" y="244"/>
                      </a:lnTo>
                      <a:lnTo>
                        <a:pt x="20" y="287"/>
                      </a:lnTo>
                      <a:lnTo>
                        <a:pt x="19" y="319"/>
                      </a:lnTo>
                      <a:lnTo>
                        <a:pt x="18" y="354"/>
                      </a:lnTo>
                      <a:lnTo>
                        <a:pt x="33" y="393"/>
                      </a:lnTo>
                      <a:lnTo>
                        <a:pt x="49" y="422"/>
                      </a:lnTo>
                      <a:lnTo>
                        <a:pt x="70" y="439"/>
                      </a:lnTo>
                      <a:lnTo>
                        <a:pt x="94" y="461"/>
                      </a:lnTo>
                      <a:lnTo>
                        <a:pt x="141" y="480"/>
                      </a:lnTo>
                      <a:lnTo>
                        <a:pt x="197" y="498"/>
                      </a:lnTo>
                      <a:lnTo>
                        <a:pt x="227" y="503"/>
                      </a:lnTo>
                      <a:lnTo>
                        <a:pt x="282" y="507"/>
                      </a:lnTo>
                      <a:lnTo>
                        <a:pt x="335" y="507"/>
                      </a:lnTo>
                      <a:lnTo>
                        <a:pt x="399" y="500"/>
                      </a:lnTo>
                      <a:lnTo>
                        <a:pt x="459" y="485"/>
                      </a:lnTo>
                      <a:lnTo>
                        <a:pt x="508" y="470"/>
                      </a:lnTo>
                      <a:lnTo>
                        <a:pt x="549" y="451"/>
                      </a:lnTo>
                      <a:lnTo>
                        <a:pt x="568" y="436"/>
                      </a:lnTo>
                      <a:lnTo>
                        <a:pt x="573" y="418"/>
                      </a:lnTo>
                      <a:lnTo>
                        <a:pt x="586" y="366"/>
                      </a:lnTo>
                      <a:lnTo>
                        <a:pt x="587" y="332"/>
                      </a:lnTo>
                      <a:lnTo>
                        <a:pt x="573" y="293"/>
                      </a:lnTo>
                      <a:lnTo>
                        <a:pt x="552" y="249"/>
                      </a:lnTo>
                      <a:lnTo>
                        <a:pt x="512" y="208"/>
                      </a:lnTo>
                      <a:lnTo>
                        <a:pt x="474" y="162"/>
                      </a:lnTo>
                      <a:lnTo>
                        <a:pt x="438" y="136"/>
                      </a:lnTo>
                      <a:lnTo>
                        <a:pt x="416" y="120"/>
                      </a:lnTo>
                      <a:lnTo>
                        <a:pt x="425" y="108"/>
                      </a:lnTo>
                    </a:path>
                  </a:pathLst>
                </a:custGeom>
                <a:solidFill>
                  <a:srgbClr val="000000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125000"/>
                    </a:lnSpc>
                    <a:spcBef>
                      <a:spcPct val="25000"/>
                    </a:spcBef>
                  </a:pPr>
                  <a:endParaRPr lang="nb-NO"/>
                </a:p>
              </p:txBody>
            </p:sp>
            <p:sp>
              <p:nvSpPr>
                <p:cNvPr id="33824" name="Freeform 32"/>
                <p:cNvSpPr>
                  <a:spLocks/>
                </p:cNvSpPr>
                <p:nvPr/>
              </p:nvSpPr>
              <p:spPr bwMode="auto">
                <a:xfrm>
                  <a:off x="2647" y="3811"/>
                  <a:ext cx="130" cy="159"/>
                </a:xfrm>
                <a:custGeom>
                  <a:avLst/>
                  <a:gdLst>
                    <a:gd name="T0" fmla="*/ 83 w 130"/>
                    <a:gd name="T1" fmla="*/ 30 h 159"/>
                    <a:gd name="T2" fmla="*/ 106 w 130"/>
                    <a:gd name="T3" fmla="*/ 34 h 159"/>
                    <a:gd name="T4" fmla="*/ 124 w 130"/>
                    <a:gd name="T5" fmla="*/ 48 h 159"/>
                    <a:gd name="T6" fmla="*/ 129 w 130"/>
                    <a:gd name="T7" fmla="*/ 61 h 159"/>
                    <a:gd name="T8" fmla="*/ 105 w 130"/>
                    <a:gd name="T9" fmla="*/ 64 h 159"/>
                    <a:gd name="T10" fmla="*/ 93 w 130"/>
                    <a:gd name="T11" fmla="*/ 53 h 159"/>
                    <a:gd name="T12" fmla="*/ 77 w 130"/>
                    <a:gd name="T13" fmla="*/ 46 h 159"/>
                    <a:gd name="T14" fmla="*/ 62 w 130"/>
                    <a:gd name="T15" fmla="*/ 43 h 159"/>
                    <a:gd name="T16" fmla="*/ 36 w 130"/>
                    <a:gd name="T17" fmla="*/ 45 h 159"/>
                    <a:gd name="T18" fmla="*/ 27 w 130"/>
                    <a:gd name="T19" fmla="*/ 57 h 159"/>
                    <a:gd name="T20" fmla="*/ 39 w 130"/>
                    <a:gd name="T21" fmla="*/ 68 h 159"/>
                    <a:gd name="T22" fmla="*/ 71 w 130"/>
                    <a:gd name="T23" fmla="*/ 79 h 159"/>
                    <a:gd name="T24" fmla="*/ 103 w 130"/>
                    <a:gd name="T25" fmla="*/ 81 h 159"/>
                    <a:gd name="T26" fmla="*/ 113 w 130"/>
                    <a:gd name="T27" fmla="*/ 89 h 159"/>
                    <a:gd name="T28" fmla="*/ 117 w 130"/>
                    <a:gd name="T29" fmla="*/ 103 h 159"/>
                    <a:gd name="T30" fmla="*/ 112 w 130"/>
                    <a:gd name="T31" fmla="*/ 118 h 159"/>
                    <a:gd name="T32" fmla="*/ 91 w 130"/>
                    <a:gd name="T33" fmla="*/ 125 h 159"/>
                    <a:gd name="T34" fmla="*/ 68 w 130"/>
                    <a:gd name="T35" fmla="*/ 124 h 159"/>
                    <a:gd name="T36" fmla="*/ 52 w 130"/>
                    <a:gd name="T37" fmla="*/ 122 h 159"/>
                    <a:gd name="T38" fmla="*/ 44 w 130"/>
                    <a:gd name="T39" fmla="*/ 134 h 159"/>
                    <a:gd name="T40" fmla="*/ 45 w 130"/>
                    <a:gd name="T41" fmla="*/ 156 h 159"/>
                    <a:gd name="T42" fmla="*/ 22 w 130"/>
                    <a:gd name="T43" fmla="*/ 158 h 159"/>
                    <a:gd name="T44" fmla="*/ 20 w 130"/>
                    <a:gd name="T45" fmla="*/ 139 h 159"/>
                    <a:gd name="T46" fmla="*/ 30 w 130"/>
                    <a:gd name="T47" fmla="*/ 120 h 159"/>
                    <a:gd name="T48" fmla="*/ 11 w 130"/>
                    <a:gd name="T49" fmla="*/ 111 h 159"/>
                    <a:gd name="T50" fmla="*/ 0 w 130"/>
                    <a:gd name="T51" fmla="*/ 103 h 159"/>
                    <a:gd name="T52" fmla="*/ 21 w 130"/>
                    <a:gd name="T53" fmla="*/ 89 h 159"/>
                    <a:gd name="T54" fmla="*/ 29 w 130"/>
                    <a:gd name="T55" fmla="*/ 100 h 159"/>
                    <a:gd name="T56" fmla="*/ 44 w 130"/>
                    <a:gd name="T57" fmla="*/ 104 h 159"/>
                    <a:gd name="T58" fmla="*/ 67 w 130"/>
                    <a:gd name="T59" fmla="*/ 108 h 159"/>
                    <a:gd name="T60" fmla="*/ 87 w 130"/>
                    <a:gd name="T61" fmla="*/ 111 h 159"/>
                    <a:gd name="T62" fmla="*/ 97 w 130"/>
                    <a:gd name="T63" fmla="*/ 108 h 159"/>
                    <a:gd name="T64" fmla="*/ 91 w 130"/>
                    <a:gd name="T65" fmla="*/ 98 h 159"/>
                    <a:gd name="T66" fmla="*/ 76 w 130"/>
                    <a:gd name="T67" fmla="*/ 94 h 159"/>
                    <a:gd name="T68" fmla="*/ 47 w 130"/>
                    <a:gd name="T69" fmla="*/ 86 h 159"/>
                    <a:gd name="T70" fmla="*/ 19 w 130"/>
                    <a:gd name="T71" fmla="*/ 77 h 159"/>
                    <a:gd name="T72" fmla="*/ 10 w 130"/>
                    <a:gd name="T73" fmla="*/ 64 h 159"/>
                    <a:gd name="T74" fmla="*/ 9 w 130"/>
                    <a:gd name="T75" fmla="*/ 49 h 159"/>
                    <a:gd name="T76" fmla="*/ 27 w 130"/>
                    <a:gd name="T77" fmla="*/ 35 h 159"/>
                    <a:gd name="T78" fmla="*/ 51 w 130"/>
                    <a:gd name="T79" fmla="*/ 24 h 159"/>
                    <a:gd name="T80" fmla="*/ 68 w 130"/>
                    <a:gd name="T81" fmla="*/ 25 h 159"/>
                    <a:gd name="T82" fmla="*/ 77 w 130"/>
                    <a:gd name="T83" fmla="*/ 0 h 159"/>
                    <a:gd name="T84" fmla="*/ 96 w 130"/>
                    <a:gd name="T85" fmla="*/ 3 h 159"/>
                    <a:gd name="T86" fmla="*/ 83 w 130"/>
                    <a:gd name="T87" fmla="*/ 30 h 159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130"/>
                    <a:gd name="T133" fmla="*/ 0 h 159"/>
                    <a:gd name="T134" fmla="*/ 130 w 130"/>
                    <a:gd name="T135" fmla="*/ 159 h 159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130" h="159">
                      <a:moveTo>
                        <a:pt x="83" y="30"/>
                      </a:moveTo>
                      <a:lnTo>
                        <a:pt x="106" y="34"/>
                      </a:lnTo>
                      <a:lnTo>
                        <a:pt x="124" y="48"/>
                      </a:lnTo>
                      <a:lnTo>
                        <a:pt x="129" y="61"/>
                      </a:lnTo>
                      <a:lnTo>
                        <a:pt x="105" y="64"/>
                      </a:lnTo>
                      <a:lnTo>
                        <a:pt x="93" y="53"/>
                      </a:lnTo>
                      <a:lnTo>
                        <a:pt x="77" y="46"/>
                      </a:lnTo>
                      <a:lnTo>
                        <a:pt x="62" y="43"/>
                      </a:lnTo>
                      <a:lnTo>
                        <a:pt x="36" y="45"/>
                      </a:lnTo>
                      <a:lnTo>
                        <a:pt x="27" y="57"/>
                      </a:lnTo>
                      <a:lnTo>
                        <a:pt x="39" y="68"/>
                      </a:lnTo>
                      <a:lnTo>
                        <a:pt x="71" y="79"/>
                      </a:lnTo>
                      <a:lnTo>
                        <a:pt x="103" y="81"/>
                      </a:lnTo>
                      <a:lnTo>
                        <a:pt x="113" y="89"/>
                      </a:lnTo>
                      <a:lnTo>
                        <a:pt x="117" y="103"/>
                      </a:lnTo>
                      <a:lnTo>
                        <a:pt x="112" y="118"/>
                      </a:lnTo>
                      <a:lnTo>
                        <a:pt x="91" y="125"/>
                      </a:lnTo>
                      <a:lnTo>
                        <a:pt x="68" y="124"/>
                      </a:lnTo>
                      <a:lnTo>
                        <a:pt x="52" y="122"/>
                      </a:lnTo>
                      <a:lnTo>
                        <a:pt x="44" y="134"/>
                      </a:lnTo>
                      <a:lnTo>
                        <a:pt x="45" y="156"/>
                      </a:lnTo>
                      <a:lnTo>
                        <a:pt x="22" y="158"/>
                      </a:lnTo>
                      <a:lnTo>
                        <a:pt x="20" y="139"/>
                      </a:lnTo>
                      <a:lnTo>
                        <a:pt x="30" y="120"/>
                      </a:lnTo>
                      <a:lnTo>
                        <a:pt x="11" y="111"/>
                      </a:lnTo>
                      <a:lnTo>
                        <a:pt x="0" y="103"/>
                      </a:lnTo>
                      <a:lnTo>
                        <a:pt x="21" y="89"/>
                      </a:lnTo>
                      <a:lnTo>
                        <a:pt x="29" y="100"/>
                      </a:lnTo>
                      <a:lnTo>
                        <a:pt x="44" y="104"/>
                      </a:lnTo>
                      <a:lnTo>
                        <a:pt x="67" y="108"/>
                      </a:lnTo>
                      <a:lnTo>
                        <a:pt x="87" y="111"/>
                      </a:lnTo>
                      <a:lnTo>
                        <a:pt x="97" y="108"/>
                      </a:lnTo>
                      <a:lnTo>
                        <a:pt x="91" y="98"/>
                      </a:lnTo>
                      <a:lnTo>
                        <a:pt x="76" y="94"/>
                      </a:lnTo>
                      <a:lnTo>
                        <a:pt x="47" y="86"/>
                      </a:lnTo>
                      <a:lnTo>
                        <a:pt x="19" y="77"/>
                      </a:lnTo>
                      <a:lnTo>
                        <a:pt x="10" y="64"/>
                      </a:lnTo>
                      <a:lnTo>
                        <a:pt x="9" y="49"/>
                      </a:lnTo>
                      <a:lnTo>
                        <a:pt x="27" y="35"/>
                      </a:lnTo>
                      <a:lnTo>
                        <a:pt x="51" y="24"/>
                      </a:lnTo>
                      <a:lnTo>
                        <a:pt x="68" y="25"/>
                      </a:lnTo>
                      <a:lnTo>
                        <a:pt x="77" y="0"/>
                      </a:lnTo>
                      <a:lnTo>
                        <a:pt x="96" y="3"/>
                      </a:lnTo>
                      <a:lnTo>
                        <a:pt x="83" y="30"/>
                      </a:lnTo>
                    </a:path>
                  </a:pathLst>
                </a:custGeom>
                <a:solidFill>
                  <a:srgbClr val="000000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125000"/>
                    </a:lnSpc>
                    <a:spcBef>
                      <a:spcPct val="25000"/>
                    </a:spcBef>
                  </a:pPr>
                  <a:endParaRPr lang="nb-NO"/>
                </a:p>
              </p:txBody>
            </p:sp>
            <p:sp>
              <p:nvSpPr>
                <p:cNvPr id="33825" name="Freeform 33"/>
                <p:cNvSpPr>
                  <a:spLocks/>
                </p:cNvSpPr>
                <p:nvPr/>
              </p:nvSpPr>
              <p:spPr bwMode="auto">
                <a:xfrm>
                  <a:off x="2847" y="3814"/>
                  <a:ext cx="46" cy="61"/>
                </a:xfrm>
                <a:custGeom>
                  <a:avLst/>
                  <a:gdLst>
                    <a:gd name="T0" fmla="*/ 45 w 46"/>
                    <a:gd name="T1" fmla="*/ 48 h 61"/>
                    <a:gd name="T2" fmla="*/ 27 w 46"/>
                    <a:gd name="T3" fmla="*/ 16 h 61"/>
                    <a:gd name="T4" fmla="*/ 0 w 46"/>
                    <a:gd name="T5" fmla="*/ 0 h 61"/>
                    <a:gd name="T6" fmla="*/ 0 w 46"/>
                    <a:gd name="T7" fmla="*/ 7 h 61"/>
                    <a:gd name="T8" fmla="*/ 16 w 46"/>
                    <a:gd name="T9" fmla="*/ 25 h 61"/>
                    <a:gd name="T10" fmla="*/ 34 w 46"/>
                    <a:gd name="T11" fmla="*/ 60 h 61"/>
                    <a:gd name="T12" fmla="*/ 45 w 46"/>
                    <a:gd name="T13" fmla="*/ 48 h 6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6"/>
                    <a:gd name="T22" fmla="*/ 0 h 61"/>
                    <a:gd name="T23" fmla="*/ 46 w 46"/>
                    <a:gd name="T24" fmla="*/ 61 h 6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6" h="61">
                      <a:moveTo>
                        <a:pt x="45" y="48"/>
                      </a:moveTo>
                      <a:lnTo>
                        <a:pt x="27" y="16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16" y="25"/>
                      </a:lnTo>
                      <a:lnTo>
                        <a:pt x="34" y="60"/>
                      </a:lnTo>
                      <a:lnTo>
                        <a:pt x="45" y="48"/>
                      </a:lnTo>
                    </a:path>
                  </a:pathLst>
                </a:custGeom>
                <a:solidFill>
                  <a:srgbClr val="000000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125000"/>
                    </a:lnSpc>
                    <a:spcBef>
                      <a:spcPct val="25000"/>
                    </a:spcBef>
                  </a:pPr>
                  <a:endParaRPr lang="nb-NO"/>
                </a:p>
              </p:txBody>
            </p:sp>
            <p:sp>
              <p:nvSpPr>
                <p:cNvPr id="33826" name="Freeform 34"/>
                <p:cNvSpPr>
                  <a:spLocks/>
                </p:cNvSpPr>
                <p:nvPr/>
              </p:nvSpPr>
              <p:spPr bwMode="auto">
                <a:xfrm>
                  <a:off x="2498" y="3930"/>
                  <a:ext cx="34" cy="40"/>
                </a:xfrm>
                <a:custGeom>
                  <a:avLst/>
                  <a:gdLst>
                    <a:gd name="T0" fmla="*/ 1 w 34"/>
                    <a:gd name="T1" fmla="*/ 0 h 40"/>
                    <a:gd name="T2" fmla="*/ 23 w 34"/>
                    <a:gd name="T3" fmla="*/ 24 h 40"/>
                    <a:gd name="T4" fmla="*/ 33 w 34"/>
                    <a:gd name="T5" fmla="*/ 35 h 40"/>
                    <a:gd name="T6" fmla="*/ 17 w 34"/>
                    <a:gd name="T7" fmla="*/ 39 h 40"/>
                    <a:gd name="T8" fmla="*/ 8 w 34"/>
                    <a:gd name="T9" fmla="*/ 33 h 40"/>
                    <a:gd name="T10" fmla="*/ 0 w 34"/>
                    <a:gd name="T11" fmla="*/ 16 h 40"/>
                    <a:gd name="T12" fmla="*/ 0 w 34"/>
                    <a:gd name="T13" fmla="*/ 9 h 40"/>
                    <a:gd name="T14" fmla="*/ 1 w 34"/>
                    <a:gd name="T15" fmla="*/ 0 h 4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4"/>
                    <a:gd name="T25" fmla="*/ 0 h 40"/>
                    <a:gd name="T26" fmla="*/ 34 w 34"/>
                    <a:gd name="T27" fmla="*/ 40 h 4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4" h="40">
                      <a:moveTo>
                        <a:pt x="1" y="0"/>
                      </a:moveTo>
                      <a:lnTo>
                        <a:pt x="23" y="24"/>
                      </a:lnTo>
                      <a:lnTo>
                        <a:pt x="33" y="35"/>
                      </a:lnTo>
                      <a:lnTo>
                        <a:pt x="17" y="39"/>
                      </a:lnTo>
                      <a:lnTo>
                        <a:pt x="8" y="33"/>
                      </a:lnTo>
                      <a:lnTo>
                        <a:pt x="0" y="16"/>
                      </a:lnTo>
                      <a:lnTo>
                        <a:pt x="0" y="9"/>
                      </a:lnTo>
                      <a:lnTo>
                        <a:pt x="1" y="0"/>
                      </a:lnTo>
                    </a:path>
                  </a:pathLst>
                </a:custGeom>
                <a:solidFill>
                  <a:srgbClr val="000000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125000"/>
                    </a:lnSpc>
                    <a:spcBef>
                      <a:spcPct val="25000"/>
                    </a:spcBef>
                  </a:pPr>
                  <a:endParaRPr lang="nb-NO"/>
                </a:p>
              </p:txBody>
            </p:sp>
          </p:grpSp>
          <p:grpSp>
            <p:nvGrpSpPr>
              <p:cNvPr id="33818" name="Group 40"/>
              <p:cNvGrpSpPr>
                <a:grpSpLocks/>
              </p:cNvGrpSpPr>
              <p:nvPr/>
            </p:nvGrpSpPr>
            <p:grpSpPr bwMode="auto">
              <a:xfrm>
                <a:off x="3021" y="3604"/>
                <a:ext cx="603" cy="522"/>
                <a:chOff x="3021" y="3604"/>
                <a:chExt cx="603" cy="522"/>
              </a:xfrm>
            </p:grpSpPr>
            <p:sp>
              <p:nvSpPr>
                <p:cNvPr id="33819" name="Freeform 36"/>
                <p:cNvSpPr>
                  <a:spLocks/>
                </p:cNvSpPr>
                <p:nvPr/>
              </p:nvSpPr>
              <p:spPr bwMode="auto">
                <a:xfrm>
                  <a:off x="3021" y="3604"/>
                  <a:ext cx="603" cy="522"/>
                </a:xfrm>
                <a:custGeom>
                  <a:avLst/>
                  <a:gdLst>
                    <a:gd name="T0" fmla="*/ 72 w 603"/>
                    <a:gd name="T1" fmla="*/ 189 h 522"/>
                    <a:gd name="T2" fmla="*/ 0 w 603"/>
                    <a:gd name="T3" fmla="*/ 348 h 522"/>
                    <a:gd name="T4" fmla="*/ 26 w 603"/>
                    <a:gd name="T5" fmla="*/ 451 h 522"/>
                    <a:gd name="T6" fmla="*/ 139 w 603"/>
                    <a:gd name="T7" fmla="*/ 512 h 522"/>
                    <a:gd name="T8" fmla="*/ 295 w 603"/>
                    <a:gd name="T9" fmla="*/ 521 h 522"/>
                    <a:gd name="T10" fmla="*/ 519 w 603"/>
                    <a:gd name="T11" fmla="*/ 449 h 522"/>
                    <a:gd name="T12" fmla="*/ 594 w 603"/>
                    <a:gd name="T13" fmla="*/ 349 h 522"/>
                    <a:gd name="T14" fmla="*/ 576 w 603"/>
                    <a:gd name="T15" fmla="*/ 218 h 522"/>
                    <a:gd name="T16" fmla="*/ 469 w 603"/>
                    <a:gd name="T17" fmla="*/ 133 h 522"/>
                    <a:gd name="T18" fmla="*/ 316 w 603"/>
                    <a:gd name="T19" fmla="*/ 97 h 522"/>
                    <a:gd name="T20" fmla="*/ 338 w 603"/>
                    <a:gd name="T21" fmla="*/ 12 h 522"/>
                    <a:gd name="T22" fmla="*/ 291 w 603"/>
                    <a:gd name="T23" fmla="*/ 0 h 522"/>
                    <a:gd name="T24" fmla="*/ 237 w 603"/>
                    <a:gd name="T25" fmla="*/ 62 h 522"/>
                    <a:gd name="T26" fmla="*/ 225 w 603"/>
                    <a:gd name="T27" fmla="*/ 0 h 522"/>
                    <a:gd name="T28" fmla="*/ 182 w 603"/>
                    <a:gd name="T29" fmla="*/ 44 h 522"/>
                    <a:gd name="T30" fmla="*/ 158 w 603"/>
                    <a:gd name="T31" fmla="*/ 83 h 522"/>
                    <a:gd name="T32" fmla="*/ 48 w 603"/>
                    <a:gd name="T33" fmla="*/ 50 h 522"/>
                    <a:gd name="T34" fmla="*/ 101 w 603"/>
                    <a:gd name="T35" fmla="*/ 105 h 522"/>
                    <a:gd name="T36" fmla="*/ 154 w 603"/>
                    <a:gd name="T37" fmla="*/ 157 h 522"/>
                    <a:gd name="T38" fmla="*/ 274 w 603"/>
                    <a:gd name="T39" fmla="*/ 152 h 522"/>
                    <a:gd name="T40" fmla="*/ 329 w 603"/>
                    <a:gd name="T41" fmla="*/ 113 h 522"/>
                    <a:gd name="T42" fmla="*/ 252 w 603"/>
                    <a:gd name="T43" fmla="*/ 146 h 522"/>
                    <a:gd name="T44" fmla="*/ 302 w 603"/>
                    <a:gd name="T45" fmla="*/ 113 h 522"/>
                    <a:gd name="T46" fmla="*/ 273 w 603"/>
                    <a:gd name="T47" fmla="*/ 118 h 522"/>
                    <a:gd name="T48" fmla="*/ 181 w 603"/>
                    <a:gd name="T49" fmla="*/ 138 h 522"/>
                    <a:gd name="T50" fmla="*/ 113 w 603"/>
                    <a:gd name="T51" fmla="*/ 99 h 522"/>
                    <a:gd name="T52" fmla="*/ 77 w 603"/>
                    <a:gd name="T53" fmla="*/ 64 h 522"/>
                    <a:gd name="T54" fmla="*/ 131 w 603"/>
                    <a:gd name="T55" fmla="*/ 85 h 522"/>
                    <a:gd name="T56" fmla="*/ 189 w 603"/>
                    <a:gd name="T57" fmla="*/ 102 h 522"/>
                    <a:gd name="T58" fmla="*/ 177 w 603"/>
                    <a:gd name="T59" fmla="*/ 66 h 522"/>
                    <a:gd name="T60" fmla="*/ 200 w 603"/>
                    <a:gd name="T61" fmla="*/ 86 h 522"/>
                    <a:gd name="T62" fmla="*/ 220 w 603"/>
                    <a:gd name="T63" fmla="*/ 53 h 522"/>
                    <a:gd name="T64" fmla="*/ 245 w 603"/>
                    <a:gd name="T65" fmla="*/ 86 h 522"/>
                    <a:gd name="T66" fmla="*/ 278 w 603"/>
                    <a:gd name="T67" fmla="*/ 31 h 522"/>
                    <a:gd name="T68" fmla="*/ 271 w 603"/>
                    <a:gd name="T69" fmla="*/ 74 h 522"/>
                    <a:gd name="T70" fmla="*/ 329 w 603"/>
                    <a:gd name="T71" fmla="*/ 35 h 522"/>
                    <a:gd name="T72" fmla="*/ 289 w 603"/>
                    <a:gd name="T73" fmla="*/ 104 h 522"/>
                    <a:gd name="T74" fmla="*/ 385 w 603"/>
                    <a:gd name="T75" fmla="*/ 117 h 522"/>
                    <a:gd name="T76" fmla="*/ 510 w 603"/>
                    <a:gd name="T77" fmla="*/ 173 h 522"/>
                    <a:gd name="T78" fmla="*/ 574 w 603"/>
                    <a:gd name="T79" fmla="*/ 273 h 522"/>
                    <a:gd name="T80" fmla="*/ 566 w 603"/>
                    <a:gd name="T81" fmla="*/ 379 h 522"/>
                    <a:gd name="T82" fmla="*/ 489 w 603"/>
                    <a:gd name="T83" fmla="*/ 449 h 522"/>
                    <a:gd name="T84" fmla="*/ 355 w 603"/>
                    <a:gd name="T85" fmla="*/ 496 h 522"/>
                    <a:gd name="T86" fmla="*/ 176 w 603"/>
                    <a:gd name="T87" fmla="*/ 500 h 522"/>
                    <a:gd name="T88" fmla="*/ 58 w 603"/>
                    <a:gd name="T89" fmla="*/ 466 h 522"/>
                    <a:gd name="T90" fmla="*/ 17 w 603"/>
                    <a:gd name="T91" fmla="*/ 368 h 522"/>
                    <a:gd name="T92" fmla="*/ 68 w 603"/>
                    <a:gd name="T93" fmla="*/ 234 h 522"/>
                    <a:gd name="T94" fmla="*/ 142 w 603"/>
                    <a:gd name="T95" fmla="*/ 134 h 522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603"/>
                    <a:gd name="T145" fmla="*/ 0 h 522"/>
                    <a:gd name="T146" fmla="*/ 603 w 603"/>
                    <a:gd name="T147" fmla="*/ 522 h 522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603" h="522">
                      <a:moveTo>
                        <a:pt x="131" y="124"/>
                      </a:moveTo>
                      <a:lnTo>
                        <a:pt x="105" y="155"/>
                      </a:lnTo>
                      <a:lnTo>
                        <a:pt x="72" y="189"/>
                      </a:lnTo>
                      <a:lnTo>
                        <a:pt x="42" y="237"/>
                      </a:lnTo>
                      <a:lnTo>
                        <a:pt x="12" y="300"/>
                      </a:lnTo>
                      <a:lnTo>
                        <a:pt x="0" y="348"/>
                      </a:lnTo>
                      <a:lnTo>
                        <a:pt x="0" y="385"/>
                      </a:lnTo>
                      <a:lnTo>
                        <a:pt x="7" y="407"/>
                      </a:lnTo>
                      <a:lnTo>
                        <a:pt x="26" y="451"/>
                      </a:lnTo>
                      <a:lnTo>
                        <a:pt x="47" y="482"/>
                      </a:lnTo>
                      <a:lnTo>
                        <a:pt x="79" y="497"/>
                      </a:lnTo>
                      <a:lnTo>
                        <a:pt x="139" y="512"/>
                      </a:lnTo>
                      <a:lnTo>
                        <a:pt x="192" y="517"/>
                      </a:lnTo>
                      <a:lnTo>
                        <a:pt x="257" y="520"/>
                      </a:lnTo>
                      <a:lnTo>
                        <a:pt x="295" y="521"/>
                      </a:lnTo>
                      <a:lnTo>
                        <a:pt x="357" y="513"/>
                      </a:lnTo>
                      <a:lnTo>
                        <a:pt x="446" y="485"/>
                      </a:lnTo>
                      <a:lnTo>
                        <a:pt x="519" y="449"/>
                      </a:lnTo>
                      <a:lnTo>
                        <a:pt x="561" y="413"/>
                      </a:lnTo>
                      <a:lnTo>
                        <a:pt x="584" y="379"/>
                      </a:lnTo>
                      <a:lnTo>
                        <a:pt x="594" y="349"/>
                      </a:lnTo>
                      <a:lnTo>
                        <a:pt x="602" y="311"/>
                      </a:lnTo>
                      <a:lnTo>
                        <a:pt x="594" y="271"/>
                      </a:lnTo>
                      <a:lnTo>
                        <a:pt x="576" y="218"/>
                      </a:lnTo>
                      <a:lnTo>
                        <a:pt x="552" y="187"/>
                      </a:lnTo>
                      <a:lnTo>
                        <a:pt x="515" y="158"/>
                      </a:lnTo>
                      <a:lnTo>
                        <a:pt x="469" y="133"/>
                      </a:lnTo>
                      <a:lnTo>
                        <a:pt x="421" y="116"/>
                      </a:lnTo>
                      <a:lnTo>
                        <a:pt x="377" y="103"/>
                      </a:lnTo>
                      <a:lnTo>
                        <a:pt x="316" y="97"/>
                      </a:lnTo>
                      <a:lnTo>
                        <a:pt x="309" y="86"/>
                      </a:lnTo>
                      <a:lnTo>
                        <a:pt x="344" y="36"/>
                      </a:lnTo>
                      <a:lnTo>
                        <a:pt x="338" y="12"/>
                      </a:lnTo>
                      <a:lnTo>
                        <a:pt x="294" y="48"/>
                      </a:lnTo>
                      <a:lnTo>
                        <a:pt x="297" y="1"/>
                      </a:lnTo>
                      <a:lnTo>
                        <a:pt x="291" y="0"/>
                      </a:lnTo>
                      <a:lnTo>
                        <a:pt x="272" y="4"/>
                      </a:lnTo>
                      <a:lnTo>
                        <a:pt x="250" y="41"/>
                      </a:lnTo>
                      <a:lnTo>
                        <a:pt x="237" y="62"/>
                      </a:lnTo>
                      <a:lnTo>
                        <a:pt x="232" y="29"/>
                      </a:lnTo>
                      <a:lnTo>
                        <a:pt x="237" y="3"/>
                      </a:lnTo>
                      <a:lnTo>
                        <a:pt x="225" y="0"/>
                      </a:lnTo>
                      <a:lnTo>
                        <a:pt x="209" y="20"/>
                      </a:lnTo>
                      <a:lnTo>
                        <a:pt x="198" y="60"/>
                      </a:lnTo>
                      <a:lnTo>
                        <a:pt x="182" y="44"/>
                      </a:lnTo>
                      <a:lnTo>
                        <a:pt x="161" y="41"/>
                      </a:lnTo>
                      <a:lnTo>
                        <a:pt x="157" y="68"/>
                      </a:lnTo>
                      <a:lnTo>
                        <a:pt x="158" y="83"/>
                      </a:lnTo>
                      <a:lnTo>
                        <a:pt x="112" y="58"/>
                      </a:lnTo>
                      <a:lnTo>
                        <a:pt x="59" y="42"/>
                      </a:lnTo>
                      <a:lnTo>
                        <a:pt x="48" y="50"/>
                      </a:lnTo>
                      <a:lnTo>
                        <a:pt x="50" y="65"/>
                      </a:lnTo>
                      <a:lnTo>
                        <a:pt x="73" y="83"/>
                      </a:lnTo>
                      <a:lnTo>
                        <a:pt x="101" y="105"/>
                      </a:lnTo>
                      <a:lnTo>
                        <a:pt x="164" y="139"/>
                      </a:lnTo>
                      <a:lnTo>
                        <a:pt x="161" y="150"/>
                      </a:lnTo>
                      <a:lnTo>
                        <a:pt x="154" y="157"/>
                      </a:lnTo>
                      <a:lnTo>
                        <a:pt x="163" y="165"/>
                      </a:lnTo>
                      <a:lnTo>
                        <a:pt x="208" y="167"/>
                      </a:lnTo>
                      <a:lnTo>
                        <a:pt x="274" y="152"/>
                      </a:lnTo>
                      <a:lnTo>
                        <a:pt x="329" y="133"/>
                      </a:lnTo>
                      <a:lnTo>
                        <a:pt x="343" y="114"/>
                      </a:lnTo>
                      <a:lnTo>
                        <a:pt x="329" y="113"/>
                      </a:lnTo>
                      <a:lnTo>
                        <a:pt x="319" y="122"/>
                      </a:lnTo>
                      <a:lnTo>
                        <a:pt x="285" y="133"/>
                      </a:lnTo>
                      <a:lnTo>
                        <a:pt x="252" y="146"/>
                      </a:lnTo>
                      <a:lnTo>
                        <a:pt x="212" y="151"/>
                      </a:lnTo>
                      <a:lnTo>
                        <a:pt x="267" y="132"/>
                      </a:lnTo>
                      <a:lnTo>
                        <a:pt x="302" y="113"/>
                      </a:lnTo>
                      <a:lnTo>
                        <a:pt x="307" y="107"/>
                      </a:lnTo>
                      <a:lnTo>
                        <a:pt x="289" y="106"/>
                      </a:lnTo>
                      <a:lnTo>
                        <a:pt x="273" y="118"/>
                      </a:lnTo>
                      <a:lnTo>
                        <a:pt x="230" y="133"/>
                      </a:lnTo>
                      <a:lnTo>
                        <a:pt x="198" y="138"/>
                      </a:lnTo>
                      <a:lnTo>
                        <a:pt x="181" y="138"/>
                      </a:lnTo>
                      <a:lnTo>
                        <a:pt x="183" y="124"/>
                      </a:lnTo>
                      <a:lnTo>
                        <a:pt x="149" y="114"/>
                      </a:lnTo>
                      <a:lnTo>
                        <a:pt x="113" y="99"/>
                      </a:lnTo>
                      <a:lnTo>
                        <a:pt x="90" y="81"/>
                      </a:lnTo>
                      <a:lnTo>
                        <a:pt x="79" y="69"/>
                      </a:lnTo>
                      <a:lnTo>
                        <a:pt x="77" y="64"/>
                      </a:lnTo>
                      <a:lnTo>
                        <a:pt x="84" y="63"/>
                      </a:lnTo>
                      <a:lnTo>
                        <a:pt x="102" y="68"/>
                      </a:lnTo>
                      <a:lnTo>
                        <a:pt x="131" y="85"/>
                      </a:lnTo>
                      <a:lnTo>
                        <a:pt x="169" y="104"/>
                      </a:lnTo>
                      <a:lnTo>
                        <a:pt x="178" y="109"/>
                      </a:lnTo>
                      <a:lnTo>
                        <a:pt x="189" y="102"/>
                      </a:lnTo>
                      <a:lnTo>
                        <a:pt x="178" y="89"/>
                      </a:lnTo>
                      <a:lnTo>
                        <a:pt x="178" y="79"/>
                      </a:lnTo>
                      <a:lnTo>
                        <a:pt x="177" y="66"/>
                      </a:lnTo>
                      <a:lnTo>
                        <a:pt x="183" y="64"/>
                      </a:lnTo>
                      <a:lnTo>
                        <a:pt x="194" y="77"/>
                      </a:lnTo>
                      <a:lnTo>
                        <a:pt x="200" y="86"/>
                      </a:lnTo>
                      <a:lnTo>
                        <a:pt x="210" y="86"/>
                      </a:lnTo>
                      <a:lnTo>
                        <a:pt x="216" y="62"/>
                      </a:lnTo>
                      <a:lnTo>
                        <a:pt x="220" y="53"/>
                      </a:lnTo>
                      <a:lnTo>
                        <a:pt x="227" y="64"/>
                      </a:lnTo>
                      <a:lnTo>
                        <a:pt x="234" y="84"/>
                      </a:lnTo>
                      <a:lnTo>
                        <a:pt x="245" y="86"/>
                      </a:lnTo>
                      <a:lnTo>
                        <a:pt x="255" y="66"/>
                      </a:lnTo>
                      <a:lnTo>
                        <a:pt x="263" y="40"/>
                      </a:lnTo>
                      <a:lnTo>
                        <a:pt x="278" y="31"/>
                      </a:lnTo>
                      <a:lnTo>
                        <a:pt x="278" y="34"/>
                      </a:lnTo>
                      <a:lnTo>
                        <a:pt x="274" y="50"/>
                      </a:lnTo>
                      <a:lnTo>
                        <a:pt x="271" y="74"/>
                      </a:lnTo>
                      <a:lnTo>
                        <a:pt x="281" y="74"/>
                      </a:lnTo>
                      <a:lnTo>
                        <a:pt x="323" y="36"/>
                      </a:lnTo>
                      <a:lnTo>
                        <a:pt x="329" y="35"/>
                      </a:lnTo>
                      <a:lnTo>
                        <a:pt x="294" y="81"/>
                      </a:lnTo>
                      <a:lnTo>
                        <a:pt x="287" y="91"/>
                      </a:lnTo>
                      <a:lnTo>
                        <a:pt x="289" y="104"/>
                      </a:lnTo>
                      <a:lnTo>
                        <a:pt x="299" y="106"/>
                      </a:lnTo>
                      <a:lnTo>
                        <a:pt x="331" y="109"/>
                      </a:lnTo>
                      <a:lnTo>
                        <a:pt x="385" y="117"/>
                      </a:lnTo>
                      <a:lnTo>
                        <a:pt x="422" y="128"/>
                      </a:lnTo>
                      <a:lnTo>
                        <a:pt x="470" y="148"/>
                      </a:lnTo>
                      <a:lnTo>
                        <a:pt x="510" y="173"/>
                      </a:lnTo>
                      <a:lnTo>
                        <a:pt x="540" y="202"/>
                      </a:lnTo>
                      <a:lnTo>
                        <a:pt x="567" y="241"/>
                      </a:lnTo>
                      <a:lnTo>
                        <a:pt x="574" y="273"/>
                      </a:lnTo>
                      <a:lnTo>
                        <a:pt x="583" y="307"/>
                      </a:lnTo>
                      <a:lnTo>
                        <a:pt x="576" y="347"/>
                      </a:lnTo>
                      <a:lnTo>
                        <a:pt x="566" y="379"/>
                      </a:lnTo>
                      <a:lnTo>
                        <a:pt x="549" y="398"/>
                      </a:lnTo>
                      <a:lnTo>
                        <a:pt x="531" y="423"/>
                      </a:lnTo>
                      <a:lnTo>
                        <a:pt x="489" y="449"/>
                      </a:lnTo>
                      <a:lnTo>
                        <a:pt x="436" y="474"/>
                      </a:lnTo>
                      <a:lnTo>
                        <a:pt x="408" y="483"/>
                      </a:lnTo>
                      <a:lnTo>
                        <a:pt x="355" y="496"/>
                      </a:lnTo>
                      <a:lnTo>
                        <a:pt x="303" y="503"/>
                      </a:lnTo>
                      <a:lnTo>
                        <a:pt x="238" y="506"/>
                      </a:lnTo>
                      <a:lnTo>
                        <a:pt x="176" y="500"/>
                      </a:lnTo>
                      <a:lnTo>
                        <a:pt x="125" y="492"/>
                      </a:lnTo>
                      <a:lnTo>
                        <a:pt x="80" y="479"/>
                      </a:lnTo>
                      <a:lnTo>
                        <a:pt x="58" y="466"/>
                      </a:lnTo>
                      <a:lnTo>
                        <a:pt x="49" y="450"/>
                      </a:lnTo>
                      <a:lnTo>
                        <a:pt x="26" y="402"/>
                      </a:lnTo>
                      <a:lnTo>
                        <a:pt x="17" y="368"/>
                      </a:lnTo>
                      <a:lnTo>
                        <a:pt x="24" y="327"/>
                      </a:lnTo>
                      <a:lnTo>
                        <a:pt x="36" y="281"/>
                      </a:lnTo>
                      <a:lnTo>
                        <a:pt x="68" y="234"/>
                      </a:lnTo>
                      <a:lnTo>
                        <a:pt x="95" y="184"/>
                      </a:lnTo>
                      <a:lnTo>
                        <a:pt x="125" y="153"/>
                      </a:lnTo>
                      <a:lnTo>
                        <a:pt x="142" y="134"/>
                      </a:lnTo>
                      <a:lnTo>
                        <a:pt x="131" y="124"/>
                      </a:lnTo>
                    </a:path>
                  </a:pathLst>
                </a:custGeom>
                <a:solidFill>
                  <a:srgbClr val="000000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125000"/>
                    </a:lnSpc>
                    <a:spcBef>
                      <a:spcPct val="25000"/>
                    </a:spcBef>
                  </a:pPr>
                  <a:endParaRPr lang="nb-NO"/>
                </a:p>
              </p:txBody>
            </p:sp>
            <p:sp>
              <p:nvSpPr>
                <p:cNvPr id="33820" name="Freeform 37"/>
                <p:cNvSpPr>
                  <a:spLocks/>
                </p:cNvSpPr>
                <p:nvPr/>
              </p:nvSpPr>
              <p:spPr bwMode="auto">
                <a:xfrm>
                  <a:off x="3196" y="3848"/>
                  <a:ext cx="123" cy="163"/>
                </a:xfrm>
                <a:custGeom>
                  <a:avLst/>
                  <a:gdLst>
                    <a:gd name="T0" fmla="*/ 73 w 123"/>
                    <a:gd name="T1" fmla="*/ 29 h 163"/>
                    <a:gd name="T2" fmla="*/ 95 w 123"/>
                    <a:gd name="T3" fmla="*/ 31 h 163"/>
                    <a:gd name="T4" fmla="*/ 115 w 123"/>
                    <a:gd name="T5" fmla="*/ 43 h 163"/>
                    <a:gd name="T6" fmla="*/ 122 w 123"/>
                    <a:gd name="T7" fmla="*/ 56 h 163"/>
                    <a:gd name="T8" fmla="*/ 99 w 123"/>
                    <a:gd name="T9" fmla="*/ 61 h 163"/>
                    <a:gd name="T10" fmla="*/ 86 w 123"/>
                    <a:gd name="T11" fmla="*/ 51 h 163"/>
                    <a:gd name="T12" fmla="*/ 69 w 123"/>
                    <a:gd name="T13" fmla="*/ 46 h 163"/>
                    <a:gd name="T14" fmla="*/ 53 w 123"/>
                    <a:gd name="T15" fmla="*/ 44 h 163"/>
                    <a:gd name="T16" fmla="*/ 27 w 123"/>
                    <a:gd name="T17" fmla="*/ 49 h 163"/>
                    <a:gd name="T18" fmla="*/ 21 w 123"/>
                    <a:gd name="T19" fmla="*/ 62 h 163"/>
                    <a:gd name="T20" fmla="*/ 35 w 123"/>
                    <a:gd name="T21" fmla="*/ 72 h 163"/>
                    <a:gd name="T22" fmla="*/ 67 w 123"/>
                    <a:gd name="T23" fmla="*/ 78 h 163"/>
                    <a:gd name="T24" fmla="*/ 99 w 123"/>
                    <a:gd name="T25" fmla="*/ 77 h 163"/>
                    <a:gd name="T26" fmla="*/ 109 w 123"/>
                    <a:gd name="T27" fmla="*/ 86 h 163"/>
                    <a:gd name="T28" fmla="*/ 116 w 123"/>
                    <a:gd name="T29" fmla="*/ 98 h 163"/>
                    <a:gd name="T30" fmla="*/ 113 w 123"/>
                    <a:gd name="T31" fmla="*/ 112 h 163"/>
                    <a:gd name="T32" fmla="*/ 94 w 123"/>
                    <a:gd name="T33" fmla="*/ 123 h 163"/>
                    <a:gd name="T34" fmla="*/ 71 w 123"/>
                    <a:gd name="T35" fmla="*/ 123 h 163"/>
                    <a:gd name="T36" fmla="*/ 55 w 123"/>
                    <a:gd name="T37" fmla="*/ 123 h 163"/>
                    <a:gd name="T38" fmla="*/ 48 w 123"/>
                    <a:gd name="T39" fmla="*/ 137 h 163"/>
                    <a:gd name="T40" fmla="*/ 52 w 123"/>
                    <a:gd name="T41" fmla="*/ 158 h 163"/>
                    <a:gd name="T42" fmla="*/ 30 w 123"/>
                    <a:gd name="T43" fmla="*/ 162 h 163"/>
                    <a:gd name="T44" fmla="*/ 25 w 123"/>
                    <a:gd name="T45" fmla="*/ 144 h 163"/>
                    <a:gd name="T46" fmla="*/ 32 w 123"/>
                    <a:gd name="T47" fmla="*/ 124 h 163"/>
                    <a:gd name="T48" fmla="*/ 12 w 123"/>
                    <a:gd name="T49" fmla="*/ 117 h 163"/>
                    <a:gd name="T50" fmla="*/ 0 w 123"/>
                    <a:gd name="T51" fmla="*/ 109 h 163"/>
                    <a:gd name="T52" fmla="*/ 19 w 123"/>
                    <a:gd name="T53" fmla="*/ 95 h 163"/>
                    <a:gd name="T54" fmla="*/ 28 w 123"/>
                    <a:gd name="T55" fmla="*/ 105 h 163"/>
                    <a:gd name="T56" fmla="*/ 44 w 123"/>
                    <a:gd name="T57" fmla="*/ 106 h 163"/>
                    <a:gd name="T58" fmla="*/ 68 w 123"/>
                    <a:gd name="T59" fmla="*/ 109 h 163"/>
                    <a:gd name="T60" fmla="*/ 86 w 123"/>
                    <a:gd name="T61" fmla="*/ 108 h 163"/>
                    <a:gd name="T62" fmla="*/ 97 w 123"/>
                    <a:gd name="T63" fmla="*/ 105 h 163"/>
                    <a:gd name="T64" fmla="*/ 90 w 123"/>
                    <a:gd name="T65" fmla="*/ 96 h 163"/>
                    <a:gd name="T66" fmla="*/ 74 w 123"/>
                    <a:gd name="T67" fmla="*/ 94 h 163"/>
                    <a:gd name="T68" fmla="*/ 44 w 123"/>
                    <a:gd name="T69" fmla="*/ 88 h 163"/>
                    <a:gd name="T70" fmla="*/ 14 w 123"/>
                    <a:gd name="T71" fmla="*/ 82 h 163"/>
                    <a:gd name="T72" fmla="*/ 5 w 123"/>
                    <a:gd name="T73" fmla="*/ 70 h 163"/>
                    <a:gd name="T74" fmla="*/ 1 w 123"/>
                    <a:gd name="T75" fmla="*/ 55 h 163"/>
                    <a:gd name="T76" fmla="*/ 18 w 123"/>
                    <a:gd name="T77" fmla="*/ 40 h 163"/>
                    <a:gd name="T78" fmla="*/ 40 w 123"/>
                    <a:gd name="T79" fmla="*/ 27 h 163"/>
                    <a:gd name="T80" fmla="*/ 56 w 123"/>
                    <a:gd name="T81" fmla="*/ 27 h 163"/>
                    <a:gd name="T82" fmla="*/ 62 w 123"/>
                    <a:gd name="T83" fmla="*/ 0 h 163"/>
                    <a:gd name="T84" fmla="*/ 81 w 123"/>
                    <a:gd name="T85" fmla="*/ 2 h 163"/>
                    <a:gd name="T86" fmla="*/ 73 w 123"/>
                    <a:gd name="T87" fmla="*/ 29 h 163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123"/>
                    <a:gd name="T133" fmla="*/ 0 h 163"/>
                    <a:gd name="T134" fmla="*/ 123 w 123"/>
                    <a:gd name="T135" fmla="*/ 163 h 163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123" h="163">
                      <a:moveTo>
                        <a:pt x="73" y="29"/>
                      </a:moveTo>
                      <a:lnTo>
                        <a:pt x="95" y="31"/>
                      </a:lnTo>
                      <a:lnTo>
                        <a:pt x="115" y="43"/>
                      </a:lnTo>
                      <a:lnTo>
                        <a:pt x="122" y="56"/>
                      </a:lnTo>
                      <a:lnTo>
                        <a:pt x="99" y="61"/>
                      </a:lnTo>
                      <a:lnTo>
                        <a:pt x="86" y="51"/>
                      </a:lnTo>
                      <a:lnTo>
                        <a:pt x="69" y="46"/>
                      </a:lnTo>
                      <a:lnTo>
                        <a:pt x="53" y="44"/>
                      </a:lnTo>
                      <a:lnTo>
                        <a:pt x="27" y="49"/>
                      </a:lnTo>
                      <a:lnTo>
                        <a:pt x="21" y="62"/>
                      </a:lnTo>
                      <a:lnTo>
                        <a:pt x="35" y="72"/>
                      </a:lnTo>
                      <a:lnTo>
                        <a:pt x="67" y="78"/>
                      </a:lnTo>
                      <a:lnTo>
                        <a:pt x="99" y="77"/>
                      </a:lnTo>
                      <a:lnTo>
                        <a:pt x="109" y="86"/>
                      </a:lnTo>
                      <a:lnTo>
                        <a:pt x="116" y="98"/>
                      </a:lnTo>
                      <a:lnTo>
                        <a:pt x="113" y="112"/>
                      </a:lnTo>
                      <a:lnTo>
                        <a:pt x="94" y="123"/>
                      </a:lnTo>
                      <a:lnTo>
                        <a:pt x="71" y="123"/>
                      </a:lnTo>
                      <a:lnTo>
                        <a:pt x="55" y="123"/>
                      </a:lnTo>
                      <a:lnTo>
                        <a:pt x="48" y="137"/>
                      </a:lnTo>
                      <a:lnTo>
                        <a:pt x="52" y="158"/>
                      </a:lnTo>
                      <a:lnTo>
                        <a:pt x="30" y="162"/>
                      </a:lnTo>
                      <a:lnTo>
                        <a:pt x="25" y="144"/>
                      </a:lnTo>
                      <a:lnTo>
                        <a:pt x="32" y="124"/>
                      </a:lnTo>
                      <a:lnTo>
                        <a:pt x="12" y="117"/>
                      </a:lnTo>
                      <a:lnTo>
                        <a:pt x="0" y="109"/>
                      </a:lnTo>
                      <a:lnTo>
                        <a:pt x="19" y="95"/>
                      </a:lnTo>
                      <a:lnTo>
                        <a:pt x="28" y="105"/>
                      </a:lnTo>
                      <a:lnTo>
                        <a:pt x="44" y="106"/>
                      </a:lnTo>
                      <a:lnTo>
                        <a:pt x="68" y="109"/>
                      </a:lnTo>
                      <a:lnTo>
                        <a:pt x="86" y="108"/>
                      </a:lnTo>
                      <a:lnTo>
                        <a:pt x="97" y="105"/>
                      </a:lnTo>
                      <a:lnTo>
                        <a:pt x="90" y="96"/>
                      </a:lnTo>
                      <a:lnTo>
                        <a:pt x="74" y="94"/>
                      </a:lnTo>
                      <a:lnTo>
                        <a:pt x="44" y="88"/>
                      </a:lnTo>
                      <a:lnTo>
                        <a:pt x="14" y="82"/>
                      </a:lnTo>
                      <a:lnTo>
                        <a:pt x="5" y="70"/>
                      </a:lnTo>
                      <a:lnTo>
                        <a:pt x="1" y="55"/>
                      </a:lnTo>
                      <a:lnTo>
                        <a:pt x="18" y="40"/>
                      </a:lnTo>
                      <a:lnTo>
                        <a:pt x="40" y="27"/>
                      </a:lnTo>
                      <a:lnTo>
                        <a:pt x="56" y="27"/>
                      </a:lnTo>
                      <a:lnTo>
                        <a:pt x="62" y="0"/>
                      </a:lnTo>
                      <a:lnTo>
                        <a:pt x="81" y="2"/>
                      </a:lnTo>
                      <a:lnTo>
                        <a:pt x="73" y="29"/>
                      </a:lnTo>
                    </a:path>
                  </a:pathLst>
                </a:custGeom>
                <a:solidFill>
                  <a:srgbClr val="000000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125000"/>
                    </a:lnSpc>
                    <a:spcBef>
                      <a:spcPct val="25000"/>
                    </a:spcBef>
                  </a:pPr>
                  <a:endParaRPr lang="nb-NO"/>
                </a:p>
              </p:txBody>
            </p:sp>
            <p:sp>
              <p:nvSpPr>
                <p:cNvPr id="33821" name="Freeform 38"/>
                <p:cNvSpPr>
                  <a:spLocks/>
                </p:cNvSpPr>
                <p:nvPr/>
              </p:nvSpPr>
              <p:spPr bwMode="auto">
                <a:xfrm>
                  <a:off x="3125" y="3906"/>
                  <a:ext cx="21" cy="68"/>
                </a:xfrm>
                <a:custGeom>
                  <a:avLst/>
                  <a:gdLst>
                    <a:gd name="T0" fmla="*/ 0 w 21"/>
                    <a:gd name="T1" fmla="*/ 60 h 68"/>
                    <a:gd name="T2" fmla="*/ 0 w 21"/>
                    <a:gd name="T3" fmla="*/ 25 h 68"/>
                    <a:gd name="T4" fmla="*/ 15 w 21"/>
                    <a:gd name="T5" fmla="*/ 0 h 68"/>
                    <a:gd name="T6" fmla="*/ 20 w 21"/>
                    <a:gd name="T7" fmla="*/ 7 h 68"/>
                    <a:gd name="T8" fmla="*/ 14 w 21"/>
                    <a:gd name="T9" fmla="*/ 28 h 68"/>
                    <a:gd name="T10" fmla="*/ 17 w 21"/>
                    <a:gd name="T11" fmla="*/ 67 h 68"/>
                    <a:gd name="T12" fmla="*/ 0 w 21"/>
                    <a:gd name="T13" fmla="*/ 60 h 6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1"/>
                    <a:gd name="T22" fmla="*/ 0 h 68"/>
                    <a:gd name="T23" fmla="*/ 21 w 21"/>
                    <a:gd name="T24" fmla="*/ 68 h 6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1" h="68">
                      <a:moveTo>
                        <a:pt x="0" y="60"/>
                      </a:moveTo>
                      <a:lnTo>
                        <a:pt x="0" y="25"/>
                      </a:lnTo>
                      <a:lnTo>
                        <a:pt x="15" y="0"/>
                      </a:lnTo>
                      <a:lnTo>
                        <a:pt x="20" y="7"/>
                      </a:lnTo>
                      <a:lnTo>
                        <a:pt x="14" y="28"/>
                      </a:lnTo>
                      <a:lnTo>
                        <a:pt x="17" y="67"/>
                      </a:lnTo>
                      <a:lnTo>
                        <a:pt x="0" y="60"/>
                      </a:lnTo>
                    </a:path>
                  </a:pathLst>
                </a:custGeom>
                <a:solidFill>
                  <a:srgbClr val="000000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125000"/>
                    </a:lnSpc>
                    <a:spcBef>
                      <a:spcPct val="25000"/>
                    </a:spcBef>
                  </a:pPr>
                  <a:endParaRPr lang="nb-NO"/>
                </a:p>
              </p:txBody>
            </p:sp>
            <p:sp>
              <p:nvSpPr>
                <p:cNvPr id="33822" name="Freeform 39"/>
                <p:cNvSpPr>
                  <a:spLocks/>
                </p:cNvSpPr>
                <p:nvPr/>
              </p:nvSpPr>
              <p:spPr bwMode="auto">
                <a:xfrm>
                  <a:off x="3452" y="3936"/>
                  <a:ext cx="28" cy="42"/>
                </a:xfrm>
                <a:custGeom>
                  <a:avLst/>
                  <a:gdLst>
                    <a:gd name="T0" fmla="*/ 21 w 28"/>
                    <a:gd name="T1" fmla="*/ 0 h 42"/>
                    <a:gd name="T2" fmla="*/ 6 w 28"/>
                    <a:gd name="T3" fmla="*/ 28 h 42"/>
                    <a:gd name="T4" fmla="*/ 0 w 28"/>
                    <a:gd name="T5" fmla="*/ 39 h 42"/>
                    <a:gd name="T6" fmla="*/ 13 w 28"/>
                    <a:gd name="T7" fmla="*/ 41 h 42"/>
                    <a:gd name="T8" fmla="*/ 22 w 28"/>
                    <a:gd name="T9" fmla="*/ 33 h 42"/>
                    <a:gd name="T10" fmla="*/ 27 w 28"/>
                    <a:gd name="T11" fmla="*/ 15 h 42"/>
                    <a:gd name="T12" fmla="*/ 24 w 28"/>
                    <a:gd name="T13" fmla="*/ 8 h 42"/>
                    <a:gd name="T14" fmla="*/ 21 w 28"/>
                    <a:gd name="T15" fmla="*/ 0 h 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8"/>
                    <a:gd name="T25" fmla="*/ 0 h 42"/>
                    <a:gd name="T26" fmla="*/ 28 w 28"/>
                    <a:gd name="T27" fmla="*/ 42 h 4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8" h="42">
                      <a:moveTo>
                        <a:pt x="21" y="0"/>
                      </a:moveTo>
                      <a:lnTo>
                        <a:pt x="6" y="28"/>
                      </a:lnTo>
                      <a:lnTo>
                        <a:pt x="0" y="39"/>
                      </a:lnTo>
                      <a:lnTo>
                        <a:pt x="13" y="41"/>
                      </a:lnTo>
                      <a:lnTo>
                        <a:pt x="22" y="33"/>
                      </a:lnTo>
                      <a:lnTo>
                        <a:pt x="27" y="15"/>
                      </a:lnTo>
                      <a:lnTo>
                        <a:pt x="24" y="8"/>
                      </a:lnTo>
                      <a:lnTo>
                        <a:pt x="21" y="0"/>
                      </a:lnTo>
                    </a:path>
                  </a:pathLst>
                </a:custGeom>
                <a:solidFill>
                  <a:srgbClr val="000000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lnSpc>
                      <a:spcPct val="125000"/>
                    </a:lnSpc>
                    <a:spcBef>
                      <a:spcPct val="25000"/>
                    </a:spcBef>
                  </a:pPr>
                  <a:endParaRPr lang="nb-NO"/>
                </a:p>
              </p:txBody>
            </p:sp>
          </p:grpSp>
        </p:grpSp>
      </p:grpSp>
      <p:pic>
        <p:nvPicPr>
          <p:cNvPr id="33797" name="Picture 45" descr="tekna-hovedlogo-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188913"/>
            <a:ext cx="147637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457200" y="1682750"/>
            <a:ext cx="8305800" cy="908050"/>
          </a:xfrm>
          <a:prstGeom prst="rect">
            <a:avLst/>
          </a:prstGeom>
          <a:solidFill>
            <a:srgbClr val="CCFF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wrap="none" anchor="ctr"/>
          <a:lstStyle/>
          <a:p>
            <a:pPr eaLnBrk="0" hangingPunct="0">
              <a:lnSpc>
                <a:spcPct val="125000"/>
              </a:lnSpc>
              <a:spcBef>
                <a:spcPct val="25000"/>
              </a:spcBef>
              <a:defRPr/>
            </a:pPr>
            <a:endParaRPr lang="nb-NO">
              <a:cs typeface="Arial" pitchFamily="34" charset="0"/>
            </a:endParaRPr>
          </a:p>
        </p:txBody>
      </p:sp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7791450" y="2165350"/>
            <a:ext cx="331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800">
                <a:latin typeface="Arial" charset="0"/>
              </a:rPr>
              <a:t>I</a:t>
            </a:r>
            <a:r>
              <a:rPr lang="en-US" sz="1800" baseline="-25000">
                <a:latin typeface="Arial" charset="0"/>
              </a:rPr>
              <a:t>0</a:t>
            </a:r>
          </a:p>
        </p:txBody>
      </p:sp>
      <p:sp>
        <p:nvSpPr>
          <p:cNvPr id="39939" name="Rectangle 4"/>
          <p:cNvSpPr>
            <a:spLocks noChangeArrowheads="1"/>
          </p:cNvSpPr>
          <p:nvPr/>
        </p:nvSpPr>
        <p:spPr bwMode="auto">
          <a:xfrm>
            <a:off x="741363" y="1951038"/>
            <a:ext cx="73548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ru-RU" sz="1800">
                <a:latin typeface="Arial" charset="0"/>
              </a:rPr>
              <a:t>Коэффициент чистой существующей стоимости</a:t>
            </a:r>
            <a:r>
              <a:rPr lang="en-US" sz="1800">
                <a:latin typeface="Arial" charset="0"/>
              </a:rPr>
              <a:t>  = NPVQ = </a:t>
            </a:r>
          </a:p>
        </p:txBody>
      </p:sp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7562850" y="1874838"/>
            <a:ext cx="81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800" u="sng">
                <a:latin typeface="Arial" charset="0"/>
              </a:rPr>
              <a:t>          </a:t>
            </a:r>
          </a:p>
        </p:txBody>
      </p:sp>
      <p:sp>
        <p:nvSpPr>
          <p:cNvPr id="39941" name="Rectangle 6"/>
          <p:cNvSpPr>
            <a:spLocks noChangeArrowheads="1"/>
          </p:cNvSpPr>
          <p:nvPr/>
        </p:nvSpPr>
        <p:spPr bwMode="auto">
          <a:xfrm>
            <a:off x="7639050" y="1798638"/>
            <a:ext cx="65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800">
                <a:latin typeface="Arial" charset="0"/>
              </a:rPr>
              <a:t>NPV</a:t>
            </a:r>
          </a:p>
        </p:txBody>
      </p:sp>
      <p:sp>
        <p:nvSpPr>
          <p:cNvPr id="39942" name="Rectangle 7"/>
          <p:cNvSpPr>
            <a:spLocks noChangeArrowheads="1"/>
          </p:cNvSpPr>
          <p:nvPr/>
        </p:nvSpPr>
        <p:spPr bwMode="auto">
          <a:xfrm>
            <a:off x="1676400" y="623888"/>
            <a:ext cx="58832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/>
            <a:r>
              <a:rPr lang="ru-RU" sz="2800">
                <a:latin typeface="Arial" charset="0"/>
              </a:rPr>
              <a:t>Коэффициент чистой существующей стоимости</a:t>
            </a:r>
            <a:endParaRPr lang="en-US" sz="2800">
              <a:latin typeface="Arial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1133475" y="3200400"/>
            <a:ext cx="67913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476250" eaLnBrk="0" hangingPunct="0"/>
            <a:r>
              <a:rPr lang="en-US" sz="1800">
                <a:latin typeface="Arial" charset="0"/>
              </a:rPr>
              <a:t>	</a:t>
            </a:r>
            <a:r>
              <a:rPr lang="ru-RU" sz="2400">
                <a:latin typeface="Arial" charset="0"/>
              </a:rPr>
              <a:t>Самый высокий  NPVQ означает самый </a:t>
            </a:r>
          </a:p>
          <a:p>
            <a:pPr defTabSz="476250" eaLnBrk="0" hangingPunct="0"/>
            <a:r>
              <a:rPr lang="ru-RU" sz="2400">
                <a:latin typeface="Arial" charset="0"/>
              </a:rPr>
              <a:t>	прибыльный проект </a:t>
            </a:r>
          </a:p>
          <a:p>
            <a:pPr defTabSz="476250" eaLnBrk="0" hangingPunct="0"/>
            <a:endParaRPr lang="ru-RU" sz="2400">
              <a:solidFill>
                <a:srgbClr val="FF0033"/>
              </a:solidFill>
              <a:latin typeface="Monotype Sorts"/>
            </a:endParaRPr>
          </a:p>
          <a:p>
            <a:pPr defTabSz="476250" eaLnBrk="0" hangingPunct="0"/>
            <a:r>
              <a:rPr lang="ru-RU" sz="2400">
                <a:latin typeface="Arial" charset="0"/>
              </a:rPr>
              <a:t>  	Лучший способ ранжирования мер/</a:t>
            </a:r>
            <a:br>
              <a:rPr lang="ru-RU" sz="2400">
                <a:latin typeface="Arial" charset="0"/>
              </a:rPr>
            </a:br>
            <a:r>
              <a:rPr lang="ru-RU" sz="2400">
                <a:latin typeface="Arial" charset="0"/>
              </a:rPr>
              <a:t>	подпроектов или альтернативных </a:t>
            </a:r>
            <a:br>
              <a:rPr lang="ru-RU" sz="2400">
                <a:latin typeface="Arial" charset="0"/>
              </a:rPr>
            </a:br>
            <a:r>
              <a:rPr lang="ru-RU" sz="2400">
                <a:latin typeface="Arial" charset="0"/>
              </a:rPr>
              <a:t>	решений/проектов</a:t>
            </a:r>
          </a:p>
        </p:txBody>
      </p:sp>
      <p:pic>
        <p:nvPicPr>
          <p:cNvPr id="39944" name="Picture 18" descr="tekna-hovedlogo-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188913"/>
            <a:ext cx="147637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0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2"/>
          <p:cNvSpPr txBox="1">
            <a:spLocks noChangeArrowheads="1"/>
          </p:cNvSpPr>
          <p:nvPr/>
        </p:nvSpPr>
        <p:spPr bwMode="auto">
          <a:xfrm>
            <a:off x="628650" y="1060450"/>
            <a:ext cx="7704138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3200"/>
              <a:t>Внутренняя норма рентабельности</a:t>
            </a:r>
            <a:r>
              <a:rPr lang="en-GB" sz="3200"/>
              <a:t> IRR</a:t>
            </a:r>
            <a:endParaRPr lang="en-GB" sz="2400"/>
          </a:p>
        </p:txBody>
      </p:sp>
      <p:pic>
        <p:nvPicPr>
          <p:cNvPr id="1028" name="Picture 3" descr="tekna-hovedlogo-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188913"/>
            <a:ext cx="147637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0" y="2362200"/>
          <a:ext cx="9144000" cy="1196975"/>
        </p:xfrm>
        <a:graphic>
          <a:graphicData uri="http://schemas.openxmlformats.org/presentationml/2006/ole">
            <p:oleObj spid="_x0000_s1026" name="Microsoft Formelredigering 3.0" r:id="rId4" imgW="190476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2"/>
          <p:cNvSpPr txBox="1">
            <a:spLocks noChangeArrowheads="1"/>
          </p:cNvSpPr>
          <p:nvPr/>
        </p:nvSpPr>
        <p:spPr bwMode="auto">
          <a:xfrm>
            <a:off x="228600" y="762000"/>
            <a:ext cx="8556625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3200"/>
              <a:t>Внутренняя норма рентабельности</a:t>
            </a:r>
            <a:r>
              <a:rPr lang="en-GB" sz="3200"/>
              <a:t> IRR</a:t>
            </a:r>
            <a:endParaRPr lang="en-GB" sz="2400"/>
          </a:p>
        </p:txBody>
      </p:sp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250825" y="1520825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b-NO" sz="1800"/>
              <a:t>NPV</a:t>
            </a:r>
          </a:p>
        </p:txBody>
      </p:sp>
      <p:sp>
        <p:nvSpPr>
          <p:cNvPr id="37891" name="Text Box 4"/>
          <p:cNvSpPr txBox="1">
            <a:spLocks noChangeArrowheads="1"/>
          </p:cNvSpPr>
          <p:nvPr/>
        </p:nvSpPr>
        <p:spPr bwMode="auto">
          <a:xfrm>
            <a:off x="1800225" y="1412875"/>
            <a:ext cx="66246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2400"/>
              <a:t>Стоимость капитала, при которой</a:t>
            </a:r>
            <a:r>
              <a:rPr lang="en-GB" sz="2400"/>
              <a:t> NPV = 0</a:t>
            </a:r>
          </a:p>
        </p:txBody>
      </p:sp>
      <p:sp>
        <p:nvSpPr>
          <p:cNvPr id="37892" name="Line 5"/>
          <p:cNvSpPr>
            <a:spLocks noChangeShapeType="1"/>
          </p:cNvSpPr>
          <p:nvPr/>
        </p:nvSpPr>
        <p:spPr bwMode="auto">
          <a:xfrm>
            <a:off x="1600200" y="1676400"/>
            <a:ext cx="0" cy="411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893" name="Line 6"/>
          <p:cNvSpPr>
            <a:spLocks noChangeShapeType="1"/>
          </p:cNvSpPr>
          <p:nvPr/>
        </p:nvSpPr>
        <p:spPr bwMode="auto">
          <a:xfrm>
            <a:off x="1625600" y="4948238"/>
            <a:ext cx="7137400" cy="47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894" name="Line 7"/>
          <p:cNvSpPr>
            <a:spLocks noChangeShapeType="1"/>
          </p:cNvSpPr>
          <p:nvPr/>
        </p:nvSpPr>
        <p:spPr bwMode="auto">
          <a:xfrm>
            <a:off x="1625600" y="4376738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895" name="Line 8"/>
          <p:cNvSpPr>
            <a:spLocks noChangeShapeType="1"/>
          </p:cNvSpPr>
          <p:nvPr/>
        </p:nvSpPr>
        <p:spPr bwMode="auto">
          <a:xfrm>
            <a:off x="1625600" y="3805238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896" name="Line 9"/>
          <p:cNvSpPr>
            <a:spLocks noChangeShapeType="1"/>
          </p:cNvSpPr>
          <p:nvPr/>
        </p:nvSpPr>
        <p:spPr bwMode="auto">
          <a:xfrm>
            <a:off x="1625600" y="3233738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897" name="Line 10"/>
          <p:cNvSpPr>
            <a:spLocks noChangeShapeType="1"/>
          </p:cNvSpPr>
          <p:nvPr/>
        </p:nvSpPr>
        <p:spPr bwMode="auto">
          <a:xfrm>
            <a:off x="1625600" y="2662238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898" name="Line 11"/>
          <p:cNvSpPr>
            <a:spLocks noChangeShapeType="1"/>
          </p:cNvSpPr>
          <p:nvPr/>
        </p:nvSpPr>
        <p:spPr bwMode="auto">
          <a:xfrm>
            <a:off x="1625600" y="5519738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899" name="Line 13"/>
          <p:cNvSpPr>
            <a:spLocks noChangeShapeType="1"/>
          </p:cNvSpPr>
          <p:nvPr/>
        </p:nvSpPr>
        <p:spPr bwMode="auto">
          <a:xfrm>
            <a:off x="3251200" y="4891088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900" name="Text Box 14"/>
          <p:cNvSpPr txBox="1">
            <a:spLocks noChangeArrowheads="1"/>
          </p:cNvSpPr>
          <p:nvPr/>
        </p:nvSpPr>
        <p:spPr bwMode="auto">
          <a:xfrm>
            <a:off x="711200" y="4262438"/>
            <a:ext cx="812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b-NO" sz="1800"/>
              <a:t> 500</a:t>
            </a:r>
          </a:p>
        </p:txBody>
      </p:sp>
      <p:sp>
        <p:nvSpPr>
          <p:cNvPr id="37901" name="Text Box 15"/>
          <p:cNvSpPr txBox="1">
            <a:spLocks noChangeArrowheads="1"/>
          </p:cNvSpPr>
          <p:nvPr/>
        </p:nvSpPr>
        <p:spPr bwMode="auto">
          <a:xfrm>
            <a:off x="609600" y="3690938"/>
            <a:ext cx="91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  </a:t>
            </a:r>
            <a:r>
              <a:rPr lang="nb-NO" sz="1800"/>
              <a:t>1000</a:t>
            </a:r>
          </a:p>
        </p:txBody>
      </p:sp>
      <p:sp>
        <p:nvSpPr>
          <p:cNvPr id="37902" name="Text Box 16"/>
          <p:cNvSpPr txBox="1">
            <a:spLocks noChangeArrowheads="1"/>
          </p:cNvSpPr>
          <p:nvPr/>
        </p:nvSpPr>
        <p:spPr bwMode="auto">
          <a:xfrm>
            <a:off x="609600" y="3119438"/>
            <a:ext cx="91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  </a:t>
            </a:r>
            <a:r>
              <a:rPr lang="nb-NO" sz="1800"/>
              <a:t>1500</a:t>
            </a:r>
          </a:p>
        </p:txBody>
      </p:sp>
      <p:sp>
        <p:nvSpPr>
          <p:cNvPr id="37903" name="Text Box 17"/>
          <p:cNvSpPr txBox="1">
            <a:spLocks noChangeArrowheads="1"/>
          </p:cNvSpPr>
          <p:nvPr/>
        </p:nvSpPr>
        <p:spPr bwMode="auto">
          <a:xfrm>
            <a:off x="609600" y="2547938"/>
            <a:ext cx="91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  </a:t>
            </a:r>
            <a:r>
              <a:rPr lang="nb-NO" sz="1800"/>
              <a:t>2000</a:t>
            </a:r>
          </a:p>
        </p:txBody>
      </p:sp>
      <p:sp>
        <p:nvSpPr>
          <p:cNvPr id="37904" name="Text Box 18"/>
          <p:cNvSpPr txBox="1">
            <a:spLocks noChangeArrowheads="1"/>
          </p:cNvSpPr>
          <p:nvPr/>
        </p:nvSpPr>
        <p:spPr bwMode="auto">
          <a:xfrm>
            <a:off x="838200" y="16002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b-NO" sz="1800"/>
              <a:t>2700</a:t>
            </a:r>
          </a:p>
        </p:txBody>
      </p:sp>
      <p:sp>
        <p:nvSpPr>
          <p:cNvPr id="37905" name="Line 19"/>
          <p:cNvSpPr>
            <a:spLocks noChangeShapeType="1"/>
          </p:cNvSpPr>
          <p:nvPr/>
        </p:nvSpPr>
        <p:spPr bwMode="auto">
          <a:xfrm>
            <a:off x="1600200" y="2209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906" name="Line 21"/>
          <p:cNvSpPr>
            <a:spLocks noChangeShapeType="1"/>
          </p:cNvSpPr>
          <p:nvPr/>
        </p:nvSpPr>
        <p:spPr bwMode="auto">
          <a:xfrm>
            <a:off x="4953000" y="3886200"/>
            <a:ext cx="0" cy="11430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907" name="Line 22"/>
          <p:cNvSpPr>
            <a:spLocks noChangeShapeType="1"/>
          </p:cNvSpPr>
          <p:nvPr/>
        </p:nvSpPr>
        <p:spPr bwMode="auto">
          <a:xfrm>
            <a:off x="1600200" y="1905000"/>
            <a:ext cx="6629400" cy="29718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908" name="Text Box 24"/>
          <p:cNvSpPr txBox="1">
            <a:spLocks noChangeArrowheads="1"/>
          </p:cNvSpPr>
          <p:nvPr/>
        </p:nvSpPr>
        <p:spPr bwMode="auto">
          <a:xfrm>
            <a:off x="8388350" y="5084763"/>
            <a:ext cx="1117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b-NO" sz="1800"/>
              <a:t>r (%)</a:t>
            </a:r>
          </a:p>
        </p:txBody>
      </p:sp>
      <p:sp>
        <p:nvSpPr>
          <p:cNvPr id="37909" name="Line 25"/>
          <p:cNvSpPr>
            <a:spLocks noChangeShapeType="1"/>
          </p:cNvSpPr>
          <p:nvPr/>
        </p:nvSpPr>
        <p:spPr bwMode="auto">
          <a:xfrm>
            <a:off x="4932363" y="48688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910" name="Text Box 26"/>
          <p:cNvSpPr txBox="1">
            <a:spLocks noChangeArrowheads="1"/>
          </p:cNvSpPr>
          <p:nvPr/>
        </p:nvSpPr>
        <p:spPr bwMode="auto">
          <a:xfrm>
            <a:off x="3048000" y="5062538"/>
            <a:ext cx="508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b-NO" sz="1800"/>
              <a:t>5</a:t>
            </a:r>
          </a:p>
        </p:txBody>
      </p:sp>
      <p:sp>
        <p:nvSpPr>
          <p:cNvPr id="37911" name="Text Box 27"/>
          <p:cNvSpPr txBox="1">
            <a:spLocks noChangeArrowheads="1"/>
          </p:cNvSpPr>
          <p:nvPr/>
        </p:nvSpPr>
        <p:spPr bwMode="auto">
          <a:xfrm>
            <a:off x="4716463" y="5013325"/>
            <a:ext cx="4619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b-NO" sz="1800"/>
              <a:t>10</a:t>
            </a:r>
          </a:p>
        </p:txBody>
      </p:sp>
      <p:sp>
        <p:nvSpPr>
          <p:cNvPr id="37912" name="Text Box 28"/>
          <p:cNvSpPr txBox="1">
            <a:spLocks noChangeArrowheads="1"/>
          </p:cNvSpPr>
          <p:nvPr/>
        </p:nvSpPr>
        <p:spPr bwMode="auto">
          <a:xfrm>
            <a:off x="8534400" y="5084763"/>
            <a:ext cx="60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nb-NO" sz="1800"/>
          </a:p>
        </p:txBody>
      </p:sp>
      <p:sp>
        <p:nvSpPr>
          <p:cNvPr id="37913" name="Text Box 29"/>
          <p:cNvSpPr txBox="1">
            <a:spLocks noChangeArrowheads="1"/>
          </p:cNvSpPr>
          <p:nvPr/>
        </p:nvSpPr>
        <p:spPr bwMode="auto">
          <a:xfrm>
            <a:off x="7162800" y="2895600"/>
            <a:ext cx="254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IRR </a:t>
            </a:r>
            <a:r>
              <a:rPr lang="nb-NO">
                <a:sym typeface="Symbol" pitchFamily="18" charset="2"/>
              </a:rPr>
              <a:t></a:t>
            </a:r>
            <a:r>
              <a:rPr lang="en-GB"/>
              <a:t> 20 %</a:t>
            </a:r>
            <a:endParaRPr lang="nb-NO"/>
          </a:p>
        </p:txBody>
      </p:sp>
      <p:sp>
        <p:nvSpPr>
          <p:cNvPr id="37914" name="Line 32"/>
          <p:cNvSpPr>
            <a:spLocks noChangeShapeType="1"/>
          </p:cNvSpPr>
          <p:nvPr/>
        </p:nvSpPr>
        <p:spPr bwMode="auto">
          <a:xfrm>
            <a:off x="1619250" y="3068638"/>
            <a:ext cx="1657350" cy="1008062"/>
          </a:xfrm>
          <a:prstGeom prst="line">
            <a:avLst/>
          </a:prstGeom>
          <a:noFill/>
          <a:ln w="12700">
            <a:noFill/>
            <a:round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7915" name="Line 33"/>
          <p:cNvSpPr>
            <a:spLocks noChangeShapeType="1"/>
          </p:cNvSpPr>
          <p:nvPr/>
        </p:nvSpPr>
        <p:spPr bwMode="auto">
          <a:xfrm>
            <a:off x="1619250" y="3068638"/>
            <a:ext cx="1728788" cy="1008062"/>
          </a:xfrm>
          <a:prstGeom prst="line">
            <a:avLst/>
          </a:prstGeom>
          <a:noFill/>
          <a:ln w="12700">
            <a:noFill/>
            <a:round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7916" name="Line 34"/>
          <p:cNvSpPr>
            <a:spLocks noChangeShapeType="1"/>
          </p:cNvSpPr>
          <p:nvPr/>
        </p:nvSpPr>
        <p:spPr bwMode="auto">
          <a:xfrm>
            <a:off x="1600200" y="1905000"/>
            <a:ext cx="3352800" cy="1981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7917" name="Line 35"/>
          <p:cNvSpPr>
            <a:spLocks noChangeShapeType="1"/>
          </p:cNvSpPr>
          <p:nvPr/>
        </p:nvSpPr>
        <p:spPr bwMode="auto">
          <a:xfrm>
            <a:off x="4953000" y="3886200"/>
            <a:ext cx="3429000" cy="1066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7918" name="Line 37"/>
          <p:cNvSpPr>
            <a:spLocks noChangeShapeType="1"/>
          </p:cNvSpPr>
          <p:nvPr/>
        </p:nvSpPr>
        <p:spPr bwMode="auto">
          <a:xfrm>
            <a:off x="8243888" y="4868863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7919" name="Text Box 38"/>
          <p:cNvSpPr txBox="1">
            <a:spLocks noChangeArrowheads="1"/>
          </p:cNvSpPr>
          <p:nvPr/>
        </p:nvSpPr>
        <p:spPr bwMode="auto">
          <a:xfrm>
            <a:off x="8027988" y="5013325"/>
            <a:ext cx="438150" cy="4730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936625" eaLnBrk="0" hangingPunct="0">
              <a:lnSpc>
                <a:spcPct val="125000"/>
              </a:lnSpc>
              <a:spcBef>
                <a:spcPct val="25000"/>
              </a:spcBef>
            </a:pPr>
            <a:r>
              <a:rPr lang="nb-NO"/>
              <a:t>20</a:t>
            </a:r>
          </a:p>
        </p:txBody>
      </p:sp>
      <p:pic>
        <p:nvPicPr>
          <p:cNvPr id="37920" name="Picture 41" descr="tekna-hovedlogo-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188913"/>
            <a:ext cx="147637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921" name="Line 42"/>
          <p:cNvSpPr>
            <a:spLocks noChangeShapeType="1"/>
          </p:cNvSpPr>
          <p:nvPr/>
        </p:nvSpPr>
        <p:spPr bwMode="auto">
          <a:xfrm flipV="1">
            <a:off x="4953000" y="3810000"/>
            <a:ext cx="0" cy="1143000"/>
          </a:xfrm>
          <a:prstGeom prst="line">
            <a:avLst/>
          </a:prstGeom>
          <a:noFill/>
          <a:ln w="12700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7922" name="Rektangel 37"/>
          <p:cNvSpPr>
            <a:spLocks noChangeArrowheads="1"/>
          </p:cNvSpPr>
          <p:nvPr/>
        </p:nvSpPr>
        <p:spPr bwMode="auto">
          <a:xfrm>
            <a:off x="4872038" y="2406650"/>
            <a:ext cx="17256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36625"/>
            <a:r>
              <a:rPr lang="ru-RU">
                <a:latin typeface="Arial" charset="0"/>
              </a:rPr>
              <a:t>Пример №</a:t>
            </a:r>
            <a:r>
              <a:rPr lang="nb-NO">
                <a:latin typeface="Arial" charset="0"/>
              </a:rPr>
              <a:t>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2089150" y="2479675"/>
          <a:ext cx="5829300" cy="3330575"/>
        </p:xfrm>
        <a:graphic>
          <a:graphicData uri="http://schemas.openxmlformats.org/presentationml/2006/ole">
            <p:oleObj spid="_x0000_s34818" name="Документ" r:id="rId3" imgW="4912844" imgH="2882412" progId="Word.Document.8">
              <p:embed/>
            </p:oleObj>
          </a:graphicData>
        </a:graphic>
      </p:graphicFrame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395288" y="1520825"/>
            <a:ext cx="526732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1600">
                <a:latin typeface="ChollaSansRegular"/>
              </a:rPr>
              <a:t>Номинальная процентная ставка</a:t>
            </a:r>
            <a:r>
              <a:rPr lang="en-GB" sz="1600">
                <a:latin typeface="ChollaSansRegular"/>
              </a:rPr>
              <a:t>:	r = 20% (0,2)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1600">
                <a:latin typeface="ChollaSansRegular"/>
              </a:rPr>
              <a:t>Экономический срок службы</a:t>
            </a:r>
            <a:r>
              <a:rPr lang="en-GB" sz="1600">
                <a:latin typeface="ChollaSansRegular"/>
              </a:rPr>
              <a:t>:</a:t>
            </a:r>
            <a:r>
              <a:rPr lang="ru-RU" sz="1600">
                <a:latin typeface="ChollaSansRegular"/>
              </a:rPr>
              <a:t>	</a:t>
            </a:r>
            <a:r>
              <a:rPr lang="en-GB" sz="1600">
                <a:latin typeface="ChollaSansRegular"/>
              </a:rPr>
              <a:t>n = 6 </a:t>
            </a:r>
            <a:r>
              <a:rPr lang="ru-RU" sz="1600">
                <a:latin typeface="ChollaSansRegular"/>
              </a:rPr>
              <a:t>лет</a:t>
            </a:r>
            <a:endParaRPr lang="en-GB" sz="1600">
              <a:latin typeface="ChollaSansRegular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sz="1600">
                <a:latin typeface="ChollaSansRegular"/>
              </a:rPr>
              <a:t>Годовые сбережения </a:t>
            </a:r>
            <a:r>
              <a:rPr lang="en-GB" sz="1600">
                <a:latin typeface="ChollaSansRegular"/>
              </a:rPr>
              <a:t>  </a:t>
            </a:r>
            <a:r>
              <a:rPr lang="ru-RU" sz="1600">
                <a:latin typeface="ChollaSansRegular"/>
              </a:rPr>
              <a:t>		</a:t>
            </a:r>
            <a:r>
              <a:rPr lang="en-GB" sz="1600">
                <a:latin typeface="ChollaSansRegular"/>
              </a:rPr>
              <a:t>B</a:t>
            </a:r>
            <a:endParaRPr lang="ru-RU" sz="1600">
              <a:latin typeface="ChollaSansRegular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ru-RU" sz="1600">
              <a:latin typeface="ChollaSansRegular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1800">
                <a:latin typeface="ChollaSansRegular"/>
              </a:rPr>
              <a:t>PV=B</a:t>
            </a:r>
            <a:r>
              <a:rPr lang="en-US" sz="2400" baseline="-25000">
                <a:latin typeface="ChollaSansRegular"/>
              </a:rPr>
              <a:t>n</a:t>
            </a:r>
            <a:r>
              <a:rPr lang="en-US" sz="1800">
                <a:latin typeface="ChollaSansRegular"/>
              </a:rPr>
              <a:t>/(1+r)</a:t>
            </a:r>
            <a:r>
              <a:rPr lang="en-US" sz="2400" baseline="30000">
                <a:latin typeface="ChollaSansRegular"/>
              </a:rPr>
              <a:t>n</a:t>
            </a:r>
            <a:endParaRPr lang="nb-NO" sz="2400" baseline="30000">
              <a:latin typeface="ChollaSansRegular"/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2746375" y="508000"/>
            <a:ext cx="4162425" cy="58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200">
                <a:latin typeface="Calibri" pitchFamily="34" charset="0"/>
                <a:cs typeface="Calibri" pitchFamily="34" charset="0"/>
              </a:rPr>
              <a:t>Рентабельность</a:t>
            </a:r>
            <a:endParaRPr lang="en-GB" sz="36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406400" y="5772150"/>
            <a:ext cx="8108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ChollaSansRegular"/>
              </a:rPr>
              <a:t>Вывод</a:t>
            </a:r>
            <a:r>
              <a:rPr lang="en-GB">
                <a:latin typeface="ChollaSansRegular"/>
              </a:rPr>
              <a:t>:  </a:t>
            </a:r>
            <a:r>
              <a:rPr lang="ru-RU">
                <a:latin typeface="ChollaSansRegular"/>
              </a:rPr>
              <a:t>этот проект нерентабельный при </a:t>
            </a:r>
            <a:r>
              <a:rPr lang="en-US">
                <a:latin typeface="ChollaSansRegular"/>
              </a:rPr>
              <a:t>r = 20%</a:t>
            </a:r>
            <a:endParaRPr lang="en-GB" sz="2800">
              <a:latin typeface="ChollaSansRegular"/>
            </a:endParaRP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3294063" y="1165225"/>
            <a:ext cx="2336800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>
                <a:latin typeface="ChollaSansRegular"/>
              </a:rPr>
              <a:t>Пример </a:t>
            </a:r>
            <a:r>
              <a:rPr lang="en-GB">
                <a:latin typeface="ChollaSansRegular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2"/>
          <p:cNvSpPr txBox="1">
            <a:spLocks noChangeArrowheads="1"/>
          </p:cNvSpPr>
          <p:nvPr/>
        </p:nvSpPr>
        <p:spPr bwMode="auto">
          <a:xfrm>
            <a:off x="0" y="908050"/>
            <a:ext cx="8856663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3200"/>
              <a:t>Внутренняя норма рентабельности</a:t>
            </a:r>
            <a:r>
              <a:rPr lang="en-GB" sz="3200"/>
              <a:t> IRR</a:t>
            </a:r>
            <a:endParaRPr lang="en-GB" sz="2400"/>
          </a:p>
        </p:txBody>
      </p:sp>
      <p:sp>
        <p:nvSpPr>
          <p:cNvPr id="40962" name="Text Box 3"/>
          <p:cNvSpPr txBox="1">
            <a:spLocks noChangeArrowheads="1"/>
          </p:cNvSpPr>
          <p:nvPr/>
        </p:nvSpPr>
        <p:spPr bwMode="auto">
          <a:xfrm>
            <a:off x="609600" y="222885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b-NO" sz="1800"/>
              <a:t>NPV</a:t>
            </a:r>
          </a:p>
        </p:txBody>
      </p:sp>
      <p:sp>
        <p:nvSpPr>
          <p:cNvPr id="40963" name="Text Box 4"/>
          <p:cNvSpPr txBox="1">
            <a:spLocks noChangeArrowheads="1"/>
          </p:cNvSpPr>
          <p:nvPr/>
        </p:nvSpPr>
        <p:spPr bwMode="auto">
          <a:xfrm>
            <a:off x="1403350" y="1557338"/>
            <a:ext cx="66246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2400"/>
              <a:t>Стоимость капитала, при которой</a:t>
            </a:r>
            <a:r>
              <a:rPr lang="en-GB" sz="2400"/>
              <a:t> NPV = 0</a:t>
            </a:r>
          </a:p>
        </p:txBody>
      </p:sp>
      <p:sp>
        <p:nvSpPr>
          <p:cNvPr id="40964" name="Line 5"/>
          <p:cNvSpPr>
            <a:spLocks noChangeShapeType="1"/>
          </p:cNvSpPr>
          <p:nvPr/>
        </p:nvSpPr>
        <p:spPr bwMode="auto">
          <a:xfrm>
            <a:off x="1625600" y="2262188"/>
            <a:ext cx="0" cy="411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5" name="Line 6"/>
          <p:cNvSpPr>
            <a:spLocks noChangeShapeType="1"/>
          </p:cNvSpPr>
          <p:nvPr/>
        </p:nvSpPr>
        <p:spPr bwMode="auto">
          <a:xfrm flipV="1">
            <a:off x="1625600" y="4941888"/>
            <a:ext cx="6907213" cy="6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0966" name="Line 7"/>
          <p:cNvSpPr>
            <a:spLocks noChangeShapeType="1"/>
          </p:cNvSpPr>
          <p:nvPr/>
        </p:nvSpPr>
        <p:spPr bwMode="auto">
          <a:xfrm>
            <a:off x="1625600" y="4376738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7" name="Line 8"/>
          <p:cNvSpPr>
            <a:spLocks noChangeShapeType="1"/>
          </p:cNvSpPr>
          <p:nvPr/>
        </p:nvSpPr>
        <p:spPr bwMode="auto">
          <a:xfrm>
            <a:off x="1625600" y="3805238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8" name="Line 9"/>
          <p:cNvSpPr>
            <a:spLocks noChangeShapeType="1"/>
          </p:cNvSpPr>
          <p:nvPr/>
        </p:nvSpPr>
        <p:spPr bwMode="auto">
          <a:xfrm>
            <a:off x="1625600" y="3233738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9" name="Line 10"/>
          <p:cNvSpPr>
            <a:spLocks noChangeShapeType="1"/>
          </p:cNvSpPr>
          <p:nvPr/>
        </p:nvSpPr>
        <p:spPr bwMode="auto">
          <a:xfrm>
            <a:off x="1625600" y="2662238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70" name="Line 11"/>
          <p:cNvSpPr>
            <a:spLocks noChangeShapeType="1"/>
          </p:cNvSpPr>
          <p:nvPr/>
        </p:nvSpPr>
        <p:spPr bwMode="auto">
          <a:xfrm>
            <a:off x="1625600" y="5519738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71" name="Line 12"/>
          <p:cNvSpPr>
            <a:spLocks noChangeShapeType="1"/>
          </p:cNvSpPr>
          <p:nvPr/>
        </p:nvSpPr>
        <p:spPr bwMode="auto">
          <a:xfrm>
            <a:off x="1625600" y="6091238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72" name="Line 13"/>
          <p:cNvSpPr>
            <a:spLocks noChangeShapeType="1"/>
          </p:cNvSpPr>
          <p:nvPr/>
        </p:nvSpPr>
        <p:spPr bwMode="auto">
          <a:xfrm>
            <a:off x="3251200" y="4891088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73" name="Text Box 14"/>
          <p:cNvSpPr txBox="1">
            <a:spLocks noChangeArrowheads="1"/>
          </p:cNvSpPr>
          <p:nvPr/>
        </p:nvSpPr>
        <p:spPr bwMode="auto">
          <a:xfrm>
            <a:off x="711200" y="4262438"/>
            <a:ext cx="812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b-NO" sz="1800"/>
              <a:t> 500</a:t>
            </a:r>
          </a:p>
        </p:txBody>
      </p:sp>
      <p:sp>
        <p:nvSpPr>
          <p:cNvPr id="40974" name="Text Box 15"/>
          <p:cNvSpPr txBox="1">
            <a:spLocks noChangeArrowheads="1"/>
          </p:cNvSpPr>
          <p:nvPr/>
        </p:nvSpPr>
        <p:spPr bwMode="auto">
          <a:xfrm>
            <a:off x="609600" y="3690938"/>
            <a:ext cx="91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b-NO" sz="1800"/>
              <a:t>1000</a:t>
            </a:r>
          </a:p>
        </p:txBody>
      </p:sp>
      <p:sp>
        <p:nvSpPr>
          <p:cNvPr id="40975" name="Text Box 16"/>
          <p:cNvSpPr txBox="1">
            <a:spLocks noChangeArrowheads="1"/>
          </p:cNvSpPr>
          <p:nvPr/>
        </p:nvSpPr>
        <p:spPr bwMode="auto">
          <a:xfrm>
            <a:off x="609600" y="3119438"/>
            <a:ext cx="91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b-NO" sz="1800"/>
              <a:t>1500</a:t>
            </a:r>
          </a:p>
        </p:txBody>
      </p:sp>
      <p:sp>
        <p:nvSpPr>
          <p:cNvPr id="40976" name="Text Box 17"/>
          <p:cNvSpPr txBox="1">
            <a:spLocks noChangeArrowheads="1"/>
          </p:cNvSpPr>
          <p:nvPr/>
        </p:nvSpPr>
        <p:spPr bwMode="auto">
          <a:xfrm>
            <a:off x="609600" y="2547938"/>
            <a:ext cx="91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b-NO" sz="1800"/>
              <a:t>2000</a:t>
            </a:r>
          </a:p>
        </p:txBody>
      </p:sp>
      <p:sp>
        <p:nvSpPr>
          <p:cNvPr id="40977" name="Text Box 18"/>
          <p:cNvSpPr txBox="1">
            <a:spLocks noChangeArrowheads="1"/>
          </p:cNvSpPr>
          <p:nvPr/>
        </p:nvSpPr>
        <p:spPr bwMode="auto">
          <a:xfrm>
            <a:off x="609600" y="2890838"/>
            <a:ext cx="91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b-NO" sz="1800"/>
              <a:t>1700</a:t>
            </a:r>
          </a:p>
        </p:txBody>
      </p:sp>
      <p:sp>
        <p:nvSpPr>
          <p:cNvPr id="40978" name="Line 19"/>
          <p:cNvSpPr>
            <a:spLocks noChangeShapeType="1"/>
          </p:cNvSpPr>
          <p:nvPr/>
        </p:nvSpPr>
        <p:spPr bwMode="auto">
          <a:xfrm>
            <a:off x="1422400" y="3062288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79" name="Line 20"/>
          <p:cNvSpPr>
            <a:spLocks noChangeShapeType="1"/>
          </p:cNvSpPr>
          <p:nvPr/>
        </p:nvSpPr>
        <p:spPr bwMode="auto">
          <a:xfrm>
            <a:off x="1422400" y="5976938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80" name="Line 21"/>
          <p:cNvSpPr>
            <a:spLocks noChangeShapeType="1"/>
          </p:cNvSpPr>
          <p:nvPr/>
        </p:nvSpPr>
        <p:spPr bwMode="auto">
          <a:xfrm flipV="1">
            <a:off x="1727200" y="5949950"/>
            <a:ext cx="6445250" cy="26988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81" name="Line 22"/>
          <p:cNvSpPr>
            <a:spLocks noChangeShapeType="1"/>
          </p:cNvSpPr>
          <p:nvPr/>
        </p:nvSpPr>
        <p:spPr bwMode="auto">
          <a:xfrm>
            <a:off x="1625600" y="3062288"/>
            <a:ext cx="6475413" cy="2887662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82" name="Text Box 23"/>
          <p:cNvSpPr txBox="1">
            <a:spLocks noChangeArrowheads="1"/>
          </p:cNvSpPr>
          <p:nvPr/>
        </p:nvSpPr>
        <p:spPr bwMode="auto">
          <a:xfrm>
            <a:off x="508000" y="5862638"/>
            <a:ext cx="1016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b-NO" sz="1800"/>
              <a:t> - 878</a:t>
            </a:r>
          </a:p>
        </p:txBody>
      </p:sp>
      <p:sp>
        <p:nvSpPr>
          <p:cNvPr id="40983" name="Text Box 24"/>
          <p:cNvSpPr txBox="1">
            <a:spLocks noChangeArrowheads="1"/>
          </p:cNvSpPr>
          <p:nvPr/>
        </p:nvSpPr>
        <p:spPr bwMode="auto">
          <a:xfrm>
            <a:off x="7740650" y="4292600"/>
            <a:ext cx="1117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b-NO" sz="1800"/>
              <a:t>r (%)</a:t>
            </a:r>
          </a:p>
        </p:txBody>
      </p:sp>
      <p:sp>
        <p:nvSpPr>
          <p:cNvPr id="40984" name="Line 25"/>
          <p:cNvSpPr>
            <a:spLocks noChangeShapeType="1"/>
          </p:cNvSpPr>
          <p:nvPr/>
        </p:nvSpPr>
        <p:spPr bwMode="auto">
          <a:xfrm>
            <a:off x="4932363" y="48688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85" name="Text Box 26"/>
          <p:cNvSpPr txBox="1">
            <a:spLocks noChangeArrowheads="1"/>
          </p:cNvSpPr>
          <p:nvPr/>
        </p:nvSpPr>
        <p:spPr bwMode="auto">
          <a:xfrm>
            <a:off x="3048000" y="5062538"/>
            <a:ext cx="508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b-NO" sz="1800"/>
              <a:t>5</a:t>
            </a:r>
          </a:p>
        </p:txBody>
      </p:sp>
      <p:sp>
        <p:nvSpPr>
          <p:cNvPr id="40986" name="Text Box 27"/>
          <p:cNvSpPr txBox="1">
            <a:spLocks noChangeArrowheads="1"/>
          </p:cNvSpPr>
          <p:nvPr/>
        </p:nvSpPr>
        <p:spPr bwMode="auto">
          <a:xfrm>
            <a:off x="4716463" y="5013325"/>
            <a:ext cx="4619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b-NO" sz="1800"/>
              <a:t>10</a:t>
            </a:r>
          </a:p>
        </p:txBody>
      </p:sp>
      <p:sp>
        <p:nvSpPr>
          <p:cNvPr id="40987" name="Text Box 28"/>
          <p:cNvSpPr txBox="1">
            <a:spLocks noChangeArrowheads="1"/>
          </p:cNvSpPr>
          <p:nvPr/>
        </p:nvSpPr>
        <p:spPr bwMode="auto">
          <a:xfrm>
            <a:off x="6807200" y="5062538"/>
            <a:ext cx="60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nb-NO" sz="1800"/>
          </a:p>
        </p:txBody>
      </p:sp>
      <p:sp>
        <p:nvSpPr>
          <p:cNvPr id="40988" name="Text Box 29"/>
          <p:cNvSpPr txBox="1">
            <a:spLocks noChangeArrowheads="1"/>
          </p:cNvSpPr>
          <p:nvPr/>
        </p:nvSpPr>
        <p:spPr bwMode="auto">
          <a:xfrm>
            <a:off x="4643438" y="3789363"/>
            <a:ext cx="254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IRR </a:t>
            </a:r>
            <a:r>
              <a:rPr lang="nb-NO">
                <a:sym typeface="Symbol" pitchFamily="18" charset="2"/>
              </a:rPr>
              <a:t></a:t>
            </a:r>
            <a:r>
              <a:rPr lang="en-GB"/>
              <a:t> 10,6 %</a:t>
            </a:r>
            <a:endParaRPr lang="nb-NO"/>
          </a:p>
        </p:txBody>
      </p:sp>
      <p:sp>
        <p:nvSpPr>
          <p:cNvPr id="40989" name="Line 30"/>
          <p:cNvSpPr>
            <a:spLocks noChangeShapeType="1"/>
          </p:cNvSpPr>
          <p:nvPr/>
        </p:nvSpPr>
        <p:spPr bwMode="auto">
          <a:xfrm flipV="1">
            <a:off x="5003800" y="4292600"/>
            <a:ext cx="182563" cy="612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90" name="Line 32"/>
          <p:cNvSpPr>
            <a:spLocks noChangeShapeType="1"/>
          </p:cNvSpPr>
          <p:nvPr/>
        </p:nvSpPr>
        <p:spPr bwMode="auto">
          <a:xfrm>
            <a:off x="1619250" y="3068638"/>
            <a:ext cx="1657350" cy="1008062"/>
          </a:xfrm>
          <a:prstGeom prst="line">
            <a:avLst/>
          </a:prstGeom>
          <a:noFill/>
          <a:ln w="12700">
            <a:noFill/>
            <a:round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0991" name="Line 33"/>
          <p:cNvSpPr>
            <a:spLocks noChangeShapeType="1"/>
          </p:cNvSpPr>
          <p:nvPr/>
        </p:nvSpPr>
        <p:spPr bwMode="auto">
          <a:xfrm>
            <a:off x="1619250" y="3068638"/>
            <a:ext cx="1728788" cy="1008062"/>
          </a:xfrm>
          <a:prstGeom prst="line">
            <a:avLst/>
          </a:prstGeom>
          <a:noFill/>
          <a:ln w="12700">
            <a:noFill/>
            <a:round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0992" name="Line 34"/>
          <p:cNvSpPr>
            <a:spLocks noChangeShapeType="1"/>
          </p:cNvSpPr>
          <p:nvPr/>
        </p:nvSpPr>
        <p:spPr bwMode="auto">
          <a:xfrm>
            <a:off x="1619250" y="3068638"/>
            <a:ext cx="1728788" cy="10810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0993" name="Line 35"/>
          <p:cNvSpPr>
            <a:spLocks noChangeShapeType="1"/>
          </p:cNvSpPr>
          <p:nvPr/>
        </p:nvSpPr>
        <p:spPr bwMode="auto">
          <a:xfrm>
            <a:off x="3348038" y="4149725"/>
            <a:ext cx="1655762" cy="792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0994" name="Line 36"/>
          <p:cNvSpPr>
            <a:spLocks noChangeShapeType="1"/>
          </p:cNvSpPr>
          <p:nvPr/>
        </p:nvSpPr>
        <p:spPr bwMode="auto">
          <a:xfrm>
            <a:off x="5003800" y="4941888"/>
            <a:ext cx="3097213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0995" name="Line 37"/>
          <p:cNvSpPr>
            <a:spLocks noChangeShapeType="1"/>
          </p:cNvSpPr>
          <p:nvPr/>
        </p:nvSpPr>
        <p:spPr bwMode="auto">
          <a:xfrm>
            <a:off x="8243888" y="4868863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0996" name="Text Box 38"/>
          <p:cNvSpPr txBox="1">
            <a:spLocks noChangeArrowheads="1"/>
          </p:cNvSpPr>
          <p:nvPr/>
        </p:nvSpPr>
        <p:spPr bwMode="auto">
          <a:xfrm>
            <a:off x="8027988" y="5013325"/>
            <a:ext cx="438150" cy="4730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936625" eaLnBrk="0" hangingPunct="0">
              <a:lnSpc>
                <a:spcPct val="125000"/>
              </a:lnSpc>
              <a:spcBef>
                <a:spcPct val="25000"/>
              </a:spcBef>
            </a:pPr>
            <a:r>
              <a:rPr lang="nb-NO"/>
              <a:t>20</a:t>
            </a:r>
          </a:p>
        </p:txBody>
      </p:sp>
      <p:sp>
        <p:nvSpPr>
          <p:cNvPr id="40997" name="Line 39"/>
          <p:cNvSpPr>
            <a:spLocks noChangeShapeType="1"/>
          </p:cNvSpPr>
          <p:nvPr/>
        </p:nvSpPr>
        <p:spPr bwMode="auto">
          <a:xfrm flipH="1">
            <a:off x="5867400" y="4508500"/>
            <a:ext cx="144463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0998" name="Text Box 40"/>
          <p:cNvSpPr txBox="1">
            <a:spLocks noChangeArrowheads="1"/>
          </p:cNvSpPr>
          <p:nvPr/>
        </p:nvSpPr>
        <p:spPr bwMode="auto">
          <a:xfrm>
            <a:off x="5940425" y="4076700"/>
            <a:ext cx="882650" cy="4730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936625" eaLnBrk="0" hangingPunct="0">
              <a:lnSpc>
                <a:spcPct val="125000"/>
              </a:lnSpc>
              <a:spcBef>
                <a:spcPct val="25000"/>
              </a:spcBef>
            </a:pPr>
            <a:r>
              <a:rPr lang="nb-NO"/>
              <a:t>13,2%</a:t>
            </a:r>
          </a:p>
        </p:txBody>
      </p:sp>
      <p:pic>
        <p:nvPicPr>
          <p:cNvPr id="40999" name="Picture 41" descr="tekna-hovedlogo-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188913"/>
            <a:ext cx="147637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0" name="Rektangel 43"/>
          <p:cNvSpPr>
            <a:spLocks noChangeArrowheads="1"/>
          </p:cNvSpPr>
          <p:nvPr/>
        </p:nvSpPr>
        <p:spPr bwMode="auto">
          <a:xfrm>
            <a:off x="5995988" y="2808288"/>
            <a:ext cx="17414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36625"/>
            <a:r>
              <a:rPr lang="ru-RU">
                <a:latin typeface="Arial" charset="0"/>
              </a:rPr>
              <a:t>Пример №</a:t>
            </a:r>
            <a:r>
              <a:rPr lang="nb-NO">
                <a:latin typeface="Arial" charset="0"/>
              </a:rPr>
              <a:t>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2"/>
          <p:cNvSpPr txBox="1">
            <a:spLocks noChangeArrowheads="1"/>
          </p:cNvSpPr>
          <p:nvPr/>
        </p:nvSpPr>
        <p:spPr bwMode="auto">
          <a:xfrm>
            <a:off x="347663" y="982663"/>
            <a:ext cx="8496300" cy="532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25000"/>
              </a:spcBef>
            </a:pPr>
            <a:r>
              <a:rPr lang="nb-NO" sz="2800">
                <a:solidFill>
                  <a:srgbClr val="FF0000"/>
                </a:solidFill>
              </a:rPr>
              <a:t>                      </a:t>
            </a:r>
            <a:r>
              <a:rPr lang="ru-RU" sz="2800"/>
              <a:t>Различные</a:t>
            </a:r>
            <a:r>
              <a:rPr lang="ru-RU" sz="2800">
                <a:solidFill>
                  <a:srgbClr val="C00000"/>
                </a:solidFill>
              </a:rPr>
              <a:t> </a:t>
            </a:r>
            <a:r>
              <a:rPr lang="ru-RU" sz="2800"/>
              <a:t>методы</a:t>
            </a:r>
            <a:r>
              <a:rPr lang="nb-NO" sz="2800">
                <a:solidFill>
                  <a:srgbClr val="C00000"/>
                </a:solidFill>
              </a:rPr>
              <a:t>:</a:t>
            </a:r>
          </a:p>
          <a:p>
            <a:pPr eaLnBrk="0" hangingPunct="0">
              <a:lnSpc>
                <a:spcPct val="125000"/>
              </a:lnSpc>
              <a:spcBef>
                <a:spcPct val="25000"/>
              </a:spcBef>
            </a:pPr>
            <a:endParaRPr lang="nb-NO" sz="2800">
              <a:solidFill>
                <a:srgbClr val="FF0000"/>
              </a:solidFill>
            </a:endParaRPr>
          </a:p>
          <a:p>
            <a:pPr eaLnBrk="0" hangingPunct="0">
              <a:lnSpc>
                <a:spcPct val="150000"/>
              </a:lnSpc>
              <a:spcBef>
                <a:spcPct val="25000"/>
              </a:spcBef>
            </a:pPr>
            <a:r>
              <a:rPr lang="ru-RU" sz="1700"/>
              <a:t>Расчет срока окупаемости </a:t>
            </a:r>
            <a:r>
              <a:rPr lang="nb-NO" sz="1700"/>
              <a:t>(PB):      </a:t>
            </a:r>
            <a:r>
              <a:rPr lang="ru-RU" sz="1700"/>
              <a:t>            Процентная ставка не включена</a:t>
            </a:r>
          </a:p>
          <a:p>
            <a:pPr eaLnBrk="0" hangingPunct="0">
              <a:lnSpc>
                <a:spcPct val="150000"/>
              </a:lnSpc>
              <a:spcBef>
                <a:spcPct val="25000"/>
              </a:spcBef>
            </a:pPr>
            <a:r>
              <a:rPr lang="ru-RU" sz="1700"/>
              <a:t>Чистая приведенная стоимость </a:t>
            </a:r>
            <a:r>
              <a:rPr lang="en-US" sz="1700"/>
              <a:t>(NPV)</a:t>
            </a:r>
            <a:r>
              <a:rPr lang="ru-RU" sz="1700"/>
              <a:t>:    Прибыль, если </a:t>
            </a:r>
            <a:r>
              <a:rPr lang="en-US" sz="1700"/>
              <a:t>NPV &gt; 0</a:t>
            </a:r>
            <a:endParaRPr lang="ru-RU" sz="1700"/>
          </a:p>
          <a:p>
            <a:pPr eaLnBrk="0" hangingPunct="0">
              <a:lnSpc>
                <a:spcPct val="150000"/>
              </a:lnSpc>
              <a:spcBef>
                <a:spcPct val="25000"/>
              </a:spcBef>
            </a:pPr>
            <a:r>
              <a:rPr lang="ru-RU" sz="1700"/>
              <a:t>Коэффициент чистой приведенной </a:t>
            </a:r>
          </a:p>
          <a:p>
            <a:pPr eaLnBrk="0" hangingPunct="0">
              <a:lnSpc>
                <a:spcPct val="150000"/>
              </a:lnSpc>
              <a:spcBef>
                <a:spcPct val="25000"/>
              </a:spcBef>
            </a:pPr>
            <a:r>
              <a:rPr lang="ru-RU" sz="1700"/>
              <a:t>стоимости </a:t>
            </a:r>
            <a:r>
              <a:rPr lang="nb-NO" sz="1700"/>
              <a:t>(NPVQ): </a:t>
            </a:r>
            <a:r>
              <a:rPr lang="ru-RU" sz="1700"/>
              <a:t>                                           Прибыль на каждый вложенный доллар</a:t>
            </a:r>
          </a:p>
          <a:p>
            <a:pPr eaLnBrk="0" hangingPunct="0">
              <a:lnSpc>
                <a:spcPct val="150000"/>
              </a:lnSpc>
              <a:spcBef>
                <a:spcPct val="25000"/>
              </a:spcBef>
            </a:pPr>
            <a:endParaRPr lang="ru-RU" sz="1700"/>
          </a:p>
          <a:p>
            <a:pPr eaLnBrk="0" hangingPunct="0">
              <a:lnSpc>
                <a:spcPct val="150000"/>
              </a:lnSpc>
              <a:spcBef>
                <a:spcPct val="25000"/>
              </a:spcBef>
            </a:pPr>
            <a:r>
              <a:rPr lang="ru-RU" sz="1700"/>
              <a:t>Внутренняя норма рентабельности </a:t>
            </a:r>
            <a:r>
              <a:rPr lang="nb-NO" sz="1700"/>
              <a:t>(IRR): </a:t>
            </a:r>
            <a:r>
              <a:rPr lang="ru-RU" sz="1700"/>
              <a:t>Минимальная процентная ставка, </a:t>
            </a:r>
          </a:p>
          <a:p>
            <a:pPr eaLnBrk="0" hangingPunct="0">
              <a:spcBef>
                <a:spcPct val="100000"/>
              </a:spcBef>
            </a:pPr>
            <a:r>
              <a:rPr lang="ru-RU" sz="1700"/>
              <a:t>                                                                                   дающая положительную </a:t>
            </a:r>
            <a:r>
              <a:rPr lang="nb-NO" sz="1700"/>
              <a:t>NPV</a:t>
            </a:r>
          </a:p>
          <a:p>
            <a:pPr eaLnBrk="0" hangingPunct="0">
              <a:lnSpc>
                <a:spcPct val="125000"/>
              </a:lnSpc>
              <a:spcBef>
                <a:spcPct val="25000"/>
              </a:spcBef>
            </a:pPr>
            <a:endParaRPr lang="nb-NO" sz="1700"/>
          </a:p>
          <a:p>
            <a:pPr eaLnBrk="0" hangingPunct="0">
              <a:lnSpc>
                <a:spcPct val="125000"/>
              </a:lnSpc>
              <a:spcBef>
                <a:spcPct val="25000"/>
              </a:spcBef>
            </a:pPr>
            <a:endParaRPr lang="nb-NO" sz="1800">
              <a:latin typeface="Arial" charset="0"/>
            </a:endParaRPr>
          </a:p>
        </p:txBody>
      </p:sp>
      <p:pic>
        <p:nvPicPr>
          <p:cNvPr id="41986" name="Picture 3" descr="tekna-hovedlogo-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188913"/>
            <a:ext cx="147637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 descr="tekna-hovedlogo-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6488" y="179388"/>
            <a:ext cx="147637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ChangeArrowheads="1"/>
          </p:cNvSpPr>
          <p:nvPr/>
        </p:nvSpPr>
        <p:spPr bwMode="auto">
          <a:xfrm>
            <a:off x="1143000" y="1447800"/>
            <a:ext cx="6648450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ru-RU" sz="1800">
                <a:latin typeface="Arial" charset="0"/>
              </a:rPr>
              <a:t>               Инвестиции			I</a:t>
            </a:r>
            <a:r>
              <a:rPr lang="ru-RU" sz="1800" baseline="-25000">
                <a:latin typeface="Arial" charset="0"/>
              </a:rPr>
              <a:t>0</a:t>
            </a:r>
            <a:r>
              <a:rPr lang="ru-RU" sz="1800">
                <a:latin typeface="Arial" charset="0"/>
              </a:rPr>
              <a:t>	 руб.</a:t>
            </a:r>
          </a:p>
          <a:p>
            <a:pPr eaLnBrk="0" hangingPunct="0">
              <a:lnSpc>
                <a:spcPct val="120000"/>
              </a:lnSpc>
            </a:pPr>
            <a:r>
              <a:rPr lang="ru-RU" sz="1800">
                <a:solidFill>
                  <a:schemeClr val="accent2"/>
                </a:solidFill>
                <a:latin typeface="Monotype Sorts"/>
              </a:rPr>
              <a:t>    </a:t>
            </a:r>
            <a:r>
              <a:rPr lang="ru-RU" sz="1800">
                <a:latin typeface="Arial" charset="0"/>
              </a:rPr>
              <a:t>	Чистая годовая экономия	B	 руб./год</a:t>
            </a:r>
          </a:p>
          <a:p>
            <a:pPr eaLnBrk="0" hangingPunct="0">
              <a:lnSpc>
                <a:spcPct val="120000"/>
              </a:lnSpc>
            </a:pPr>
            <a:r>
              <a:rPr lang="ru-RU" sz="1800">
                <a:latin typeface="Arial" charset="0"/>
              </a:rPr>
              <a:t> 	Технический/</a:t>
            </a:r>
            <a:br>
              <a:rPr lang="ru-RU" sz="1800">
                <a:latin typeface="Arial" charset="0"/>
              </a:rPr>
            </a:br>
            <a:r>
              <a:rPr lang="ru-RU" sz="1800">
                <a:latin typeface="Arial" charset="0"/>
              </a:rPr>
              <a:t>	экономический срок службы	n	 лет</a:t>
            </a:r>
          </a:p>
          <a:p>
            <a:pPr eaLnBrk="0" hangingPunct="0">
              <a:lnSpc>
                <a:spcPct val="120000"/>
              </a:lnSpc>
            </a:pPr>
            <a:r>
              <a:rPr lang="ru-RU" sz="1800">
                <a:latin typeface="Arial" charset="0"/>
              </a:rPr>
              <a:t>	Номинальная процент.ставка 	n</a:t>
            </a:r>
            <a:r>
              <a:rPr lang="ru-RU" sz="1800" baseline="-25000">
                <a:latin typeface="Arial" charset="0"/>
              </a:rPr>
              <a:t>r</a:t>
            </a:r>
            <a:r>
              <a:rPr lang="ru-RU" sz="1800">
                <a:latin typeface="Arial" charset="0"/>
              </a:rPr>
              <a:t> · 100	  %</a:t>
            </a:r>
          </a:p>
          <a:p>
            <a:pPr eaLnBrk="0" hangingPunct="0">
              <a:lnSpc>
                <a:spcPct val="120000"/>
              </a:lnSpc>
            </a:pPr>
            <a:r>
              <a:rPr lang="ru-RU" sz="1800">
                <a:latin typeface="Arial" charset="0"/>
              </a:rPr>
              <a:t> 	Реальная процент.ставка 	r   · 100	  %</a:t>
            </a:r>
          </a:p>
          <a:p>
            <a:pPr eaLnBrk="0" hangingPunct="0">
              <a:lnSpc>
                <a:spcPct val="120000"/>
              </a:lnSpc>
            </a:pPr>
            <a:r>
              <a:rPr lang="ru-RU" sz="180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ru-RU" sz="1800">
                <a:latin typeface="Arial" charset="0"/>
              </a:rPr>
              <a:t>	Уровень инфляции		b  · 100	  %</a:t>
            </a:r>
            <a:endParaRPr lang="en-US" sz="1800">
              <a:latin typeface="Arial" charset="0"/>
            </a:endParaRPr>
          </a:p>
        </p:txBody>
      </p:sp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1676400" y="623888"/>
            <a:ext cx="6477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/>
            <a:r>
              <a:rPr lang="ru-RU" sz="2800">
                <a:latin typeface="Arial" charset="0"/>
              </a:rPr>
              <a:t>Экономические параметры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285875" y="4527550"/>
            <a:ext cx="6616700" cy="1385888"/>
          </a:xfrm>
          <a:prstGeom prst="rect">
            <a:avLst/>
          </a:prstGeom>
          <a:solidFill>
            <a:srgbClr val="CCFF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 eaLnBrk="0" hangingPunct="0">
              <a:defRPr/>
            </a:pPr>
            <a:endParaRPr lang="en-US" sz="120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800">
                <a:latin typeface="Arial" pitchFamily="34" charset="0"/>
                <a:cs typeface="Arial" pitchFamily="34" charset="0"/>
              </a:rPr>
              <a:t>Чтобы правильно рассчитать рентабельность, очень важно точно задать входные экономические параметры</a:t>
            </a:r>
            <a:endParaRPr lang="en-US" sz="180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18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2" name="Picture 6" descr="tekna-hovedlogo-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188913"/>
            <a:ext cx="147637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ChangeArrowheads="1"/>
          </p:cNvSpPr>
          <p:nvPr/>
        </p:nvSpPr>
        <p:spPr bwMode="auto">
          <a:xfrm>
            <a:off x="1804988" y="588963"/>
            <a:ext cx="5657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defTabSz="762000" eaLnBrk="0" hangingPunct="0"/>
            <a:r>
              <a:rPr lang="ru-RU" sz="2800">
                <a:latin typeface="Arial" charset="0"/>
              </a:rPr>
              <a:t>Реальная процентная ставка, r</a:t>
            </a:r>
            <a:endParaRPr lang="en-US" sz="2800">
              <a:latin typeface="Arial" charset="0"/>
            </a:endParaRPr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990600" y="1600200"/>
            <a:ext cx="7924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ru-RU" sz="1800">
                <a:latin typeface="Arial" charset="0"/>
              </a:rPr>
              <a:t>Номинальная процентная ставка с учетом инфляции.</a:t>
            </a:r>
          </a:p>
          <a:p>
            <a:pPr eaLnBrk="0" hangingPunct="0"/>
            <a:endParaRPr lang="ru-RU" sz="1800">
              <a:latin typeface="Arial" charset="0"/>
            </a:endParaRPr>
          </a:p>
          <a:p>
            <a:pPr eaLnBrk="0" hangingPunct="0"/>
            <a:r>
              <a:rPr lang="ru-RU" sz="1800">
                <a:latin typeface="Arial" charset="0"/>
              </a:rPr>
              <a:t>С учетом инфляции</a:t>
            </a:r>
            <a:r>
              <a:rPr lang="en-US" sz="1800">
                <a:latin typeface="Arial" charset="0"/>
              </a:rPr>
              <a:t>:	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1149350" y="4038600"/>
            <a:ext cx="4144963" cy="1328738"/>
            <a:chOff x="724" y="2544"/>
            <a:chExt cx="2611" cy="837"/>
          </a:xfrm>
        </p:grpSpPr>
        <p:sp>
          <p:nvSpPr>
            <p:cNvPr id="19466" name="Rectangle 19"/>
            <p:cNvSpPr>
              <a:spLocks noChangeArrowheads="1"/>
            </p:cNvSpPr>
            <p:nvPr/>
          </p:nvSpPr>
          <p:spPr bwMode="auto">
            <a:xfrm>
              <a:off x="724" y="2544"/>
              <a:ext cx="16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ru-RU" sz="1800">
                  <a:latin typeface="Arial" charset="0"/>
                </a:rPr>
                <a:t>Упрощенный расчет</a:t>
              </a:r>
              <a:r>
                <a:rPr lang="en-US" sz="1800">
                  <a:latin typeface="Arial" charset="0"/>
                </a:rPr>
                <a:t>:</a:t>
              </a:r>
            </a:p>
          </p:txBody>
        </p:sp>
        <p:sp>
          <p:nvSpPr>
            <p:cNvPr id="19467" name="Rectangle 20"/>
            <p:cNvSpPr>
              <a:spLocks noChangeArrowheads="1"/>
            </p:cNvSpPr>
            <p:nvPr/>
          </p:nvSpPr>
          <p:spPr bwMode="auto">
            <a:xfrm>
              <a:off x="2574" y="3129"/>
              <a:ext cx="76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>
                  <a:latin typeface="Arial" charset="0"/>
                </a:rPr>
                <a:t>r = n</a:t>
              </a:r>
              <a:r>
                <a:rPr lang="en-US" sz="2800" baseline="-25000">
                  <a:latin typeface="Arial" charset="0"/>
                </a:rPr>
                <a:t>r</a:t>
              </a:r>
              <a:r>
                <a:rPr lang="en-US">
                  <a:latin typeface="Arial" charset="0"/>
                </a:rPr>
                <a:t> - b</a:t>
              </a:r>
            </a:p>
          </p:txBody>
        </p:sp>
      </p:grpSp>
      <p:grpSp>
        <p:nvGrpSpPr>
          <p:cNvPr id="19460" name="Group 23"/>
          <p:cNvGrpSpPr>
            <a:grpSpLocks/>
          </p:cNvGrpSpPr>
          <p:nvPr/>
        </p:nvGrpSpPr>
        <p:grpSpPr bwMode="auto">
          <a:xfrm>
            <a:off x="3743325" y="2852738"/>
            <a:ext cx="1903413" cy="873125"/>
            <a:chOff x="2352" y="1802"/>
            <a:chExt cx="1199" cy="550"/>
          </a:xfrm>
        </p:grpSpPr>
        <p:sp>
          <p:nvSpPr>
            <p:cNvPr id="19462" name="Rectangle 4"/>
            <p:cNvSpPr>
              <a:spLocks noChangeArrowheads="1"/>
            </p:cNvSpPr>
            <p:nvPr/>
          </p:nvSpPr>
          <p:spPr bwMode="auto">
            <a:xfrm>
              <a:off x="2784" y="2064"/>
              <a:ext cx="55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2400">
                  <a:latin typeface="Arial" charset="0"/>
                </a:rPr>
                <a:t>1 + b</a:t>
              </a:r>
            </a:p>
          </p:txBody>
        </p:sp>
        <p:sp>
          <p:nvSpPr>
            <p:cNvPr id="19463" name="Rectangle 5"/>
            <p:cNvSpPr>
              <a:spLocks noChangeArrowheads="1"/>
            </p:cNvSpPr>
            <p:nvPr/>
          </p:nvSpPr>
          <p:spPr bwMode="auto">
            <a:xfrm>
              <a:off x="2352" y="1891"/>
              <a:ext cx="46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2400">
                  <a:latin typeface="Arial" charset="0"/>
                </a:rPr>
                <a:t>r  = </a:t>
              </a:r>
            </a:p>
          </p:txBody>
        </p:sp>
        <p:sp>
          <p:nvSpPr>
            <p:cNvPr id="19464" name="Rectangle 6"/>
            <p:cNvSpPr>
              <a:spLocks noChangeArrowheads="1"/>
            </p:cNvSpPr>
            <p:nvPr/>
          </p:nvSpPr>
          <p:spPr bwMode="auto">
            <a:xfrm>
              <a:off x="2640" y="1847"/>
              <a:ext cx="9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2400" u="sng">
                  <a:latin typeface="Arial" charset="0"/>
                </a:rPr>
                <a:t>               </a:t>
              </a:r>
            </a:p>
          </p:txBody>
        </p:sp>
        <p:sp>
          <p:nvSpPr>
            <p:cNvPr id="19465" name="Rectangle 7"/>
            <p:cNvSpPr>
              <a:spLocks noChangeArrowheads="1"/>
            </p:cNvSpPr>
            <p:nvPr/>
          </p:nvSpPr>
          <p:spPr bwMode="auto">
            <a:xfrm>
              <a:off x="2784" y="1802"/>
              <a:ext cx="58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2400" u="sng">
                  <a:latin typeface="Arial" charset="0"/>
                </a:rPr>
                <a:t>n</a:t>
              </a:r>
              <a:r>
                <a:rPr lang="en-US" sz="3200" u="sng" baseline="-25000">
                  <a:latin typeface="Arial" charset="0"/>
                </a:rPr>
                <a:t>r</a:t>
              </a:r>
              <a:r>
                <a:rPr lang="en-US" sz="2400" u="sng">
                  <a:latin typeface="Arial" charset="0"/>
                </a:rPr>
                <a:t> - b</a:t>
              </a:r>
            </a:p>
          </p:txBody>
        </p:sp>
      </p:grpSp>
      <p:pic>
        <p:nvPicPr>
          <p:cNvPr id="19461" name="Picture 29" descr="tekna-hovedlogo-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188913"/>
            <a:ext cx="147637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ChangeArrowheads="1"/>
          </p:cNvSpPr>
          <p:nvPr/>
        </p:nvSpPr>
        <p:spPr bwMode="auto">
          <a:xfrm>
            <a:off x="2057400" y="685800"/>
            <a:ext cx="51038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/>
            <a:r>
              <a:rPr lang="ru-RU" sz="2800">
                <a:latin typeface="Arial" charset="0"/>
              </a:rPr>
              <a:t>Сбережение денег в банке</a:t>
            </a:r>
            <a:endParaRPr lang="en-US" sz="2800">
              <a:latin typeface="Arial" charset="0"/>
            </a:endParaRPr>
          </a:p>
        </p:txBody>
      </p:sp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1508125" y="1465263"/>
            <a:ext cx="6904038" cy="157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1143000" eaLnBrk="0" hangingPunct="0">
              <a:lnSpc>
                <a:spcPct val="120000"/>
              </a:lnSpc>
            </a:pPr>
            <a:r>
              <a:rPr lang="en-US" sz="1800">
                <a:latin typeface="Arial" charset="0"/>
              </a:rPr>
              <a:t>B</a:t>
            </a:r>
            <a:r>
              <a:rPr lang="en-US" sz="1800" baseline="-20000">
                <a:latin typeface="Arial" charset="0"/>
              </a:rPr>
              <a:t>0</a:t>
            </a:r>
            <a:r>
              <a:rPr lang="en-US" sz="1800">
                <a:latin typeface="Arial" charset="0"/>
              </a:rPr>
              <a:t>	</a:t>
            </a:r>
            <a:r>
              <a:rPr lang="ru-RU" sz="1800">
                <a:latin typeface="Arial" charset="0"/>
              </a:rPr>
              <a:t>Количество денег, положенное в банк сегодня</a:t>
            </a:r>
          </a:p>
          <a:p>
            <a:pPr defTabSz="1143000" eaLnBrk="0" hangingPunct="0">
              <a:lnSpc>
                <a:spcPct val="120000"/>
              </a:lnSpc>
            </a:pPr>
            <a:r>
              <a:rPr lang="ru-RU" sz="1800">
                <a:latin typeface="Arial" charset="0"/>
              </a:rPr>
              <a:t>B</a:t>
            </a:r>
            <a:r>
              <a:rPr lang="ru-RU" sz="1800" baseline="-20000">
                <a:latin typeface="Arial" charset="0"/>
              </a:rPr>
              <a:t>n</a:t>
            </a:r>
            <a:r>
              <a:rPr lang="ru-RU" sz="1800">
                <a:latin typeface="Arial" charset="0"/>
              </a:rPr>
              <a:t>	Количество денег спустя n лет</a:t>
            </a:r>
          </a:p>
          <a:p>
            <a:pPr defTabSz="1143000" eaLnBrk="0" hangingPunct="0">
              <a:lnSpc>
                <a:spcPct val="120000"/>
              </a:lnSpc>
            </a:pPr>
            <a:r>
              <a:rPr lang="ru-RU" sz="1800">
                <a:latin typeface="Arial" charset="0"/>
              </a:rPr>
              <a:t>n</a:t>
            </a:r>
            <a:r>
              <a:rPr lang="ru-RU" sz="1800" baseline="-20000">
                <a:latin typeface="Arial" charset="0"/>
              </a:rPr>
              <a:t>r </a:t>
            </a:r>
            <a:r>
              <a:rPr lang="ru-RU" sz="1800">
                <a:latin typeface="Arial" charset="0"/>
              </a:rPr>
              <a:t>· 100	Номинальная процентная ставка банка</a:t>
            </a:r>
          </a:p>
          <a:p>
            <a:pPr defTabSz="1143000" eaLnBrk="0" hangingPunct="0">
              <a:lnSpc>
                <a:spcPct val="120000"/>
              </a:lnSpc>
            </a:pPr>
            <a:r>
              <a:rPr lang="ru-RU" sz="1800">
                <a:latin typeface="Arial" charset="0"/>
              </a:rPr>
              <a:t>n	Время, которое деньги находились в банке (лет)</a:t>
            </a:r>
          </a:p>
          <a:p>
            <a:pPr defTabSz="1143000" eaLnBrk="0" hangingPunct="0">
              <a:lnSpc>
                <a:spcPct val="120000"/>
              </a:lnSpc>
            </a:pPr>
            <a:endParaRPr lang="ru-RU" sz="900">
              <a:latin typeface="Arial" charset="0"/>
            </a:endParaRPr>
          </a:p>
        </p:txBody>
      </p:sp>
      <p:grpSp>
        <p:nvGrpSpPr>
          <p:cNvPr id="2" name="Group 82"/>
          <p:cNvGrpSpPr>
            <a:grpSpLocks/>
          </p:cNvGrpSpPr>
          <p:nvPr/>
        </p:nvGrpSpPr>
        <p:grpSpPr bwMode="auto">
          <a:xfrm>
            <a:off x="1508125" y="3946525"/>
            <a:ext cx="4765675" cy="785813"/>
            <a:chOff x="950" y="2486"/>
            <a:chExt cx="3002" cy="495"/>
          </a:xfrm>
        </p:grpSpPr>
        <p:sp>
          <p:nvSpPr>
            <p:cNvPr id="21539" name="Rectangle 4"/>
            <p:cNvSpPr>
              <a:spLocks noChangeArrowheads="1"/>
            </p:cNvSpPr>
            <p:nvPr/>
          </p:nvSpPr>
          <p:spPr bwMode="auto">
            <a:xfrm>
              <a:off x="950" y="2486"/>
              <a:ext cx="10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Через 2 года:</a:t>
              </a:r>
            </a:p>
          </p:txBody>
        </p:sp>
        <p:grpSp>
          <p:nvGrpSpPr>
            <p:cNvPr id="21540" name="Group 66"/>
            <p:cNvGrpSpPr>
              <a:grpSpLocks/>
            </p:cNvGrpSpPr>
            <p:nvPr/>
          </p:nvGrpSpPr>
          <p:grpSpPr bwMode="auto">
            <a:xfrm>
              <a:off x="950" y="2664"/>
              <a:ext cx="3002" cy="317"/>
              <a:chOff x="950" y="2664"/>
              <a:chExt cx="3002" cy="317"/>
            </a:xfrm>
          </p:grpSpPr>
          <p:sp>
            <p:nvSpPr>
              <p:cNvPr id="21541" name="Rectangle 31"/>
              <p:cNvSpPr>
                <a:spLocks noChangeArrowheads="1"/>
              </p:cNvSpPr>
              <p:nvPr/>
            </p:nvSpPr>
            <p:spPr bwMode="auto">
              <a:xfrm>
                <a:off x="950" y="2716"/>
                <a:ext cx="22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B</a:t>
                </a:r>
              </a:p>
            </p:txBody>
          </p:sp>
          <p:sp>
            <p:nvSpPr>
              <p:cNvPr id="21542" name="Rectangle 32"/>
              <p:cNvSpPr>
                <a:spLocks noChangeArrowheads="1"/>
              </p:cNvSpPr>
              <p:nvPr/>
            </p:nvSpPr>
            <p:spPr bwMode="auto">
              <a:xfrm>
                <a:off x="1097" y="2716"/>
                <a:ext cx="15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 </a:t>
                </a:r>
              </a:p>
            </p:txBody>
          </p:sp>
          <p:sp>
            <p:nvSpPr>
              <p:cNvPr id="21543" name="Rectangle 33"/>
              <p:cNvSpPr>
                <a:spLocks noChangeArrowheads="1"/>
              </p:cNvSpPr>
              <p:nvPr/>
            </p:nvSpPr>
            <p:spPr bwMode="auto">
              <a:xfrm>
                <a:off x="1150" y="2716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=</a:t>
                </a:r>
              </a:p>
            </p:txBody>
          </p:sp>
          <p:sp>
            <p:nvSpPr>
              <p:cNvPr id="21544" name="Rectangle 34"/>
              <p:cNvSpPr>
                <a:spLocks noChangeArrowheads="1"/>
              </p:cNvSpPr>
              <p:nvPr/>
            </p:nvSpPr>
            <p:spPr bwMode="auto">
              <a:xfrm>
                <a:off x="1246" y="2716"/>
                <a:ext cx="26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 B</a:t>
                </a:r>
              </a:p>
            </p:txBody>
          </p:sp>
          <p:sp>
            <p:nvSpPr>
              <p:cNvPr id="21545" name="Rectangle 35"/>
              <p:cNvSpPr>
                <a:spLocks noChangeArrowheads="1"/>
              </p:cNvSpPr>
              <p:nvPr/>
            </p:nvSpPr>
            <p:spPr bwMode="auto">
              <a:xfrm>
                <a:off x="1425" y="2716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+</a:t>
                </a:r>
              </a:p>
            </p:txBody>
          </p:sp>
          <p:sp>
            <p:nvSpPr>
              <p:cNvPr id="21546" name="Rectangle 36"/>
              <p:cNvSpPr>
                <a:spLocks noChangeArrowheads="1"/>
              </p:cNvSpPr>
              <p:nvPr/>
            </p:nvSpPr>
            <p:spPr bwMode="auto">
              <a:xfrm>
                <a:off x="1519" y="2716"/>
                <a:ext cx="26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 B</a:t>
                </a:r>
              </a:p>
            </p:txBody>
          </p:sp>
          <p:sp>
            <p:nvSpPr>
              <p:cNvPr id="21547" name="Rectangle 37"/>
              <p:cNvSpPr>
                <a:spLocks noChangeArrowheads="1"/>
              </p:cNvSpPr>
              <p:nvPr/>
            </p:nvSpPr>
            <p:spPr bwMode="auto">
              <a:xfrm>
                <a:off x="1693" y="2716"/>
                <a:ext cx="15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 </a:t>
                </a:r>
              </a:p>
            </p:txBody>
          </p:sp>
          <p:sp>
            <p:nvSpPr>
              <p:cNvPr id="21548" name="Rectangle 38"/>
              <p:cNvSpPr>
                <a:spLocks noChangeArrowheads="1"/>
              </p:cNvSpPr>
              <p:nvPr/>
            </p:nvSpPr>
            <p:spPr bwMode="auto">
              <a:xfrm>
                <a:off x="1725" y="2716"/>
                <a:ext cx="24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 n</a:t>
                </a:r>
              </a:p>
            </p:txBody>
          </p:sp>
          <p:sp>
            <p:nvSpPr>
              <p:cNvPr id="21549" name="Rectangle 39"/>
              <p:cNvSpPr>
                <a:spLocks noChangeArrowheads="1"/>
              </p:cNvSpPr>
              <p:nvPr/>
            </p:nvSpPr>
            <p:spPr bwMode="auto">
              <a:xfrm>
                <a:off x="1879" y="2716"/>
                <a:ext cx="15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 </a:t>
                </a:r>
              </a:p>
            </p:txBody>
          </p:sp>
          <p:sp>
            <p:nvSpPr>
              <p:cNvPr id="21550" name="Rectangle 40"/>
              <p:cNvSpPr>
                <a:spLocks noChangeArrowheads="1"/>
              </p:cNvSpPr>
              <p:nvPr/>
            </p:nvSpPr>
            <p:spPr bwMode="auto">
              <a:xfrm>
                <a:off x="1932" y="2716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=</a:t>
                </a:r>
              </a:p>
            </p:txBody>
          </p:sp>
          <p:sp>
            <p:nvSpPr>
              <p:cNvPr id="21551" name="Rectangle 41"/>
              <p:cNvSpPr>
                <a:spLocks noChangeArrowheads="1"/>
              </p:cNvSpPr>
              <p:nvPr/>
            </p:nvSpPr>
            <p:spPr bwMode="auto">
              <a:xfrm>
                <a:off x="2028" y="2716"/>
                <a:ext cx="26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 B</a:t>
                </a:r>
              </a:p>
            </p:txBody>
          </p:sp>
          <p:sp>
            <p:nvSpPr>
              <p:cNvPr id="21552" name="Rectangle 42"/>
              <p:cNvSpPr>
                <a:spLocks noChangeArrowheads="1"/>
              </p:cNvSpPr>
              <p:nvPr/>
            </p:nvSpPr>
            <p:spPr bwMode="auto">
              <a:xfrm>
                <a:off x="2203" y="2716"/>
                <a:ext cx="15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 </a:t>
                </a:r>
              </a:p>
            </p:txBody>
          </p:sp>
          <p:sp>
            <p:nvSpPr>
              <p:cNvPr id="21553" name="Rectangle 43"/>
              <p:cNvSpPr>
                <a:spLocks noChangeArrowheads="1"/>
              </p:cNvSpPr>
              <p:nvPr/>
            </p:nvSpPr>
            <p:spPr bwMode="auto">
              <a:xfrm>
                <a:off x="2235" y="2716"/>
                <a:ext cx="3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 ( 1 </a:t>
                </a:r>
              </a:p>
            </p:txBody>
          </p:sp>
          <p:sp>
            <p:nvSpPr>
              <p:cNvPr id="21554" name="Rectangle 44"/>
              <p:cNvSpPr>
                <a:spLocks noChangeArrowheads="1"/>
              </p:cNvSpPr>
              <p:nvPr/>
            </p:nvSpPr>
            <p:spPr bwMode="auto">
              <a:xfrm>
                <a:off x="2484" y="2716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+</a:t>
                </a:r>
              </a:p>
            </p:txBody>
          </p:sp>
          <p:sp>
            <p:nvSpPr>
              <p:cNvPr id="21555" name="Rectangle 45"/>
              <p:cNvSpPr>
                <a:spLocks noChangeArrowheads="1"/>
              </p:cNvSpPr>
              <p:nvPr/>
            </p:nvSpPr>
            <p:spPr bwMode="auto">
              <a:xfrm>
                <a:off x="2577" y="2716"/>
                <a:ext cx="24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 n</a:t>
                </a:r>
              </a:p>
            </p:txBody>
          </p:sp>
          <p:sp>
            <p:nvSpPr>
              <p:cNvPr id="21556" name="Rectangle 46"/>
              <p:cNvSpPr>
                <a:spLocks noChangeArrowheads="1"/>
              </p:cNvSpPr>
              <p:nvPr/>
            </p:nvSpPr>
            <p:spPr bwMode="auto">
              <a:xfrm>
                <a:off x="2732" y="2716"/>
                <a:ext cx="24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 ) </a:t>
                </a:r>
              </a:p>
            </p:txBody>
          </p:sp>
          <p:sp>
            <p:nvSpPr>
              <p:cNvPr id="21557" name="Rectangle 47"/>
              <p:cNvSpPr>
                <a:spLocks noChangeArrowheads="1"/>
              </p:cNvSpPr>
              <p:nvPr/>
            </p:nvSpPr>
            <p:spPr bwMode="auto">
              <a:xfrm>
                <a:off x="2869" y="2716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=</a:t>
                </a:r>
              </a:p>
            </p:txBody>
          </p:sp>
          <p:sp>
            <p:nvSpPr>
              <p:cNvPr id="21558" name="Rectangle 48"/>
              <p:cNvSpPr>
                <a:spLocks noChangeArrowheads="1"/>
              </p:cNvSpPr>
              <p:nvPr/>
            </p:nvSpPr>
            <p:spPr bwMode="auto">
              <a:xfrm>
                <a:off x="2966" y="2716"/>
                <a:ext cx="26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 B</a:t>
                </a:r>
              </a:p>
            </p:txBody>
          </p:sp>
          <p:sp>
            <p:nvSpPr>
              <p:cNvPr id="21559" name="Rectangle 49"/>
              <p:cNvSpPr>
                <a:spLocks noChangeArrowheads="1"/>
              </p:cNvSpPr>
              <p:nvPr/>
            </p:nvSpPr>
            <p:spPr bwMode="auto">
              <a:xfrm>
                <a:off x="3160" y="2716"/>
                <a:ext cx="15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 </a:t>
                </a:r>
              </a:p>
            </p:txBody>
          </p:sp>
          <p:sp>
            <p:nvSpPr>
              <p:cNvPr id="21560" name="Rectangle 50"/>
              <p:cNvSpPr>
                <a:spLocks noChangeArrowheads="1"/>
              </p:cNvSpPr>
              <p:nvPr/>
            </p:nvSpPr>
            <p:spPr bwMode="auto">
              <a:xfrm>
                <a:off x="3192" y="2716"/>
                <a:ext cx="3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 ( 1 </a:t>
                </a:r>
              </a:p>
            </p:txBody>
          </p:sp>
          <p:sp>
            <p:nvSpPr>
              <p:cNvPr id="21561" name="Rectangle 51"/>
              <p:cNvSpPr>
                <a:spLocks noChangeArrowheads="1"/>
              </p:cNvSpPr>
              <p:nvPr/>
            </p:nvSpPr>
            <p:spPr bwMode="auto">
              <a:xfrm>
                <a:off x="3441" y="2716"/>
                <a:ext cx="2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+</a:t>
                </a:r>
              </a:p>
            </p:txBody>
          </p:sp>
          <p:sp>
            <p:nvSpPr>
              <p:cNvPr id="21562" name="Rectangle 52"/>
              <p:cNvSpPr>
                <a:spLocks noChangeArrowheads="1"/>
              </p:cNvSpPr>
              <p:nvPr/>
            </p:nvSpPr>
            <p:spPr bwMode="auto">
              <a:xfrm>
                <a:off x="3534" y="2716"/>
                <a:ext cx="24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 n</a:t>
                </a:r>
              </a:p>
            </p:txBody>
          </p:sp>
          <p:sp>
            <p:nvSpPr>
              <p:cNvPr id="21563" name="Rectangle 53"/>
              <p:cNvSpPr>
                <a:spLocks noChangeArrowheads="1"/>
              </p:cNvSpPr>
              <p:nvPr/>
            </p:nvSpPr>
            <p:spPr bwMode="auto">
              <a:xfrm>
                <a:off x="3689" y="2716"/>
                <a:ext cx="20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 )</a:t>
                </a:r>
              </a:p>
            </p:txBody>
          </p:sp>
          <p:sp>
            <p:nvSpPr>
              <p:cNvPr id="21564" name="Rectangle 54"/>
              <p:cNvSpPr>
                <a:spLocks noChangeArrowheads="1"/>
              </p:cNvSpPr>
              <p:nvPr/>
            </p:nvSpPr>
            <p:spPr bwMode="auto">
              <a:xfrm>
                <a:off x="1042" y="2787"/>
                <a:ext cx="180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400">
                    <a:latin typeface="Arial" charset="0"/>
                  </a:rPr>
                  <a:t>2</a:t>
                </a:r>
              </a:p>
            </p:txBody>
          </p:sp>
          <p:sp>
            <p:nvSpPr>
              <p:cNvPr id="21565" name="Rectangle 55"/>
              <p:cNvSpPr>
                <a:spLocks noChangeArrowheads="1"/>
              </p:cNvSpPr>
              <p:nvPr/>
            </p:nvSpPr>
            <p:spPr bwMode="auto">
              <a:xfrm>
                <a:off x="1371" y="2787"/>
                <a:ext cx="180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400">
                    <a:latin typeface="Arial" charset="0"/>
                  </a:rPr>
                  <a:t>1</a:t>
                </a:r>
              </a:p>
            </p:txBody>
          </p:sp>
          <p:sp>
            <p:nvSpPr>
              <p:cNvPr id="21566" name="Rectangle 56"/>
              <p:cNvSpPr>
                <a:spLocks noChangeArrowheads="1"/>
              </p:cNvSpPr>
              <p:nvPr/>
            </p:nvSpPr>
            <p:spPr bwMode="auto">
              <a:xfrm>
                <a:off x="1643" y="2787"/>
                <a:ext cx="180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400">
                    <a:latin typeface="Arial" charset="0"/>
                  </a:rPr>
                  <a:t>1</a:t>
                </a:r>
              </a:p>
            </p:txBody>
          </p:sp>
          <p:sp>
            <p:nvSpPr>
              <p:cNvPr id="21567" name="Rectangle 57"/>
              <p:cNvSpPr>
                <a:spLocks noChangeArrowheads="1"/>
              </p:cNvSpPr>
              <p:nvPr/>
            </p:nvSpPr>
            <p:spPr bwMode="auto">
              <a:xfrm>
                <a:off x="2153" y="2787"/>
                <a:ext cx="180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400">
                    <a:latin typeface="Arial" charset="0"/>
                  </a:rPr>
                  <a:t>1</a:t>
                </a:r>
              </a:p>
            </p:txBody>
          </p:sp>
          <p:sp>
            <p:nvSpPr>
              <p:cNvPr id="21568" name="Rectangle 58"/>
              <p:cNvSpPr>
                <a:spLocks noChangeArrowheads="1"/>
              </p:cNvSpPr>
              <p:nvPr/>
            </p:nvSpPr>
            <p:spPr bwMode="auto">
              <a:xfrm>
                <a:off x="3096" y="2787"/>
                <a:ext cx="180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400">
                    <a:latin typeface="Arial" charset="0"/>
                  </a:rPr>
                  <a:t>0</a:t>
                </a:r>
              </a:p>
            </p:txBody>
          </p:sp>
          <p:sp>
            <p:nvSpPr>
              <p:cNvPr id="21569" name="Rectangle 59"/>
              <p:cNvSpPr>
                <a:spLocks noChangeArrowheads="1"/>
              </p:cNvSpPr>
              <p:nvPr/>
            </p:nvSpPr>
            <p:spPr bwMode="auto">
              <a:xfrm>
                <a:off x="3772" y="2664"/>
                <a:ext cx="180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400">
                    <a:latin typeface="Arial" charset="0"/>
                  </a:rPr>
                  <a:t>2</a:t>
                </a:r>
              </a:p>
            </p:txBody>
          </p:sp>
          <p:sp>
            <p:nvSpPr>
              <p:cNvPr id="21570" name="Rectangle 60"/>
              <p:cNvSpPr>
                <a:spLocks noChangeArrowheads="1"/>
              </p:cNvSpPr>
              <p:nvPr/>
            </p:nvSpPr>
            <p:spPr bwMode="auto">
              <a:xfrm>
                <a:off x="1834" y="2779"/>
                <a:ext cx="193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400">
                    <a:latin typeface="Arial" charset="0"/>
                  </a:rPr>
                  <a:t> r</a:t>
                </a:r>
              </a:p>
            </p:txBody>
          </p:sp>
          <p:sp>
            <p:nvSpPr>
              <p:cNvPr id="21571" name="Rectangle 61"/>
              <p:cNvSpPr>
                <a:spLocks noChangeArrowheads="1"/>
              </p:cNvSpPr>
              <p:nvPr/>
            </p:nvSpPr>
            <p:spPr bwMode="auto">
              <a:xfrm>
                <a:off x="2687" y="2779"/>
                <a:ext cx="193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400">
                    <a:latin typeface="Arial" charset="0"/>
                  </a:rPr>
                  <a:t> r</a:t>
                </a:r>
              </a:p>
            </p:txBody>
          </p:sp>
          <p:sp>
            <p:nvSpPr>
              <p:cNvPr id="21572" name="Rectangle 62"/>
              <p:cNvSpPr>
                <a:spLocks noChangeArrowheads="1"/>
              </p:cNvSpPr>
              <p:nvPr/>
            </p:nvSpPr>
            <p:spPr bwMode="auto">
              <a:xfrm>
                <a:off x="3644" y="2779"/>
                <a:ext cx="193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400">
                    <a:latin typeface="Arial" charset="0"/>
                  </a:rPr>
                  <a:t> r</a:t>
                </a:r>
              </a:p>
            </p:txBody>
          </p:sp>
          <p:sp>
            <p:nvSpPr>
              <p:cNvPr id="21573" name="Rectangle 63"/>
              <p:cNvSpPr>
                <a:spLocks noChangeArrowheads="1"/>
              </p:cNvSpPr>
              <p:nvPr/>
            </p:nvSpPr>
            <p:spPr bwMode="auto">
              <a:xfrm>
                <a:off x="1695" y="2716"/>
                <a:ext cx="20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Symbol" pitchFamily="18" charset="2"/>
                  </a:rPr>
                  <a:t>×</a:t>
                </a:r>
              </a:p>
            </p:txBody>
          </p:sp>
          <p:sp>
            <p:nvSpPr>
              <p:cNvPr id="21574" name="Rectangle 64"/>
              <p:cNvSpPr>
                <a:spLocks noChangeArrowheads="1"/>
              </p:cNvSpPr>
              <p:nvPr/>
            </p:nvSpPr>
            <p:spPr bwMode="auto">
              <a:xfrm>
                <a:off x="2205" y="2716"/>
                <a:ext cx="20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Symbol" pitchFamily="18" charset="2"/>
                  </a:rPr>
                  <a:t>×</a:t>
                </a:r>
              </a:p>
            </p:txBody>
          </p:sp>
          <p:sp>
            <p:nvSpPr>
              <p:cNvPr id="21575" name="Rectangle 65"/>
              <p:cNvSpPr>
                <a:spLocks noChangeArrowheads="1"/>
              </p:cNvSpPr>
              <p:nvPr/>
            </p:nvSpPr>
            <p:spPr bwMode="auto">
              <a:xfrm>
                <a:off x="3162" y="2716"/>
                <a:ext cx="20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Symbol" pitchFamily="18" charset="2"/>
                  </a:rPr>
                  <a:t>×</a:t>
                </a:r>
              </a:p>
            </p:txBody>
          </p:sp>
        </p:grpSp>
      </p:grpSp>
      <p:grpSp>
        <p:nvGrpSpPr>
          <p:cNvPr id="4" name="Group 83"/>
          <p:cNvGrpSpPr>
            <a:grpSpLocks/>
          </p:cNvGrpSpPr>
          <p:nvPr/>
        </p:nvGrpSpPr>
        <p:grpSpPr bwMode="auto">
          <a:xfrm>
            <a:off x="1508125" y="4941888"/>
            <a:ext cx="3270250" cy="1279525"/>
            <a:chOff x="950" y="3113"/>
            <a:chExt cx="2060" cy="806"/>
          </a:xfrm>
        </p:grpSpPr>
        <p:sp>
          <p:nvSpPr>
            <p:cNvPr id="21537" name="Rectangle 5"/>
            <p:cNvSpPr>
              <a:spLocks noChangeArrowheads="1"/>
            </p:cNvSpPr>
            <p:nvPr/>
          </p:nvSpPr>
          <p:spPr bwMode="auto">
            <a:xfrm>
              <a:off x="950" y="3113"/>
              <a:ext cx="99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Через n лет:</a:t>
              </a:r>
            </a:p>
          </p:txBody>
        </p:sp>
        <p:sp>
          <p:nvSpPr>
            <p:cNvPr id="17475" name="Rectangle 67"/>
            <p:cNvSpPr>
              <a:spLocks noChangeArrowheads="1"/>
            </p:cNvSpPr>
            <p:nvPr/>
          </p:nvSpPr>
          <p:spPr bwMode="auto">
            <a:xfrm>
              <a:off x="1002" y="3450"/>
              <a:ext cx="2008" cy="469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defRPr/>
              </a:pPr>
              <a:endParaRPr lang="en-US" sz="1200">
                <a:latin typeface="Arial" pitchFamily="34" charset="0"/>
                <a:cs typeface="Arial" pitchFamily="34" charset="0"/>
              </a:endParaRPr>
            </a:p>
            <a:p>
              <a:pPr algn="ctr" eaLnBrk="0" hangingPunct="0">
                <a:defRPr/>
              </a:pPr>
              <a:r>
                <a:rPr lang="en-US" sz="180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1800" baseline="-25000">
                  <a:latin typeface="Arial" pitchFamily="34" charset="0"/>
                  <a:cs typeface="Arial" pitchFamily="34" charset="0"/>
                </a:rPr>
                <a:t>n</a:t>
              </a:r>
              <a:r>
                <a:rPr lang="en-US" sz="1800">
                  <a:latin typeface="Arial" pitchFamily="34" charset="0"/>
                  <a:cs typeface="Arial" pitchFamily="34" charset="0"/>
                </a:rPr>
                <a:t> = B</a:t>
              </a:r>
              <a:r>
                <a:rPr lang="en-US" sz="1800" baseline="-25000">
                  <a:latin typeface="Arial" pitchFamily="34" charset="0"/>
                  <a:cs typeface="Arial" pitchFamily="34" charset="0"/>
                </a:rPr>
                <a:t>0</a:t>
              </a:r>
              <a:r>
                <a:rPr lang="en-US" sz="180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800" baseline="30000">
                  <a:latin typeface="Arial" pitchFamily="34" charset="0"/>
                  <a:cs typeface="Arial" pitchFamily="34" charset="0"/>
                </a:rPr>
                <a:t>.</a:t>
              </a:r>
              <a:r>
                <a:rPr lang="en-US" sz="1800">
                  <a:latin typeface="Arial" pitchFamily="34" charset="0"/>
                  <a:cs typeface="Arial" pitchFamily="34" charset="0"/>
                </a:rPr>
                <a:t> ( 1 + n</a:t>
              </a:r>
              <a:r>
                <a:rPr lang="en-US" sz="1800" baseline="-25000">
                  <a:latin typeface="Arial" pitchFamily="34" charset="0"/>
                  <a:cs typeface="Arial" pitchFamily="34" charset="0"/>
                </a:rPr>
                <a:t> r </a:t>
              </a:r>
              <a:r>
                <a:rPr lang="en-US" sz="1800">
                  <a:latin typeface="Arial" pitchFamily="34" charset="0"/>
                  <a:cs typeface="Arial" pitchFamily="34" charset="0"/>
                </a:rPr>
                <a:t>) </a:t>
              </a:r>
              <a:r>
                <a:rPr lang="en-US" sz="1800" baseline="30000">
                  <a:latin typeface="Arial" pitchFamily="34" charset="0"/>
                  <a:cs typeface="Arial" pitchFamily="34" charset="0"/>
                </a:rPr>
                <a:t>n</a:t>
              </a:r>
            </a:p>
            <a:p>
              <a:pPr algn="ctr" eaLnBrk="0" hangingPunct="0">
                <a:defRPr/>
              </a:pPr>
              <a:endParaRPr lang="en-US" sz="1800" baseline="300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Group 85"/>
          <p:cNvGrpSpPr>
            <a:grpSpLocks/>
          </p:cNvGrpSpPr>
          <p:nvPr/>
        </p:nvGrpSpPr>
        <p:grpSpPr bwMode="auto">
          <a:xfrm>
            <a:off x="3352800" y="3384550"/>
            <a:ext cx="1720850" cy="420688"/>
            <a:chOff x="2029" y="2132"/>
            <a:chExt cx="1084" cy="265"/>
          </a:xfrm>
        </p:grpSpPr>
        <p:sp>
          <p:nvSpPr>
            <p:cNvPr id="21527" name="Rectangle 15"/>
            <p:cNvSpPr>
              <a:spLocks noChangeArrowheads="1"/>
            </p:cNvSpPr>
            <p:nvPr/>
          </p:nvSpPr>
          <p:spPr bwMode="auto">
            <a:xfrm>
              <a:off x="2029" y="2132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=</a:t>
              </a:r>
            </a:p>
          </p:txBody>
        </p:sp>
        <p:sp>
          <p:nvSpPr>
            <p:cNvPr id="21528" name="Rectangle 16"/>
            <p:cNvSpPr>
              <a:spLocks noChangeArrowheads="1"/>
            </p:cNvSpPr>
            <p:nvPr/>
          </p:nvSpPr>
          <p:spPr bwMode="auto">
            <a:xfrm>
              <a:off x="2132" y="2132"/>
              <a:ext cx="2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 B</a:t>
              </a:r>
            </a:p>
          </p:txBody>
        </p:sp>
        <p:sp>
          <p:nvSpPr>
            <p:cNvPr id="21529" name="Rectangle 17"/>
            <p:cNvSpPr>
              <a:spLocks noChangeArrowheads="1"/>
            </p:cNvSpPr>
            <p:nvPr/>
          </p:nvSpPr>
          <p:spPr bwMode="auto">
            <a:xfrm>
              <a:off x="2341" y="2132"/>
              <a:ext cx="1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 </a:t>
              </a:r>
            </a:p>
          </p:txBody>
        </p:sp>
        <p:sp>
          <p:nvSpPr>
            <p:cNvPr id="21530" name="Rectangle 18"/>
            <p:cNvSpPr>
              <a:spLocks noChangeArrowheads="1"/>
            </p:cNvSpPr>
            <p:nvPr/>
          </p:nvSpPr>
          <p:spPr bwMode="auto">
            <a:xfrm>
              <a:off x="2375" y="2132"/>
              <a:ext cx="3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 ( 1 </a:t>
              </a:r>
            </a:p>
          </p:txBody>
        </p:sp>
        <p:sp>
          <p:nvSpPr>
            <p:cNvPr id="21531" name="Rectangle 19"/>
            <p:cNvSpPr>
              <a:spLocks noChangeArrowheads="1"/>
            </p:cNvSpPr>
            <p:nvPr/>
          </p:nvSpPr>
          <p:spPr bwMode="auto">
            <a:xfrm>
              <a:off x="2643" y="2132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+</a:t>
              </a:r>
            </a:p>
          </p:txBody>
        </p:sp>
        <p:sp>
          <p:nvSpPr>
            <p:cNvPr id="21532" name="Rectangle 20"/>
            <p:cNvSpPr>
              <a:spLocks noChangeArrowheads="1"/>
            </p:cNvSpPr>
            <p:nvPr/>
          </p:nvSpPr>
          <p:spPr bwMode="auto">
            <a:xfrm>
              <a:off x="2743" y="2132"/>
              <a:ext cx="2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 n</a:t>
              </a:r>
            </a:p>
          </p:txBody>
        </p:sp>
        <p:sp>
          <p:nvSpPr>
            <p:cNvPr id="21533" name="Rectangle 21"/>
            <p:cNvSpPr>
              <a:spLocks noChangeArrowheads="1"/>
            </p:cNvSpPr>
            <p:nvPr/>
          </p:nvSpPr>
          <p:spPr bwMode="auto">
            <a:xfrm>
              <a:off x="2909" y="2132"/>
              <a:ext cx="2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 )</a:t>
              </a:r>
            </a:p>
          </p:txBody>
        </p:sp>
        <p:sp>
          <p:nvSpPr>
            <p:cNvPr id="21534" name="Rectangle 25"/>
            <p:cNvSpPr>
              <a:spLocks noChangeArrowheads="1"/>
            </p:cNvSpPr>
            <p:nvPr/>
          </p:nvSpPr>
          <p:spPr bwMode="auto">
            <a:xfrm>
              <a:off x="2272" y="2203"/>
              <a:ext cx="18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400">
                  <a:latin typeface="Arial" charset="0"/>
                </a:rPr>
                <a:t>0</a:t>
              </a:r>
            </a:p>
          </p:txBody>
        </p:sp>
        <p:sp>
          <p:nvSpPr>
            <p:cNvPr id="21535" name="Rectangle 27"/>
            <p:cNvSpPr>
              <a:spLocks noChangeArrowheads="1"/>
            </p:cNvSpPr>
            <p:nvPr/>
          </p:nvSpPr>
          <p:spPr bwMode="auto">
            <a:xfrm>
              <a:off x="2860" y="2195"/>
              <a:ext cx="193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400">
                  <a:latin typeface="Arial" charset="0"/>
                </a:rPr>
                <a:t> r</a:t>
              </a:r>
            </a:p>
          </p:txBody>
        </p:sp>
        <p:sp>
          <p:nvSpPr>
            <p:cNvPr id="21536" name="Rectangle 29"/>
            <p:cNvSpPr>
              <a:spLocks noChangeArrowheads="1"/>
            </p:cNvSpPr>
            <p:nvPr/>
          </p:nvSpPr>
          <p:spPr bwMode="auto">
            <a:xfrm>
              <a:off x="2343" y="2132"/>
              <a:ext cx="20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Symbol" pitchFamily="18" charset="2"/>
                </a:rPr>
                <a:t>×</a:t>
              </a:r>
            </a:p>
          </p:txBody>
        </p:sp>
      </p:grpSp>
      <p:grpSp>
        <p:nvGrpSpPr>
          <p:cNvPr id="6" name="Group 86"/>
          <p:cNvGrpSpPr>
            <a:grpSpLocks/>
          </p:cNvGrpSpPr>
          <p:nvPr/>
        </p:nvGrpSpPr>
        <p:grpSpPr bwMode="auto">
          <a:xfrm>
            <a:off x="1508125" y="2895600"/>
            <a:ext cx="4572000" cy="909638"/>
            <a:chOff x="950" y="1824"/>
            <a:chExt cx="2880" cy="573"/>
          </a:xfrm>
        </p:grpSpPr>
        <p:sp>
          <p:nvSpPr>
            <p:cNvPr id="21512" name="Rectangle 6"/>
            <p:cNvSpPr>
              <a:spLocks noChangeArrowheads="1"/>
            </p:cNvSpPr>
            <p:nvPr/>
          </p:nvSpPr>
          <p:spPr bwMode="auto">
            <a:xfrm>
              <a:off x="950" y="2132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B</a:t>
              </a:r>
            </a:p>
          </p:txBody>
        </p:sp>
        <p:sp>
          <p:nvSpPr>
            <p:cNvPr id="21513" name="Rectangle 7"/>
            <p:cNvSpPr>
              <a:spLocks noChangeArrowheads="1"/>
            </p:cNvSpPr>
            <p:nvPr/>
          </p:nvSpPr>
          <p:spPr bwMode="auto">
            <a:xfrm>
              <a:off x="1088" y="2132"/>
              <a:ext cx="1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 </a:t>
              </a:r>
            </a:p>
          </p:txBody>
        </p:sp>
        <p:sp>
          <p:nvSpPr>
            <p:cNvPr id="21514" name="Rectangle 8"/>
            <p:cNvSpPr>
              <a:spLocks noChangeArrowheads="1"/>
            </p:cNvSpPr>
            <p:nvPr/>
          </p:nvSpPr>
          <p:spPr bwMode="auto">
            <a:xfrm>
              <a:off x="1145" y="2132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=</a:t>
              </a:r>
            </a:p>
          </p:txBody>
        </p:sp>
        <p:sp>
          <p:nvSpPr>
            <p:cNvPr id="21515" name="Rectangle 9"/>
            <p:cNvSpPr>
              <a:spLocks noChangeArrowheads="1"/>
            </p:cNvSpPr>
            <p:nvPr/>
          </p:nvSpPr>
          <p:spPr bwMode="auto">
            <a:xfrm>
              <a:off x="1248" y="2132"/>
              <a:ext cx="2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 B</a:t>
              </a:r>
            </a:p>
          </p:txBody>
        </p:sp>
        <p:sp>
          <p:nvSpPr>
            <p:cNvPr id="21516" name="Rectangle 10"/>
            <p:cNvSpPr>
              <a:spLocks noChangeArrowheads="1"/>
            </p:cNvSpPr>
            <p:nvPr/>
          </p:nvSpPr>
          <p:spPr bwMode="auto">
            <a:xfrm>
              <a:off x="1462" y="2132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+</a:t>
              </a:r>
            </a:p>
          </p:txBody>
        </p:sp>
        <p:sp>
          <p:nvSpPr>
            <p:cNvPr id="21517" name="Rectangle 11"/>
            <p:cNvSpPr>
              <a:spLocks noChangeArrowheads="1"/>
            </p:cNvSpPr>
            <p:nvPr/>
          </p:nvSpPr>
          <p:spPr bwMode="auto">
            <a:xfrm>
              <a:off x="1563" y="2132"/>
              <a:ext cx="2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 B</a:t>
              </a:r>
            </a:p>
          </p:txBody>
        </p:sp>
        <p:sp>
          <p:nvSpPr>
            <p:cNvPr id="21518" name="Rectangle 12"/>
            <p:cNvSpPr>
              <a:spLocks noChangeArrowheads="1"/>
            </p:cNvSpPr>
            <p:nvPr/>
          </p:nvSpPr>
          <p:spPr bwMode="auto">
            <a:xfrm>
              <a:off x="1772" y="2132"/>
              <a:ext cx="1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 </a:t>
              </a:r>
            </a:p>
          </p:txBody>
        </p:sp>
        <p:sp>
          <p:nvSpPr>
            <p:cNvPr id="21519" name="Rectangle 13"/>
            <p:cNvSpPr>
              <a:spLocks noChangeArrowheads="1"/>
            </p:cNvSpPr>
            <p:nvPr/>
          </p:nvSpPr>
          <p:spPr bwMode="auto">
            <a:xfrm>
              <a:off x="1806" y="2132"/>
              <a:ext cx="2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 n</a:t>
              </a:r>
            </a:p>
          </p:txBody>
        </p:sp>
        <p:sp>
          <p:nvSpPr>
            <p:cNvPr id="21520" name="Rectangle 14"/>
            <p:cNvSpPr>
              <a:spLocks noChangeArrowheads="1"/>
            </p:cNvSpPr>
            <p:nvPr/>
          </p:nvSpPr>
          <p:spPr bwMode="auto">
            <a:xfrm>
              <a:off x="1972" y="2132"/>
              <a:ext cx="1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 </a:t>
              </a:r>
            </a:p>
          </p:txBody>
        </p:sp>
        <p:sp>
          <p:nvSpPr>
            <p:cNvPr id="21521" name="Rectangle 22"/>
            <p:cNvSpPr>
              <a:spLocks noChangeArrowheads="1"/>
            </p:cNvSpPr>
            <p:nvPr/>
          </p:nvSpPr>
          <p:spPr bwMode="auto">
            <a:xfrm>
              <a:off x="1042" y="2203"/>
              <a:ext cx="18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400">
                  <a:latin typeface="Arial" charset="0"/>
                </a:rPr>
                <a:t>1</a:t>
              </a:r>
            </a:p>
          </p:txBody>
        </p:sp>
        <p:sp>
          <p:nvSpPr>
            <p:cNvPr id="21522" name="Rectangle 23"/>
            <p:cNvSpPr>
              <a:spLocks noChangeArrowheads="1"/>
            </p:cNvSpPr>
            <p:nvPr/>
          </p:nvSpPr>
          <p:spPr bwMode="auto">
            <a:xfrm>
              <a:off x="1388" y="2203"/>
              <a:ext cx="18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400">
                  <a:latin typeface="Arial" charset="0"/>
                </a:rPr>
                <a:t>0</a:t>
              </a:r>
            </a:p>
          </p:txBody>
        </p:sp>
        <p:sp>
          <p:nvSpPr>
            <p:cNvPr id="21523" name="Rectangle 24"/>
            <p:cNvSpPr>
              <a:spLocks noChangeArrowheads="1"/>
            </p:cNvSpPr>
            <p:nvPr/>
          </p:nvSpPr>
          <p:spPr bwMode="auto">
            <a:xfrm>
              <a:off x="1703" y="2203"/>
              <a:ext cx="18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400">
                  <a:latin typeface="Arial" charset="0"/>
                </a:rPr>
                <a:t>0</a:t>
              </a:r>
            </a:p>
          </p:txBody>
        </p:sp>
        <p:sp>
          <p:nvSpPr>
            <p:cNvPr id="21524" name="Rectangle 26"/>
            <p:cNvSpPr>
              <a:spLocks noChangeArrowheads="1"/>
            </p:cNvSpPr>
            <p:nvPr/>
          </p:nvSpPr>
          <p:spPr bwMode="auto">
            <a:xfrm>
              <a:off x="1923" y="2195"/>
              <a:ext cx="193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400">
                  <a:latin typeface="Arial" charset="0"/>
                </a:rPr>
                <a:t> r</a:t>
              </a:r>
            </a:p>
          </p:txBody>
        </p:sp>
        <p:sp>
          <p:nvSpPr>
            <p:cNvPr id="21525" name="Rectangle 28"/>
            <p:cNvSpPr>
              <a:spLocks noChangeArrowheads="1"/>
            </p:cNvSpPr>
            <p:nvPr/>
          </p:nvSpPr>
          <p:spPr bwMode="auto">
            <a:xfrm>
              <a:off x="1773" y="2132"/>
              <a:ext cx="34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Symbol" pitchFamily="18" charset="2"/>
                </a:rPr>
                <a:t>×</a:t>
              </a:r>
              <a:r>
                <a:rPr lang="ru-RU" sz="1800">
                  <a:latin typeface="Symbol" pitchFamily="18" charset="2"/>
                </a:rPr>
                <a:t>  </a:t>
              </a:r>
              <a:endParaRPr lang="en-US" sz="1800">
                <a:latin typeface="Symbol" pitchFamily="18" charset="2"/>
              </a:endParaRPr>
            </a:p>
          </p:txBody>
        </p:sp>
        <p:sp>
          <p:nvSpPr>
            <p:cNvPr id="21526" name="Text Box 80"/>
            <p:cNvSpPr txBox="1">
              <a:spLocks noChangeArrowheads="1"/>
            </p:cNvSpPr>
            <p:nvPr/>
          </p:nvSpPr>
          <p:spPr bwMode="auto">
            <a:xfrm>
              <a:off x="960" y="1824"/>
              <a:ext cx="2870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ru-RU" sz="1800">
                  <a:latin typeface="Arial" charset="0"/>
                </a:rPr>
                <a:t>Количество денег в банке через 1 год:</a:t>
              </a:r>
              <a:endParaRPr lang="en-US" sz="1800">
                <a:latin typeface="Arial" charset="0"/>
              </a:endParaRPr>
            </a:p>
          </p:txBody>
        </p:sp>
      </p:grpSp>
      <p:pic>
        <p:nvPicPr>
          <p:cNvPr id="21511" name="Picture 87" descr="tekna-hovedlogo-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188913"/>
            <a:ext cx="147637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15"/>
          <p:cNvSpPr>
            <a:spLocks noChangeArrowheads="1"/>
          </p:cNvSpPr>
          <p:nvPr/>
        </p:nvSpPr>
        <p:spPr bwMode="auto">
          <a:xfrm>
            <a:off x="665163" y="5327650"/>
            <a:ext cx="1049337" cy="3698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800">
                <a:latin typeface="Arial" charset="0"/>
              </a:rPr>
              <a:t>Где</a:t>
            </a:r>
          </a:p>
        </p:txBody>
      </p:sp>
      <p:sp>
        <p:nvSpPr>
          <p:cNvPr id="13317" name="Rectangle 8"/>
          <p:cNvSpPr>
            <a:spLocks noChangeArrowheads="1"/>
          </p:cNvSpPr>
          <p:nvPr/>
        </p:nvSpPr>
        <p:spPr bwMode="auto">
          <a:xfrm>
            <a:off x="1143000" y="623888"/>
            <a:ext cx="7086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/>
            <a:r>
              <a:rPr lang="ru-RU" sz="2800">
                <a:latin typeface="Arial" charset="0"/>
              </a:rPr>
              <a:t>Дисконтированная стоимость</a:t>
            </a:r>
            <a:r>
              <a:rPr lang="en-US" sz="2800">
                <a:latin typeface="Arial" charset="0"/>
              </a:rPr>
              <a:t>  (PV=Bo)</a:t>
            </a:r>
          </a:p>
        </p:txBody>
      </p:sp>
      <p:sp>
        <p:nvSpPr>
          <p:cNvPr id="13318" name="Rectangle 9"/>
          <p:cNvSpPr>
            <a:spLocks noChangeArrowheads="1"/>
          </p:cNvSpPr>
          <p:nvPr/>
        </p:nvSpPr>
        <p:spPr bwMode="auto">
          <a:xfrm>
            <a:off x="685800" y="1465263"/>
            <a:ext cx="83058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ru-RU" sz="1800">
                <a:latin typeface="Arial" charset="0"/>
              </a:rPr>
              <a:t>Если через n лет мы будем иметь в банке сумму B</a:t>
            </a:r>
            <a:r>
              <a:rPr lang="ru-RU" sz="1800" baseline="-30000">
                <a:latin typeface="Arial" charset="0"/>
              </a:rPr>
              <a:t>n</a:t>
            </a:r>
            <a:r>
              <a:rPr lang="ru-RU" sz="1800">
                <a:latin typeface="Arial" charset="0"/>
              </a:rPr>
              <a:t> [руб.], то какова сегодня стоимость этих денег, B</a:t>
            </a:r>
            <a:r>
              <a:rPr lang="ru-RU" sz="1800" baseline="-30000">
                <a:latin typeface="Arial" charset="0"/>
              </a:rPr>
              <a:t>0</a:t>
            </a:r>
            <a:r>
              <a:rPr lang="ru-RU" sz="1800">
                <a:latin typeface="Arial" charset="0"/>
              </a:rPr>
              <a:t> [руб.] ?</a:t>
            </a:r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685800" y="2701925"/>
            <a:ext cx="8158163" cy="1958975"/>
            <a:chOff x="432" y="1702"/>
            <a:chExt cx="4915" cy="986"/>
          </a:xfrm>
        </p:grpSpPr>
        <p:sp>
          <p:nvSpPr>
            <p:cNvPr id="19458" name="Rectangle 2"/>
            <p:cNvSpPr>
              <a:spLocks noChangeArrowheads="1"/>
            </p:cNvSpPr>
            <p:nvPr/>
          </p:nvSpPr>
          <p:spPr bwMode="auto">
            <a:xfrm>
              <a:off x="464" y="1958"/>
              <a:ext cx="4883" cy="730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eaLnBrk="0" hangingPunct="0">
                <a:lnSpc>
                  <a:spcPct val="125000"/>
                </a:lnSpc>
                <a:spcBef>
                  <a:spcPct val="25000"/>
                </a:spcBef>
                <a:defRPr/>
              </a:pPr>
              <a:endParaRPr lang="nb-NO">
                <a:cs typeface="Arial" pitchFamily="34" charset="0"/>
              </a:endParaRPr>
            </a:p>
          </p:txBody>
        </p:sp>
        <p:sp>
          <p:nvSpPr>
            <p:cNvPr id="13322" name="Text Box 16"/>
            <p:cNvSpPr txBox="1">
              <a:spLocks noChangeArrowheads="1"/>
            </p:cNvSpPr>
            <p:nvPr/>
          </p:nvSpPr>
          <p:spPr bwMode="auto">
            <a:xfrm>
              <a:off x="432" y="1702"/>
              <a:ext cx="2434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ru-RU" sz="1800">
                  <a:latin typeface="Arial" charset="0"/>
                </a:rPr>
                <a:t>B</a:t>
              </a:r>
              <a:r>
                <a:rPr lang="ru-RU" sz="1800" baseline="-30000">
                  <a:latin typeface="Arial" charset="0"/>
                </a:rPr>
                <a:t>0 </a:t>
              </a:r>
              <a:r>
                <a:rPr lang="ru-RU" sz="1800">
                  <a:latin typeface="Arial" charset="0"/>
                </a:rPr>
                <a:t> есть нынешнее значение B</a:t>
              </a:r>
              <a:r>
                <a:rPr lang="ru-RU" sz="1800" baseline="-30000">
                  <a:latin typeface="Arial" charset="0"/>
                </a:rPr>
                <a:t>n</a:t>
              </a:r>
              <a:r>
                <a:rPr lang="en-US" sz="1800">
                  <a:latin typeface="Arial" charset="0"/>
                </a:rPr>
                <a:t> :</a:t>
              </a:r>
            </a:p>
          </p:txBody>
        </p:sp>
      </p:grpSp>
      <p:pic>
        <p:nvPicPr>
          <p:cNvPr id="13320" name="Picture 22" descr="tekna-hovedlogo-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188913"/>
            <a:ext cx="147637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313" name="Object 1"/>
          <p:cNvGraphicFramePr>
            <a:graphicFrameLocks noChangeAspect="1"/>
          </p:cNvGraphicFramePr>
          <p:nvPr/>
        </p:nvGraphicFramePr>
        <p:xfrm>
          <a:off x="957263" y="3355975"/>
          <a:ext cx="7523162" cy="1095375"/>
        </p:xfrm>
        <a:graphic>
          <a:graphicData uri="http://schemas.openxmlformats.org/presentationml/2006/ole">
            <p:oleObj spid="_x0000_s13313" name="Формула" r:id="rId4" imgW="3314520" imgH="482400" progId="Equation.3">
              <p:embed/>
            </p:oleObj>
          </a:graphicData>
        </a:graphic>
      </p:graphicFrame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1663700" y="5035550"/>
          <a:ext cx="6486525" cy="1022350"/>
        </p:xfrm>
        <a:graphic>
          <a:graphicData uri="http://schemas.openxmlformats.org/presentationml/2006/ole">
            <p:oleObj spid="_x0000_s13314" name="Формула" r:id="rId5" imgW="313668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ChangeArrowheads="1"/>
          </p:cNvSpPr>
          <p:nvPr/>
        </p:nvSpPr>
        <p:spPr bwMode="auto">
          <a:xfrm>
            <a:off x="2433638" y="588963"/>
            <a:ext cx="43846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defTabSz="762000" eaLnBrk="0" hangingPunct="0"/>
            <a:r>
              <a:rPr lang="en-US" sz="2800">
                <a:latin typeface="Arial" charset="0"/>
              </a:rPr>
              <a:t>Расчет рентабельности</a:t>
            </a:r>
          </a:p>
        </p:txBody>
      </p:sp>
      <p:sp>
        <p:nvSpPr>
          <p:cNvPr id="24578" name="Rectangle 3"/>
          <p:cNvSpPr>
            <a:spLocks noChangeArrowheads="1"/>
          </p:cNvSpPr>
          <p:nvPr/>
        </p:nvSpPr>
        <p:spPr bwMode="auto">
          <a:xfrm>
            <a:off x="838200" y="1219200"/>
            <a:ext cx="75136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defTabSz="577850" eaLnBrk="0" hangingPunct="0">
              <a:lnSpc>
                <a:spcPct val="120000"/>
              </a:lnSpc>
            </a:pPr>
            <a:r>
              <a:rPr lang="ru-RU" sz="1800">
                <a:latin typeface="Arial" charset="0"/>
              </a:rPr>
              <a:t>Методы расчета рентабельности инвестиций: </a:t>
            </a:r>
          </a:p>
          <a:p>
            <a:pPr defTabSz="577850" eaLnBrk="0" hangingPunct="0">
              <a:lnSpc>
                <a:spcPct val="120000"/>
              </a:lnSpc>
            </a:pPr>
            <a:endParaRPr lang="ru-RU" sz="400">
              <a:latin typeface="Arial" charset="0"/>
            </a:endParaRPr>
          </a:p>
          <a:p>
            <a:pPr defTabSz="577850" eaLnBrk="0" hangingPunct="0">
              <a:lnSpc>
                <a:spcPct val="120000"/>
              </a:lnSpc>
            </a:pPr>
            <a:r>
              <a:rPr lang="ru-RU" sz="1800">
                <a:latin typeface="Arial" charset="0"/>
              </a:rPr>
              <a:t> 	Срок окупаемости </a:t>
            </a:r>
            <a:r>
              <a:rPr lang="en-US" sz="1800">
                <a:latin typeface="Arial" charset="0"/>
              </a:rPr>
              <a:t>……………………</a:t>
            </a:r>
            <a:r>
              <a:rPr lang="ru-RU" sz="1800">
                <a:latin typeface="Arial" charset="0"/>
              </a:rPr>
              <a:t>……………………</a:t>
            </a:r>
            <a:r>
              <a:rPr lang="en-US" sz="1800">
                <a:latin typeface="Arial" charset="0"/>
              </a:rPr>
              <a:t>PB</a:t>
            </a:r>
            <a:endParaRPr lang="ru-RU" sz="1800">
              <a:latin typeface="Arial" charset="0"/>
            </a:endParaRPr>
          </a:p>
          <a:p>
            <a:pPr defTabSz="577850" eaLnBrk="0" hangingPunct="0">
              <a:lnSpc>
                <a:spcPct val="120000"/>
              </a:lnSpc>
            </a:pPr>
            <a:r>
              <a:rPr lang="ru-RU" sz="1800">
                <a:latin typeface="Arial" charset="0"/>
              </a:rPr>
              <a:t>  	Чистая существующая стоимость </a:t>
            </a:r>
            <a:r>
              <a:rPr lang="en-US" sz="1800">
                <a:latin typeface="Arial" charset="0"/>
              </a:rPr>
              <a:t>……</a:t>
            </a:r>
            <a:r>
              <a:rPr lang="ru-RU" sz="1800">
                <a:latin typeface="Arial" charset="0"/>
              </a:rPr>
              <a:t>……………….</a:t>
            </a:r>
            <a:r>
              <a:rPr lang="en-US" sz="1800">
                <a:latin typeface="Arial" charset="0"/>
              </a:rPr>
              <a:t>NPV</a:t>
            </a:r>
            <a:endParaRPr lang="ru-RU" sz="1800">
              <a:latin typeface="Arial" charset="0"/>
            </a:endParaRPr>
          </a:p>
          <a:p>
            <a:pPr defTabSz="577850" eaLnBrk="0" hangingPunct="0">
              <a:lnSpc>
                <a:spcPct val="120000"/>
              </a:lnSpc>
            </a:pPr>
            <a:r>
              <a:rPr lang="ru-RU" sz="1800">
                <a:latin typeface="Arial" charset="0"/>
              </a:rPr>
              <a:t>	Коэффициент чистой существующей стоимости</a:t>
            </a:r>
            <a:r>
              <a:rPr lang="en-US" sz="1800">
                <a:latin typeface="Arial" charset="0"/>
              </a:rPr>
              <a:t>… NPVQ</a:t>
            </a:r>
            <a:endParaRPr lang="ru-RU" sz="1800">
              <a:latin typeface="Arial" charset="0"/>
            </a:endParaRPr>
          </a:p>
          <a:p>
            <a:pPr defTabSz="577850" eaLnBrk="0" hangingPunct="0">
              <a:lnSpc>
                <a:spcPct val="120000"/>
              </a:lnSpc>
            </a:pPr>
            <a:r>
              <a:rPr lang="ru-RU" sz="1800">
                <a:latin typeface="Arial" charset="0"/>
              </a:rPr>
              <a:t> 	Внутренняя норма рентабельности</a:t>
            </a:r>
            <a:r>
              <a:rPr lang="en-US" sz="1800">
                <a:latin typeface="Arial" charset="0"/>
              </a:rPr>
              <a:t>………</a:t>
            </a:r>
            <a:r>
              <a:rPr lang="ru-RU" sz="1800">
                <a:latin typeface="Arial" charset="0"/>
              </a:rPr>
              <a:t>…………..</a:t>
            </a:r>
            <a:r>
              <a:rPr lang="en-US" sz="1800">
                <a:latin typeface="Arial" charset="0"/>
              </a:rPr>
              <a:t> IRR</a:t>
            </a:r>
            <a:endParaRPr lang="ru-RU" sz="1800">
              <a:latin typeface="Arial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685800" y="3429000"/>
            <a:ext cx="7696200" cy="1050925"/>
          </a:xfrm>
          <a:prstGeom prst="rect">
            <a:avLst/>
          </a:prstGeom>
          <a:solidFill>
            <a:srgbClr val="CCFF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 eaLnBrk="0" hangingPunct="0">
              <a:defRPr/>
            </a:pPr>
            <a:endParaRPr lang="en-US" sz="80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800">
                <a:latin typeface="Arial" pitchFamily="34" charset="0"/>
                <a:cs typeface="Arial" pitchFamily="34" charset="0"/>
              </a:rPr>
              <a:t>Концепция дисконтированной стоимости и чистой существующей стоимости лежит в основе нескольких методов</a:t>
            </a:r>
          </a:p>
          <a:p>
            <a:pPr algn="ctr" eaLnBrk="0" hangingPunct="0">
              <a:defRPr/>
            </a:pPr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914400" y="4572000"/>
            <a:ext cx="762000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defTabSz="577850" eaLnBrk="0" hangingPunct="0">
              <a:lnSpc>
                <a:spcPct val="120000"/>
              </a:lnSpc>
            </a:pPr>
            <a:r>
              <a:rPr lang="ru-RU" sz="1800">
                <a:latin typeface="Arial" charset="0"/>
              </a:rPr>
              <a:t>Параметры, используемые в большинстве методов</a:t>
            </a:r>
            <a:r>
              <a:rPr lang="en-US" sz="1800">
                <a:latin typeface="Arial" charset="0"/>
              </a:rPr>
              <a:t>:</a:t>
            </a:r>
          </a:p>
          <a:p>
            <a:pPr defTabSz="577850" eaLnBrk="0" hangingPunct="0">
              <a:lnSpc>
                <a:spcPct val="120000"/>
              </a:lnSpc>
            </a:pPr>
            <a:endParaRPr lang="en-US" sz="400">
              <a:latin typeface="Arial" charset="0"/>
            </a:endParaRPr>
          </a:p>
          <a:p>
            <a:pPr defTabSz="577850" eaLnBrk="0" hangingPunct="0">
              <a:lnSpc>
                <a:spcPct val="120000"/>
              </a:lnSpc>
            </a:pPr>
            <a:r>
              <a:rPr lang="en-US" sz="1800">
                <a:latin typeface="Arial" charset="0"/>
              </a:rPr>
              <a:t>  	Инвестиции 				</a:t>
            </a:r>
            <a:r>
              <a:rPr lang="ru-RU" sz="1800">
                <a:latin typeface="Arial" charset="0"/>
              </a:rPr>
              <a:t>	</a:t>
            </a:r>
            <a:r>
              <a:rPr lang="en-US" sz="1800">
                <a:latin typeface="Arial" charset="0"/>
              </a:rPr>
              <a:t>I</a:t>
            </a:r>
            <a:r>
              <a:rPr lang="en-US" sz="1800" baseline="-25000">
                <a:latin typeface="Arial" charset="0"/>
              </a:rPr>
              <a:t>0</a:t>
            </a:r>
            <a:r>
              <a:rPr lang="en-US" sz="1800">
                <a:latin typeface="Arial" charset="0"/>
              </a:rPr>
              <a:t>	</a:t>
            </a:r>
            <a:r>
              <a:rPr lang="ru-RU" sz="1800">
                <a:latin typeface="Arial" charset="0"/>
              </a:rPr>
              <a:t>	руб.</a:t>
            </a:r>
            <a:endParaRPr lang="en-US" sz="1800">
              <a:latin typeface="Arial" charset="0"/>
            </a:endParaRPr>
          </a:p>
          <a:p>
            <a:pPr defTabSz="577850" eaLnBrk="0" hangingPunct="0">
              <a:lnSpc>
                <a:spcPct val="120000"/>
              </a:lnSpc>
            </a:pPr>
            <a:r>
              <a:rPr lang="en-US" sz="1800">
                <a:latin typeface="Arial" charset="0"/>
              </a:rPr>
              <a:t> 	Чист</a:t>
            </a:r>
            <a:r>
              <a:rPr lang="ru-RU" sz="1800">
                <a:latin typeface="Arial" charset="0"/>
              </a:rPr>
              <a:t>ая</a:t>
            </a:r>
            <a:r>
              <a:rPr lang="en-US" sz="1800">
                <a:latin typeface="Arial" charset="0"/>
              </a:rPr>
              <a:t> </a:t>
            </a:r>
            <a:r>
              <a:rPr lang="ru-RU" sz="1800">
                <a:latin typeface="Arial" charset="0"/>
              </a:rPr>
              <a:t>экономия</a:t>
            </a:r>
            <a:r>
              <a:rPr lang="en-US" sz="1800">
                <a:latin typeface="Arial" charset="0"/>
              </a:rPr>
              <a:t>/</a:t>
            </a:r>
          </a:p>
          <a:p>
            <a:pPr defTabSz="577850" eaLnBrk="0" hangingPunct="0">
              <a:lnSpc>
                <a:spcPct val="120000"/>
              </a:lnSpc>
            </a:pPr>
            <a:r>
              <a:rPr lang="en-US" sz="1800">
                <a:latin typeface="Arial" charset="0"/>
              </a:rPr>
              <a:t>	</a:t>
            </a:r>
            <a:r>
              <a:rPr lang="ru-RU" sz="1800">
                <a:latin typeface="Arial" charset="0"/>
              </a:rPr>
              <a:t>денежные </a:t>
            </a:r>
            <a:r>
              <a:rPr lang="en-US" sz="1800">
                <a:latin typeface="Arial" charset="0"/>
              </a:rPr>
              <a:t>поступления	</a:t>
            </a:r>
            <a:r>
              <a:rPr lang="ru-RU" sz="1800">
                <a:latin typeface="Arial" charset="0"/>
              </a:rPr>
              <a:t>	</a:t>
            </a:r>
            <a:r>
              <a:rPr lang="en-US" sz="1800">
                <a:latin typeface="Arial" charset="0"/>
              </a:rPr>
              <a:t>	B	</a:t>
            </a:r>
            <a:r>
              <a:rPr lang="ru-RU" sz="1800">
                <a:latin typeface="Arial" charset="0"/>
              </a:rPr>
              <a:t>	руб</a:t>
            </a:r>
            <a:r>
              <a:rPr lang="en-US" sz="1800">
                <a:latin typeface="Arial" charset="0"/>
              </a:rPr>
              <a:t>./год</a:t>
            </a:r>
          </a:p>
          <a:p>
            <a:pPr defTabSz="577850" eaLnBrk="0" hangingPunct="0">
              <a:lnSpc>
                <a:spcPct val="120000"/>
              </a:lnSpc>
            </a:pPr>
            <a:r>
              <a:rPr lang="en-US" sz="1800">
                <a:latin typeface="Arial" charset="0"/>
              </a:rPr>
              <a:t> 	Экономич</a:t>
            </a:r>
            <a:r>
              <a:rPr lang="ru-RU" sz="1800">
                <a:latin typeface="Arial" charset="0"/>
              </a:rPr>
              <a:t>еский</a:t>
            </a:r>
            <a:r>
              <a:rPr lang="en-US" sz="1800">
                <a:latin typeface="Arial" charset="0"/>
              </a:rPr>
              <a:t> срок службы		n</a:t>
            </a:r>
            <a:r>
              <a:rPr lang="ru-RU" sz="1800">
                <a:latin typeface="Arial" charset="0"/>
              </a:rPr>
              <a:t>		лет</a:t>
            </a:r>
            <a:endParaRPr lang="en-US" sz="1800">
              <a:latin typeface="Arial" charset="0"/>
            </a:endParaRPr>
          </a:p>
          <a:p>
            <a:pPr defTabSz="577850" eaLnBrk="0" hangingPunct="0">
              <a:lnSpc>
                <a:spcPct val="120000"/>
              </a:lnSpc>
            </a:pPr>
            <a:r>
              <a:rPr lang="en-US" sz="1800">
                <a:latin typeface="Arial" charset="0"/>
              </a:rPr>
              <a:t> 	Реальная процентная ставка </a:t>
            </a:r>
            <a:r>
              <a:rPr lang="ru-RU" sz="1800">
                <a:latin typeface="Arial" charset="0"/>
              </a:rPr>
              <a:t>	</a:t>
            </a:r>
            <a:r>
              <a:rPr lang="en-US" sz="1800">
                <a:latin typeface="Arial" charset="0"/>
              </a:rPr>
              <a:t>	r · 100	%</a:t>
            </a:r>
          </a:p>
        </p:txBody>
      </p:sp>
      <p:pic>
        <p:nvPicPr>
          <p:cNvPr id="24581" name="Picture 20" descr="tekna-hovedlogo-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188913"/>
            <a:ext cx="147637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 autoUpdateAnimBg="0"/>
      <p:bldP spid="2150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6"/>
          <p:cNvSpPr>
            <a:spLocks noChangeArrowheads="1"/>
          </p:cNvSpPr>
          <p:nvPr/>
        </p:nvSpPr>
        <p:spPr bwMode="auto">
          <a:xfrm>
            <a:off x="358775" y="215900"/>
            <a:ext cx="7315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/>
            <a:r>
              <a:rPr lang="ru-RU" sz="2800">
                <a:latin typeface="Arial" charset="0"/>
              </a:rPr>
              <a:t>Метод с использованием срока окупаемости</a:t>
            </a:r>
            <a:endParaRPr lang="en-US" sz="2800">
              <a:latin typeface="Arial" charset="0"/>
            </a:endParaRPr>
          </a:p>
        </p:txBody>
      </p:sp>
      <p:sp>
        <p:nvSpPr>
          <p:cNvPr id="22555" name="Rectangle 27"/>
          <p:cNvSpPr>
            <a:spLocks noChangeArrowheads="1"/>
          </p:cNvSpPr>
          <p:nvPr/>
        </p:nvSpPr>
        <p:spPr bwMode="auto">
          <a:xfrm>
            <a:off x="914400" y="4800600"/>
            <a:ext cx="67564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>
              <a:lnSpc>
                <a:spcPct val="125000"/>
              </a:lnSpc>
            </a:pPr>
            <a:r>
              <a:rPr lang="ru-RU" sz="1800">
                <a:latin typeface="Arial" charset="0"/>
              </a:rPr>
              <a:t>Ограничения :</a:t>
            </a:r>
            <a:endParaRPr lang="ru-RU" sz="400">
              <a:latin typeface="Arial" charset="0"/>
            </a:endParaRPr>
          </a:p>
          <a:p>
            <a:pPr defTabSz="762000" eaLnBrk="0" hangingPunct="0">
              <a:lnSpc>
                <a:spcPct val="125000"/>
              </a:lnSpc>
            </a:pPr>
            <a:endParaRPr lang="ru-RU" sz="400">
              <a:latin typeface="Arial" charset="0"/>
            </a:endParaRPr>
          </a:p>
          <a:p>
            <a:pPr defTabSz="762000" eaLnBrk="0" hangingPunct="0">
              <a:lnSpc>
                <a:spcPct val="125000"/>
              </a:lnSpc>
            </a:pPr>
            <a:r>
              <a:rPr lang="ru-RU" sz="1800">
                <a:latin typeface="Arial" charset="0"/>
              </a:rPr>
              <a:t>  	Реальная процентная ставка должна быть низкой</a:t>
            </a:r>
          </a:p>
          <a:p>
            <a:pPr defTabSz="762000" eaLnBrk="0" hangingPunct="0">
              <a:lnSpc>
                <a:spcPct val="125000"/>
              </a:lnSpc>
            </a:pPr>
            <a:r>
              <a:rPr lang="ru-RU" sz="1800">
                <a:latin typeface="Arial" charset="0"/>
              </a:rPr>
              <a:t> 	Срок окупаемости не должен быть слишком велик</a:t>
            </a:r>
            <a:endParaRPr lang="en-US" sz="1800">
              <a:latin typeface="Arial" charset="0"/>
            </a:endParaRPr>
          </a:p>
        </p:txBody>
      </p:sp>
      <p:sp>
        <p:nvSpPr>
          <p:cNvPr id="22556" name="Rectangle 28"/>
          <p:cNvSpPr>
            <a:spLocks noChangeArrowheads="1"/>
          </p:cNvSpPr>
          <p:nvPr/>
        </p:nvSpPr>
        <p:spPr bwMode="auto">
          <a:xfrm>
            <a:off x="304800" y="1447800"/>
            <a:ext cx="8382000" cy="1066800"/>
          </a:xfrm>
          <a:prstGeom prst="rect">
            <a:avLst/>
          </a:prstGeom>
          <a:solidFill>
            <a:srgbClr val="CCFF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ru-RU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4" name="Rectangle 29"/>
          <p:cNvSpPr>
            <a:spLocks noChangeArrowheads="1"/>
          </p:cNvSpPr>
          <p:nvPr/>
        </p:nvSpPr>
        <p:spPr bwMode="auto">
          <a:xfrm>
            <a:off x="533400" y="1670050"/>
            <a:ext cx="716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ru-RU" sz="1800">
                <a:latin typeface="Arial" charset="0"/>
              </a:rPr>
              <a:t>Срок окупаемости(PB)  =                                          =            [лет</a:t>
            </a:r>
            <a:r>
              <a:rPr lang="en-US" sz="1800">
                <a:latin typeface="Arial" charset="0"/>
              </a:rPr>
              <a:t>] </a:t>
            </a:r>
          </a:p>
        </p:txBody>
      </p:sp>
      <p:sp>
        <p:nvSpPr>
          <p:cNvPr id="25605" name="Rectangle 30"/>
          <p:cNvSpPr>
            <a:spLocks noChangeArrowheads="1"/>
          </p:cNvSpPr>
          <p:nvPr/>
        </p:nvSpPr>
        <p:spPr bwMode="auto">
          <a:xfrm>
            <a:off x="3657600" y="1858963"/>
            <a:ext cx="1970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ru-RU" sz="1800">
                <a:latin typeface="Arial" charset="0"/>
              </a:rPr>
              <a:t>Чистая г</a:t>
            </a:r>
            <a:r>
              <a:rPr lang="en-US" sz="1800">
                <a:latin typeface="Arial" charset="0"/>
              </a:rPr>
              <a:t>одов</a:t>
            </a:r>
            <a:r>
              <a:rPr lang="ru-RU" sz="1800">
                <a:latin typeface="Arial" charset="0"/>
              </a:rPr>
              <a:t>ая</a:t>
            </a:r>
            <a:endParaRPr lang="en-US" sz="1800">
              <a:latin typeface="Arial" charset="0"/>
            </a:endParaRPr>
          </a:p>
          <a:p>
            <a:pPr algn="ctr" eaLnBrk="0" hangingPunct="0"/>
            <a:r>
              <a:rPr lang="en-US" sz="1800">
                <a:latin typeface="Arial" charset="0"/>
              </a:rPr>
              <a:t> </a:t>
            </a:r>
            <a:r>
              <a:rPr lang="ru-RU" sz="1800">
                <a:latin typeface="Arial" charset="0"/>
              </a:rPr>
              <a:t>эконом</a:t>
            </a:r>
            <a:r>
              <a:rPr lang="en-US" sz="1800">
                <a:latin typeface="Arial" charset="0"/>
              </a:rPr>
              <a:t>ия</a:t>
            </a:r>
          </a:p>
        </p:txBody>
      </p:sp>
      <p:sp>
        <p:nvSpPr>
          <p:cNvPr id="25606" name="Rectangle 31"/>
          <p:cNvSpPr>
            <a:spLocks noChangeArrowheads="1"/>
          </p:cNvSpPr>
          <p:nvPr/>
        </p:nvSpPr>
        <p:spPr bwMode="auto">
          <a:xfrm>
            <a:off x="3505200" y="1524000"/>
            <a:ext cx="1814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800">
                <a:latin typeface="Arial" charset="0"/>
              </a:rPr>
              <a:t>    Инвестиции</a:t>
            </a:r>
          </a:p>
        </p:txBody>
      </p:sp>
      <p:sp>
        <p:nvSpPr>
          <p:cNvPr id="25607" name="Line 32"/>
          <p:cNvSpPr>
            <a:spLocks noChangeShapeType="1"/>
          </p:cNvSpPr>
          <p:nvPr/>
        </p:nvSpPr>
        <p:spPr bwMode="auto">
          <a:xfrm>
            <a:off x="3521075" y="1852613"/>
            <a:ext cx="24352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8" name="Rectangle 33"/>
          <p:cNvSpPr>
            <a:spLocks noChangeArrowheads="1"/>
          </p:cNvSpPr>
          <p:nvPr/>
        </p:nvSpPr>
        <p:spPr bwMode="auto">
          <a:xfrm>
            <a:off x="6472238" y="1455738"/>
            <a:ext cx="331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800">
                <a:latin typeface="Arial" charset="0"/>
              </a:rPr>
              <a:t>I</a:t>
            </a:r>
            <a:r>
              <a:rPr lang="en-US" sz="1800" baseline="-25000">
                <a:latin typeface="Arial" charset="0"/>
              </a:rPr>
              <a:t>0</a:t>
            </a:r>
          </a:p>
        </p:txBody>
      </p:sp>
      <p:sp>
        <p:nvSpPr>
          <p:cNvPr id="25609" name="Line 34"/>
          <p:cNvSpPr>
            <a:spLocks noChangeShapeType="1"/>
          </p:cNvSpPr>
          <p:nvPr/>
        </p:nvSpPr>
        <p:spPr bwMode="auto">
          <a:xfrm>
            <a:off x="6353175" y="1854200"/>
            <a:ext cx="5540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827088" y="2528888"/>
            <a:ext cx="5426075" cy="2143125"/>
            <a:chOff x="950" y="2529"/>
            <a:chExt cx="3418" cy="1350"/>
          </a:xfrm>
        </p:grpSpPr>
        <p:sp>
          <p:nvSpPr>
            <p:cNvPr id="25614" name="Rectangle 36"/>
            <p:cNvSpPr>
              <a:spLocks noChangeArrowheads="1"/>
            </p:cNvSpPr>
            <p:nvPr/>
          </p:nvSpPr>
          <p:spPr bwMode="auto">
            <a:xfrm>
              <a:off x="950" y="2529"/>
              <a:ext cx="2900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 </a:t>
              </a:r>
            </a:p>
            <a:p>
              <a:pPr eaLnBrk="0" hangingPunct="0"/>
              <a:r>
                <a:rPr lang="en-US" sz="1800">
                  <a:latin typeface="Arial" charset="0"/>
                </a:rPr>
                <a:t>Инвестиции	I</a:t>
              </a:r>
              <a:r>
                <a:rPr lang="en-US" sz="1800" baseline="-25000">
                  <a:latin typeface="Arial" charset="0"/>
                </a:rPr>
                <a:t>0</a:t>
              </a:r>
              <a:r>
                <a:rPr lang="en-US" sz="1800">
                  <a:latin typeface="Arial" charset="0"/>
                </a:rPr>
                <a:t>	10</a:t>
              </a:r>
              <a:r>
                <a:rPr lang="ru-RU" sz="1800">
                  <a:latin typeface="Arial" charset="0"/>
                </a:rPr>
                <a:t> </a:t>
              </a:r>
              <a:r>
                <a:rPr lang="en-US" sz="1800">
                  <a:latin typeface="Arial" charset="0"/>
                </a:rPr>
                <a:t>000 </a:t>
              </a:r>
              <a:r>
                <a:rPr lang="ru-RU" sz="1800">
                  <a:latin typeface="Arial" charset="0"/>
                </a:rPr>
                <a:t>руб</a:t>
              </a:r>
              <a:r>
                <a:rPr lang="en-US" sz="1800">
                  <a:latin typeface="Arial" charset="0"/>
                </a:rPr>
                <a:t>.</a:t>
              </a:r>
            </a:p>
            <a:p>
              <a:pPr eaLnBrk="0" hangingPunct="0"/>
              <a:r>
                <a:rPr lang="ru-RU" sz="1800">
                  <a:latin typeface="Arial" charset="0"/>
                </a:rPr>
                <a:t>Эконом</a:t>
              </a:r>
              <a:r>
                <a:rPr lang="en-US" sz="1800">
                  <a:latin typeface="Arial" charset="0"/>
                </a:rPr>
                <a:t>ия	B	  2</a:t>
              </a:r>
              <a:r>
                <a:rPr lang="ru-RU" sz="1800">
                  <a:latin typeface="Arial" charset="0"/>
                </a:rPr>
                <a:t> </a:t>
              </a:r>
              <a:r>
                <a:rPr lang="en-US" sz="1800">
                  <a:latin typeface="Arial" charset="0"/>
                </a:rPr>
                <a:t>500 </a:t>
              </a:r>
              <a:r>
                <a:rPr lang="ru-RU" sz="1800">
                  <a:latin typeface="Arial" charset="0"/>
                </a:rPr>
                <a:t>руб</a:t>
              </a:r>
              <a:r>
                <a:rPr lang="en-US" sz="1800">
                  <a:latin typeface="Arial" charset="0"/>
                </a:rPr>
                <a:t>./год</a:t>
              </a:r>
            </a:p>
          </p:txBody>
        </p:sp>
        <p:grpSp>
          <p:nvGrpSpPr>
            <p:cNvPr id="25615" name="Group 37"/>
            <p:cNvGrpSpPr>
              <a:grpSpLocks/>
            </p:cNvGrpSpPr>
            <p:nvPr/>
          </p:nvGrpSpPr>
          <p:grpSpPr bwMode="auto">
            <a:xfrm>
              <a:off x="1047" y="3408"/>
              <a:ext cx="3321" cy="471"/>
              <a:chOff x="998" y="3393"/>
              <a:chExt cx="2129" cy="471"/>
            </a:xfrm>
          </p:grpSpPr>
          <p:sp>
            <p:nvSpPr>
              <p:cNvPr id="25616" name="Rectangle 38"/>
              <p:cNvSpPr>
                <a:spLocks noChangeArrowheads="1"/>
              </p:cNvSpPr>
              <p:nvPr/>
            </p:nvSpPr>
            <p:spPr bwMode="auto">
              <a:xfrm>
                <a:off x="998" y="3489"/>
                <a:ext cx="212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Срок окупаемости =         =                  =  4 года</a:t>
                </a:r>
              </a:p>
            </p:txBody>
          </p:sp>
          <p:sp>
            <p:nvSpPr>
              <p:cNvPr id="25617" name="Rectangle 39"/>
              <p:cNvSpPr>
                <a:spLocks noChangeArrowheads="1"/>
              </p:cNvSpPr>
              <p:nvPr/>
            </p:nvSpPr>
            <p:spPr bwMode="auto">
              <a:xfrm>
                <a:off x="1814" y="3393"/>
                <a:ext cx="78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      I</a:t>
                </a:r>
                <a:r>
                  <a:rPr lang="en-US" sz="1800" baseline="-25000">
                    <a:latin typeface="Arial" charset="0"/>
                  </a:rPr>
                  <a:t>0              </a:t>
                </a:r>
                <a:r>
                  <a:rPr lang="en-US" sz="1800">
                    <a:latin typeface="Arial" charset="0"/>
                  </a:rPr>
                  <a:t>10000</a:t>
                </a:r>
              </a:p>
            </p:txBody>
          </p:sp>
          <p:sp>
            <p:nvSpPr>
              <p:cNvPr id="25618" name="Rectangle 40"/>
              <p:cNvSpPr>
                <a:spLocks noChangeArrowheads="1"/>
              </p:cNvSpPr>
              <p:nvPr/>
            </p:nvSpPr>
            <p:spPr bwMode="auto">
              <a:xfrm>
                <a:off x="1814" y="3633"/>
                <a:ext cx="75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      B          2500</a:t>
                </a:r>
              </a:p>
            </p:txBody>
          </p:sp>
          <p:sp>
            <p:nvSpPr>
              <p:cNvPr id="25619" name="Rectangle 41"/>
              <p:cNvSpPr>
                <a:spLocks noChangeArrowheads="1"/>
              </p:cNvSpPr>
              <p:nvPr/>
            </p:nvSpPr>
            <p:spPr bwMode="auto">
              <a:xfrm>
                <a:off x="1766" y="3441"/>
                <a:ext cx="89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en-US" sz="1800">
                    <a:latin typeface="Arial" charset="0"/>
                  </a:rPr>
                  <a:t>       </a:t>
                </a:r>
                <a:r>
                  <a:rPr lang="en-US" sz="1800" u="sng">
                    <a:latin typeface="Arial" charset="0"/>
                  </a:rPr>
                  <a:t>     </a:t>
                </a:r>
                <a:r>
                  <a:rPr lang="en-US" sz="1800">
                    <a:latin typeface="Arial" charset="0"/>
                  </a:rPr>
                  <a:t>      </a:t>
                </a:r>
                <a:r>
                  <a:rPr lang="en-US" sz="1800" u="sng">
                    <a:latin typeface="Arial" charset="0"/>
                  </a:rPr>
                  <a:t>              </a:t>
                </a:r>
              </a:p>
            </p:txBody>
          </p:sp>
        </p:grpSp>
      </p:grpSp>
      <p:sp>
        <p:nvSpPr>
          <p:cNvPr id="25611" name="Rectangle 49"/>
          <p:cNvSpPr>
            <a:spLocks noChangeArrowheads="1"/>
          </p:cNvSpPr>
          <p:nvPr/>
        </p:nvSpPr>
        <p:spPr bwMode="auto">
          <a:xfrm>
            <a:off x="6553200" y="19050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800">
                <a:latin typeface="Arial" charset="0"/>
              </a:rPr>
              <a:t>B</a:t>
            </a:r>
            <a:endParaRPr lang="en-US" sz="1800" baseline="-25000">
              <a:latin typeface="Arial" charset="0"/>
            </a:endParaRPr>
          </a:p>
        </p:txBody>
      </p:sp>
      <p:sp>
        <p:nvSpPr>
          <p:cNvPr id="25612" name="Line 52"/>
          <p:cNvSpPr>
            <a:spLocks noChangeShapeType="1"/>
          </p:cNvSpPr>
          <p:nvPr/>
        </p:nvSpPr>
        <p:spPr bwMode="auto">
          <a:xfrm>
            <a:off x="3419475" y="4292600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5613" name="Picture 54" descr="tekna-hovedlogo-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188913"/>
            <a:ext cx="147637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21" name="Line 21"/>
          <p:cNvSpPr>
            <a:spLocks noChangeShapeType="1"/>
          </p:cNvSpPr>
          <p:nvPr/>
        </p:nvSpPr>
        <p:spPr bwMode="auto">
          <a:xfrm>
            <a:off x="4211638" y="4257675"/>
            <a:ext cx="6477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2"/>
          <p:cNvSpPr txBox="1">
            <a:spLocks noChangeArrowheads="1"/>
          </p:cNvSpPr>
          <p:nvPr/>
        </p:nvSpPr>
        <p:spPr bwMode="auto">
          <a:xfrm>
            <a:off x="1905000" y="666750"/>
            <a:ext cx="5502275" cy="1169988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defTabSz="936625" eaLnBrk="0" hangingPunct="0">
              <a:spcBef>
                <a:spcPct val="25000"/>
              </a:spcBef>
            </a:pPr>
            <a:r>
              <a:rPr lang="ru-RU"/>
              <a:t>Показатели экономии меняются из года в год</a:t>
            </a:r>
            <a:r>
              <a:rPr lang="nb-NO"/>
              <a:t>.</a:t>
            </a:r>
          </a:p>
          <a:p>
            <a:pPr algn="ctr" defTabSz="936625" eaLnBrk="0" hangingPunct="0">
              <a:spcBef>
                <a:spcPct val="25000"/>
              </a:spcBef>
            </a:pPr>
            <a:r>
              <a:rPr lang="nb-NO"/>
              <a:t>   </a:t>
            </a:r>
            <a:r>
              <a:rPr lang="ru-RU"/>
              <a:t>Инвестиции составили </a:t>
            </a:r>
            <a:r>
              <a:rPr lang="nb-NO"/>
              <a:t>4000</a:t>
            </a:r>
            <a:r>
              <a:rPr lang="ru-RU"/>
              <a:t> руб.</a:t>
            </a:r>
            <a:endParaRPr lang="nb-NO"/>
          </a:p>
          <a:p>
            <a:pPr algn="ctr" defTabSz="936625" eaLnBrk="0" hangingPunct="0">
              <a:spcBef>
                <a:spcPct val="25000"/>
              </a:spcBef>
            </a:pPr>
            <a:r>
              <a:rPr lang="ru-RU">
                <a:latin typeface="Arial" charset="0"/>
              </a:rPr>
              <a:t>Пример №</a:t>
            </a:r>
            <a:r>
              <a:rPr lang="nb-NO">
                <a:latin typeface="Arial" charset="0"/>
              </a:rPr>
              <a:t> 1</a:t>
            </a:r>
          </a:p>
        </p:txBody>
      </p:sp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2967038" y="2212975"/>
            <a:ext cx="184150" cy="4730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936625" eaLnBrk="0" hangingPunct="0">
              <a:lnSpc>
                <a:spcPct val="125000"/>
              </a:lnSpc>
              <a:spcBef>
                <a:spcPct val="25000"/>
              </a:spcBef>
            </a:pPr>
            <a:endParaRPr lang="ru-RU"/>
          </a:p>
        </p:txBody>
      </p:sp>
      <p:sp>
        <p:nvSpPr>
          <p:cNvPr id="26627" name="Text Box 4"/>
          <p:cNvSpPr txBox="1">
            <a:spLocks noChangeArrowheads="1"/>
          </p:cNvSpPr>
          <p:nvPr/>
        </p:nvSpPr>
        <p:spPr bwMode="auto">
          <a:xfrm>
            <a:off x="4264025" y="2355850"/>
            <a:ext cx="184150" cy="4730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936625" eaLnBrk="0" hangingPunct="0">
              <a:lnSpc>
                <a:spcPct val="125000"/>
              </a:lnSpc>
              <a:spcBef>
                <a:spcPct val="25000"/>
              </a:spcBef>
            </a:pPr>
            <a:endParaRPr lang="ru-RU"/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3903663" y="2355850"/>
            <a:ext cx="184150" cy="4730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936625" eaLnBrk="0" hangingPunct="0">
              <a:lnSpc>
                <a:spcPct val="125000"/>
              </a:lnSpc>
              <a:spcBef>
                <a:spcPct val="25000"/>
              </a:spcBef>
            </a:pPr>
            <a:endParaRPr lang="ru-RU"/>
          </a:p>
        </p:txBody>
      </p:sp>
      <p:pic>
        <p:nvPicPr>
          <p:cNvPr id="26629" name="Picture 6" descr="tekna-hovedlogo-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228600"/>
            <a:ext cx="147637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Line 7"/>
          <p:cNvSpPr>
            <a:spLocks noChangeShapeType="1"/>
          </p:cNvSpPr>
          <p:nvPr/>
        </p:nvSpPr>
        <p:spPr bwMode="auto">
          <a:xfrm>
            <a:off x="5105400" y="2057400"/>
            <a:ext cx="2971800" cy="0"/>
          </a:xfrm>
          <a:prstGeom prst="line">
            <a:avLst/>
          </a:prstGeom>
          <a:noFill/>
          <a:ln w="12700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6631" name="Line 8"/>
          <p:cNvSpPr>
            <a:spLocks noChangeShapeType="1"/>
          </p:cNvSpPr>
          <p:nvPr/>
        </p:nvSpPr>
        <p:spPr bwMode="auto">
          <a:xfrm>
            <a:off x="5181600" y="2057400"/>
            <a:ext cx="2971800" cy="0"/>
          </a:xfrm>
          <a:prstGeom prst="line">
            <a:avLst/>
          </a:prstGeom>
          <a:noFill/>
          <a:ln w="12700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09577" name="Group 9"/>
          <p:cNvGraphicFramePr>
            <a:graphicFrameLocks noGrp="1"/>
          </p:cNvGraphicFramePr>
          <p:nvPr/>
        </p:nvGraphicFramePr>
        <p:xfrm>
          <a:off x="1835150" y="1916113"/>
          <a:ext cx="6096000" cy="411480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</a:t>
                      </a:r>
                      <a:r>
                        <a:rPr kumimoji="0" lang="nb-NO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-4000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84" name="Text Box 3"/>
          <p:cNvSpPr txBox="1">
            <a:spLocks noChangeArrowheads="1"/>
          </p:cNvSpPr>
          <p:nvPr/>
        </p:nvSpPr>
        <p:spPr bwMode="auto">
          <a:xfrm>
            <a:off x="2965450" y="2228850"/>
            <a:ext cx="184150" cy="4730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936625" eaLnBrk="0" hangingPunct="0">
              <a:lnSpc>
                <a:spcPct val="125000"/>
              </a:lnSpc>
              <a:spcBef>
                <a:spcPct val="25000"/>
              </a:spcBef>
            </a:pPr>
            <a:endParaRPr lang="ru-RU"/>
          </a:p>
        </p:txBody>
      </p:sp>
      <p:sp>
        <p:nvSpPr>
          <p:cNvPr id="26685" name="Text Box 4"/>
          <p:cNvSpPr txBox="1">
            <a:spLocks noChangeArrowheads="1"/>
          </p:cNvSpPr>
          <p:nvPr/>
        </p:nvSpPr>
        <p:spPr bwMode="auto">
          <a:xfrm>
            <a:off x="4262438" y="2371725"/>
            <a:ext cx="184150" cy="4730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936625" eaLnBrk="0" hangingPunct="0">
              <a:lnSpc>
                <a:spcPct val="125000"/>
              </a:lnSpc>
              <a:spcBef>
                <a:spcPct val="25000"/>
              </a:spcBef>
            </a:pPr>
            <a:endParaRPr lang="ru-RU"/>
          </a:p>
        </p:txBody>
      </p:sp>
      <p:sp>
        <p:nvSpPr>
          <p:cNvPr id="26686" name="Text Box 5"/>
          <p:cNvSpPr txBox="1">
            <a:spLocks noChangeArrowheads="1"/>
          </p:cNvSpPr>
          <p:nvPr/>
        </p:nvSpPr>
        <p:spPr bwMode="auto">
          <a:xfrm>
            <a:off x="3902075" y="2371725"/>
            <a:ext cx="184150" cy="4730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936625" eaLnBrk="0" hangingPunct="0">
              <a:lnSpc>
                <a:spcPct val="125000"/>
              </a:lnSpc>
              <a:spcBef>
                <a:spcPct val="25000"/>
              </a:spcBef>
            </a:pPr>
            <a:endParaRPr lang="ru-RU"/>
          </a:p>
        </p:txBody>
      </p:sp>
      <p:sp>
        <p:nvSpPr>
          <p:cNvPr id="26687" name="Line 7"/>
          <p:cNvSpPr>
            <a:spLocks noChangeShapeType="1"/>
          </p:cNvSpPr>
          <p:nvPr/>
        </p:nvSpPr>
        <p:spPr bwMode="auto">
          <a:xfrm>
            <a:off x="5103813" y="2073275"/>
            <a:ext cx="2971800" cy="0"/>
          </a:xfrm>
          <a:prstGeom prst="line">
            <a:avLst/>
          </a:prstGeom>
          <a:noFill/>
          <a:ln w="12700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4" name="Group 9"/>
          <p:cNvGraphicFramePr>
            <a:graphicFrameLocks noGrp="1"/>
          </p:cNvGraphicFramePr>
          <p:nvPr/>
        </p:nvGraphicFramePr>
        <p:xfrm>
          <a:off x="1833563" y="1931988"/>
          <a:ext cx="6096000" cy="411480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</a:t>
                      </a:r>
                      <a:r>
                        <a:rPr kumimoji="0" lang="nb-NO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-4000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kumimoji="0" lang="nb-NO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Line 2"/>
          <p:cNvSpPr>
            <a:spLocks noChangeShapeType="1"/>
          </p:cNvSpPr>
          <p:nvPr/>
        </p:nvSpPr>
        <p:spPr bwMode="auto">
          <a:xfrm flipH="1">
            <a:off x="1016000" y="1600200"/>
            <a:ext cx="0" cy="4914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50" name="Line 3"/>
          <p:cNvSpPr>
            <a:spLocks noChangeShapeType="1"/>
          </p:cNvSpPr>
          <p:nvPr/>
        </p:nvSpPr>
        <p:spPr bwMode="auto">
          <a:xfrm>
            <a:off x="1016000" y="3943350"/>
            <a:ext cx="7620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51" name="Line 4"/>
          <p:cNvSpPr>
            <a:spLocks noChangeShapeType="1"/>
          </p:cNvSpPr>
          <p:nvPr/>
        </p:nvSpPr>
        <p:spPr bwMode="auto">
          <a:xfrm>
            <a:off x="1016000" y="337185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2" name="Line 5"/>
          <p:cNvSpPr>
            <a:spLocks noChangeShapeType="1"/>
          </p:cNvSpPr>
          <p:nvPr/>
        </p:nvSpPr>
        <p:spPr bwMode="auto">
          <a:xfrm>
            <a:off x="1016000" y="280035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3" name="Line 6"/>
          <p:cNvSpPr>
            <a:spLocks noChangeShapeType="1"/>
          </p:cNvSpPr>
          <p:nvPr/>
        </p:nvSpPr>
        <p:spPr bwMode="auto">
          <a:xfrm>
            <a:off x="1016000" y="222885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4" name="Line 7"/>
          <p:cNvSpPr>
            <a:spLocks noChangeShapeType="1"/>
          </p:cNvSpPr>
          <p:nvPr/>
        </p:nvSpPr>
        <p:spPr bwMode="auto">
          <a:xfrm>
            <a:off x="1016000" y="565785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5" name="Line 8"/>
          <p:cNvSpPr>
            <a:spLocks noChangeShapeType="1"/>
          </p:cNvSpPr>
          <p:nvPr/>
        </p:nvSpPr>
        <p:spPr bwMode="auto">
          <a:xfrm>
            <a:off x="1016000" y="508635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6" name="Line 9"/>
          <p:cNvSpPr>
            <a:spLocks noChangeShapeType="1"/>
          </p:cNvSpPr>
          <p:nvPr/>
        </p:nvSpPr>
        <p:spPr bwMode="auto">
          <a:xfrm>
            <a:off x="1016000" y="451485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7" name="Line 10"/>
          <p:cNvSpPr>
            <a:spLocks noChangeShapeType="1"/>
          </p:cNvSpPr>
          <p:nvPr/>
        </p:nvSpPr>
        <p:spPr bwMode="auto">
          <a:xfrm>
            <a:off x="1016000" y="622935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8" name="Line 11"/>
          <p:cNvSpPr>
            <a:spLocks noChangeShapeType="1"/>
          </p:cNvSpPr>
          <p:nvPr/>
        </p:nvSpPr>
        <p:spPr bwMode="auto">
          <a:xfrm flipV="1">
            <a:off x="2235200" y="3886200"/>
            <a:ext cx="0" cy="114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9" name="Line 12"/>
          <p:cNvSpPr>
            <a:spLocks noChangeShapeType="1"/>
          </p:cNvSpPr>
          <p:nvPr/>
        </p:nvSpPr>
        <p:spPr bwMode="auto">
          <a:xfrm flipV="1">
            <a:off x="7112000" y="3829050"/>
            <a:ext cx="0" cy="114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0" name="Line 13"/>
          <p:cNvSpPr>
            <a:spLocks noChangeShapeType="1"/>
          </p:cNvSpPr>
          <p:nvPr/>
        </p:nvSpPr>
        <p:spPr bwMode="auto">
          <a:xfrm flipV="1">
            <a:off x="4673600" y="3886200"/>
            <a:ext cx="0" cy="114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1" name="Line 14"/>
          <p:cNvSpPr>
            <a:spLocks noChangeShapeType="1"/>
          </p:cNvSpPr>
          <p:nvPr/>
        </p:nvSpPr>
        <p:spPr bwMode="auto">
          <a:xfrm flipH="1">
            <a:off x="2235200" y="4000500"/>
            <a:ext cx="0" cy="177165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2" name="Line 15"/>
          <p:cNvSpPr>
            <a:spLocks noChangeShapeType="1"/>
          </p:cNvSpPr>
          <p:nvPr/>
        </p:nvSpPr>
        <p:spPr bwMode="auto">
          <a:xfrm>
            <a:off x="3454400" y="3886200"/>
            <a:ext cx="0" cy="125730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3" name="Line 16"/>
          <p:cNvSpPr>
            <a:spLocks noChangeShapeType="1"/>
          </p:cNvSpPr>
          <p:nvPr/>
        </p:nvSpPr>
        <p:spPr bwMode="auto">
          <a:xfrm flipH="1">
            <a:off x="4673600" y="3886200"/>
            <a:ext cx="0" cy="68580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4" name="Line 17"/>
          <p:cNvSpPr>
            <a:spLocks noChangeShapeType="1"/>
          </p:cNvSpPr>
          <p:nvPr/>
        </p:nvSpPr>
        <p:spPr bwMode="auto">
          <a:xfrm>
            <a:off x="5892800" y="3886200"/>
            <a:ext cx="0" cy="68580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5" name="Line 18"/>
          <p:cNvSpPr>
            <a:spLocks noChangeShapeType="1"/>
          </p:cNvSpPr>
          <p:nvPr/>
        </p:nvSpPr>
        <p:spPr bwMode="auto">
          <a:xfrm>
            <a:off x="1524000" y="6229350"/>
            <a:ext cx="711200" cy="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6" name="Line 19"/>
          <p:cNvSpPr>
            <a:spLocks noChangeShapeType="1"/>
          </p:cNvSpPr>
          <p:nvPr/>
        </p:nvSpPr>
        <p:spPr bwMode="auto">
          <a:xfrm>
            <a:off x="2336800" y="5772150"/>
            <a:ext cx="1117600" cy="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7" name="Line 20"/>
          <p:cNvSpPr>
            <a:spLocks noChangeShapeType="1"/>
          </p:cNvSpPr>
          <p:nvPr/>
        </p:nvSpPr>
        <p:spPr bwMode="auto">
          <a:xfrm>
            <a:off x="3454400" y="5143500"/>
            <a:ext cx="1219200" cy="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8" name="Line 21"/>
          <p:cNvSpPr>
            <a:spLocks noChangeShapeType="1"/>
          </p:cNvSpPr>
          <p:nvPr/>
        </p:nvSpPr>
        <p:spPr bwMode="auto">
          <a:xfrm>
            <a:off x="4673600" y="4572000"/>
            <a:ext cx="1219200" cy="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69" name="Line 22"/>
          <p:cNvSpPr>
            <a:spLocks noChangeShapeType="1"/>
          </p:cNvSpPr>
          <p:nvPr/>
        </p:nvSpPr>
        <p:spPr bwMode="auto">
          <a:xfrm>
            <a:off x="5892800" y="4400550"/>
            <a:ext cx="1219200" cy="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70" name="Text Box 23"/>
          <p:cNvSpPr txBox="1">
            <a:spLocks noChangeArrowheads="1"/>
          </p:cNvSpPr>
          <p:nvPr/>
        </p:nvSpPr>
        <p:spPr bwMode="auto">
          <a:xfrm>
            <a:off x="2438400" y="5886450"/>
            <a:ext cx="11176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/>
              <a:t>900</a:t>
            </a:r>
          </a:p>
        </p:txBody>
      </p:sp>
      <p:sp>
        <p:nvSpPr>
          <p:cNvPr id="27671" name="Text Box 24"/>
          <p:cNvSpPr txBox="1">
            <a:spLocks noChangeArrowheads="1"/>
          </p:cNvSpPr>
          <p:nvPr/>
        </p:nvSpPr>
        <p:spPr bwMode="auto">
          <a:xfrm>
            <a:off x="3657600" y="5314950"/>
            <a:ext cx="11176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/>
              <a:t>1100</a:t>
            </a:r>
          </a:p>
        </p:txBody>
      </p:sp>
      <p:sp>
        <p:nvSpPr>
          <p:cNvPr id="27672" name="Text Box 25"/>
          <p:cNvSpPr txBox="1">
            <a:spLocks noChangeArrowheads="1"/>
          </p:cNvSpPr>
          <p:nvPr/>
        </p:nvSpPr>
        <p:spPr bwMode="auto">
          <a:xfrm>
            <a:off x="4775200" y="4743450"/>
            <a:ext cx="11176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/>
              <a:t>1000</a:t>
            </a:r>
          </a:p>
        </p:txBody>
      </p:sp>
      <p:sp>
        <p:nvSpPr>
          <p:cNvPr id="27673" name="Text Box 26"/>
          <p:cNvSpPr txBox="1">
            <a:spLocks noChangeArrowheads="1"/>
          </p:cNvSpPr>
          <p:nvPr/>
        </p:nvSpPr>
        <p:spPr bwMode="auto">
          <a:xfrm>
            <a:off x="6096000" y="4400550"/>
            <a:ext cx="11176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/>
              <a:t>300</a:t>
            </a:r>
          </a:p>
        </p:txBody>
      </p:sp>
      <p:sp>
        <p:nvSpPr>
          <p:cNvPr id="27674" name="Text Box 27"/>
          <p:cNvSpPr txBox="1">
            <a:spLocks noChangeArrowheads="1"/>
          </p:cNvSpPr>
          <p:nvPr/>
        </p:nvSpPr>
        <p:spPr bwMode="auto">
          <a:xfrm>
            <a:off x="7213600" y="4125913"/>
            <a:ext cx="11176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/>
              <a:t>1200</a:t>
            </a:r>
          </a:p>
        </p:txBody>
      </p:sp>
      <p:sp>
        <p:nvSpPr>
          <p:cNvPr id="27675" name="Text Box 28"/>
          <p:cNvSpPr txBox="1">
            <a:spLocks noChangeArrowheads="1"/>
          </p:cNvSpPr>
          <p:nvPr/>
        </p:nvSpPr>
        <p:spPr bwMode="auto">
          <a:xfrm>
            <a:off x="406400" y="1314450"/>
            <a:ext cx="1249363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/>
              <a:t>1000 </a:t>
            </a:r>
            <a:r>
              <a:rPr lang="ru-RU" sz="1800"/>
              <a:t>руб.</a:t>
            </a:r>
            <a:endParaRPr lang="en-GB" sz="1800"/>
          </a:p>
        </p:txBody>
      </p:sp>
      <p:sp>
        <p:nvSpPr>
          <p:cNvPr id="27676" name="Line 29"/>
          <p:cNvSpPr>
            <a:spLocks noChangeShapeType="1"/>
          </p:cNvSpPr>
          <p:nvPr/>
        </p:nvSpPr>
        <p:spPr bwMode="auto">
          <a:xfrm flipV="1">
            <a:off x="5892800" y="3657600"/>
            <a:ext cx="1219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77" name="Line 30"/>
          <p:cNvSpPr>
            <a:spLocks noChangeShapeType="1"/>
          </p:cNvSpPr>
          <p:nvPr/>
        </p:nvSpPr>
        <p:spPr bwMode="auto">
          <a:xfrm>
            <a:off x="6604000" y="3143250"/>
            <a:ext cx="0" cy="80010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78" name="Line 31"/>
          <p:cNvSpPr>
            <a:spLocks noChangeShapeType="1"/>
          </p:cNvSpPr>
          <p:nvPr/>
        </p:nvSpPr>
        <p:spPr bwMode="auto">
          <a:xfrm flipH="1">
            <a:off x="5486400" y="3143250"/>
            <a:ext cx="1117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79" name="Text Box 32"/>
          <p:cNvSpPr txBox="1">
            <a:spLocks noChangeArrowheads="1"/>
          </p:cNvSpPr>
          <p:nvPr/>
        </p:nvSpPr>
        <p:spPr bwMode="auto">
          <a:xfrm>
            <a:off x="2555875" y="2852738"/>
            <a:ext cx="3860800" cy="1016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400"/>
              <a:t>  </a:t>
            </a:r>
            <a:r>
              <a:rPr lang="ru-RU" sz="2400"/>
              <a:t>Срок окупаемости</a:t>
            </a:r>
            <a:endParaRPr lang="en-GB" sz="2400"/>
          </a:p>
          <a:p>
            <a:pPr eaLnBrk="0" hangingPunct="0">
              <a:spcBef>
                <a:spcPct val="50000"/>
              </a:spcBef>
            </a:pPr>
            <a:r>
              <a:rPr lang="en-GB" sz="2400"/>
              <a:t>    PB = 4,6 </a:t>
            </a:r>
            <a:r>
              <a:rPr lang="ru-RU" sz="2400"/>
              <a:t>года</a:t>
            </a:r>
            <a:endParaRPr lang="en-GB" sz="2400"/>
          </a:p>
        </p:txBody>
      </p:sp>
      <p:sp>
        <p:nvSpPr>
          <p:cNvPr id="27680" name="Line 33"/>
          <p:cNvSpPr>
            <a:spLocks noChangeShapeType="1"/>
          </p:cNvSpPr>
          <p:nvPr/>
        </p:nvSpPr>
        <p:spPr bwMode="auto">
          <a:xfrm flipH="1">
            <a:off x="1016000" y="3143250"/>
            <a:ext cx="162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81" name="Line 34"/>
          <p:cNvSpPr>
            <a:spLocks noChangeShapeType="1"/>
          </p:cNvSpPr>
          <p:nvPr/>
        </p:nvSpPr>
        <p:spPr bwMode="auto">
          <a:xfrm>
            <a:off x="2235200" y="577215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82" name="Line 35"/>
          <p:cNvSpPr>
            <a:spLocks noChangeShapeType="1"/>
          </p:cNvSpPr>
          <p:nvPr/>
        </p:nvSpPr>
        <p:spPr bwMode="auto">
          <a:xfrm>
            <a:off x="4673600" y="4572000"/>
            <a:ext cx="0" cy="571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83" name="Line 36"/>
          <p:cNvSpPr>
            <a:spLocks noChangeShapeType="1"/>
          </p:cNvSpPr>
          <p:nvPr/>
        </p:nvSpPr>
        <p:spPr bwMode="auto">
          <a:xfrm>
            <a:off x="3454400" y="5143500"/>
            <a:ext cx="0" cy="6286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84" name="Line 37"/>
          <p:cNvSpPr>
            <a:spLocks noChangeShapeType="1"/>
          </p:cNvSpPr>
          <p:nvPr/>
        </p:nvSpPr>
        <p:spPr bwMode="auto">
          <a:xfrm>
            <a:off x="5892800" y="43434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85" name="Line 38"/>
          <p:cNvSpPr>
            <a:spLocks noChangeShapeType="1"/>
          </p:cNvSpPr>
          <p:nvPr/>
        </p:nvSpPr>
        <p:spPr bwMode="auto">
          <a:xfrm>
            <a:off x="7112000" y="3657600"/>
            <a:ext cx="0" cy="742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86" name="Text Box 39"/>
          <p:cNvSpPr txBox="1">
            <a:spLocks noChangeArrowheads="1"/>
          </p:cNvSpPr>
          <p:nvPr/>
        </p:nvSpPr>
        <p:spPr bwMode="auto">
          <a:xfrm>
            <a:off x="1979613" y="6308725"/>
            <a:ext cx="29464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/>
              <a:t>Инвестиции</a:t>
            </a:r>
            <a:r>
              <a:rPr lang="en-GB"/>
              <a:t> (I</a:t>
            </a:r>
            <a:r>
              <a:rPr lang="en-GB" baseline="-25000"/>
              <a:t>0</a:t>
            </a:r>
            <a:r>
              <a:rPr lang="en-GB"/>
              <a:t>)</a:t>
            </a:r>
          </a:p>
        </p:txBody>
      </p:sp>
      <p:sp>
        <p:nvSpPr>
          <p:cNvPr id="27687" name="Text Box 40"/>
          <p:cNvSpPr txBox="1">
            <a:spLocks noChangeArrowheads="1"/>
          </p:cNvSpPr>
          <p:nvPr/>
        </p:nvSpPr>
        <p:spPr bwMode="auto">
          <a:xfrm>
            <a:off x="508000" y="3771900"/>
            <a:ext cx="304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400"/>
              <a:t>0</a:t>
            </a:r>
          </a:p>
        </p:txBody>
      </p:sp>
      <p:sp>
        <p:nvSpPr>
          <p:cNvPr id="27688" name="Text Box 41"/>
          <p:cNvSpPr txBox="1">
            <a:spLocks noChangeArrowheads="1"/>
          </p:cNvSpPr>
          <p:nvPr/>
        </p:nvSpPr>
        <p:spPr bwMode="auto">
          <a:xfrm>
            <a:off x="250825" y="4914900"/>
            <a:ext cx="6635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400"/>
              <a:t>  -2</a:t>
            </a:r>
          </a:p>
        </p:txBody>
      </p:sp>
      <p:sp>
        <p:nvSpPr>
          <p:cNvPr id="27689" name="Text Box 42"/>
          <p:cNvSpPr txBox="1">
            <a:spLocks noChangeArrowheads="1"/>
          </p:cNvSpPr>
          <p:nvPr/>
        </p:nvSpPr>
        <p:spPr bwMode="auto">
          <a:xfrm>
            <a:off x="250825" y="6057900"/>
            <a:ext cx="6635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400"/>
              <a:t>  -4</a:t>
            </a:r>
          </a:p>
        </p:txBody>
      </p:sp>
      <p:sp>
        <p:nvSpPr>
          <p:cNvPr id="27690" name="Text Box 43"/>
          <p:cNvSpPr txBox="1">
            <a:spLocks noChangeArrowheads="1"/>
          </p:cNvSpPr>
          <p:nvPr/>
        </p:nvSpPr>
        <p:spPr bwMode="auto">
          <a:xfrm>
            <a:off x="1692275" y="1125538"/>
            <a:ext cx="7092950" cy="1200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/>
              <a:t>Ожидаемое количество лет, необходимых для того, чтобы общая чистая прибыль </a:t>
            </a:r>
            <a:r>
              <a:rPr lang="en-GB" sz="2400"/>
              <a:t>(B</a:t>
            </a:r>
            <a:r>
              <a:rPr lang="en-GB" sz="2400" baseline="-25000"/>
              <a:t>1-n</a:t>
            </a:r>
            <a:r>
              <a:rPr lang="en-GB" sz="2400"/>
              <a:t>) </a:t>
            </a:r>
            <a:r>
              <a:rPr lang="ru-RU" sz="2400"/>
              <a:t>сравнялась с первоначальными вложениями </a:t>
            </a:r>
            <a:r>
              <a:rPr lang="en-GB" sz="2400"/>
              <a:t>I</a:t>
            </a:r>
            <a:r>
              <a:rPr lang="en-GB" sz="2400" baseline="-25000"/>
              <a:t>0</a:t>
            </a:r>
            <a:r>
              <a:rPr lang="en-GB" sz="2400"/>
              <a:t>.</a:t>
            </a:r>
          </a:p>
        </p:txBody>
      </p:sp>
      <p:sp>
        <p:nvSpPr>
          <p:cNvPr id="27691" name="Text Box 44"/>
          <p:cNvSpPr txBox="1">
            <a:spLocks noChangeArrowheads="1"/>
          </p:cNvSpPr>
          <p:nvPr/>
        </p:nvSpPr>
        <p:spPr bwMode="auto">
          <a:xfrm>
            <a:off x="2700338" y="404813"/>
            <a:ext cx="3962400" cy="579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200"/>
              <a:t>Срок окупаемости</a:t>
            </a:r>
            <a:endParaRPr lang="en-GB" sz="3200"/>
          </a:p>
        </p:txBody>
      </p:sp>
      <p:sp>
        <p:nvSpPr>
          <p:cNvPr id="11309" name="Text Box 45"/>
          <p:cNvSpPr txBox="1">
            <a:spLocks noChangeArrowheads="1"/>
          </p:cNvSpPr>
          <p:nvPr/>
        </p:nvSpPr>
        <p:spPr bwMode="auto">
          <a:xfrm>
            <a:off x="7924800" y="3954463"/>
            <a:ext cx="12192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ru-RU" sz="1800" dirty="0">
                <a:solidFill>
                  <a:schemeClr val="accent4">
                    <a:lumMod val="95000"/>
                    <a:lumOff val="5000"/>
                  </a:schemeClr>
                </a:solidFill>
                <a:cs typeface="Arial" pitchFamily="34" charset="0"/>
              </a:rPr>
              <a:t>годы</a:t>
            </a:r>
            <a:endParaRPr lang="en-GB" sz="1800" dirty="0">
              <a:solidFill>
                <a:schemeClr val="accent4">
                  <a:lumMod val="95000"/>
                  <a:lumOff val="5000"/>
                </a:schemeClr>
              </a:solidFill>
              <a:cs typeface="Arial" pitchFamily="34" charset="0"/>
            </a:endParaRPr>
          </a:p>
        </p:txBody>
      </p:sp>
      <p:sp>
        <p:nvSpPr>
          <p:cNvPr id="27693" name="Line 46"/>
          <p:cNvSpPr>
            <a:spLocks noChangeShapeType="1"/>
          </p:cNvSpPr>
          <p:nvPr/>
        </p:nvSpPr>
        <p:spPr bwMode="auto">
          <a:xfrm flipH="1" flipV="1">
            <a:off x="1117600" y="6286500"/>
            <a:ext cx="812800" cy="114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94" name="Text Box 47"/>
          <p:cNvSpPr txBox="1">
            <a:spLocks noChangeArrowheads="1"/>
          </p:cNvSpPr>
          <p:nvPr/>
        </p:nvSpPr>
        <p:spPr bwMode="auto">
          <a:xfrm>
            <a:off x="508000" y="2628900"/>
            <a:ext cx="40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400"/>
              <a:t>2</a:t>
            </a:r>
          </a:p>
        </p:txBody>
      </p:sp>
      <p:sp>
        <p:nvSpPr>
          <p:cNvPr id="27695" name="Text Box 48"/>
          <p:cNvSpPr txBox="1">
            <a:spLocks noChangeArrowheads="1"/>
          </p:cNvSpPr>
          <p:nvPr/>
        </p:nvSpPr>
        <p:spPr bwMode="auto">
          <a:xfrm>
            <a:off x="1016000" y="3919538"/>
            <a:ext cx="3048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/>
              <a:t>0</a:t>
            </a:r>
          </a:p>
        </p:txBody>
      </p:sp>
      <p:sp>
        <p:nvSpPr>
          <p:cNvPr id="27696" name="Text Box 49"/>
          <p:cNvSpPr txBox="1">
            <a:spLocks noChangeArrowheads="1"/>
          </p:cNvSpPr>
          <p:nvPr/>
        </p:nvSpPr>
        <p:spPr bwMode="auto">
          <a:xfrm>
            <a:off x="2235200" y="3943350"/>
            <a:ext cx="3048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/>
              <a:t>1</a:t>
            </a:r>
          </a:p>
        </p:txBody>
      </p:sp>
      <p:sp>
        <p:nvSpPr>
          <p:cNvPr id="27697" name="Text Box 50"/>
          <p:cNvSpPr txBox="1">
            <a:spLocks noChangeArrowheads="1"/>
          </p:cNvSpPr>
          <p:nvPr/>
        </p:nvSpPr>
        <p:spPr bwMode="auto">
          <a:xfrm>
            <a:off x="3454400" y="3943350"/>
            <a:ext cx="3048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/>
              <a:t>2</a:t>
            </a:r>
          </a:p>
        </p:txBody>
      </p:sp>
      <p:sp>
        <p:nvSpPr>
          <p:cNvPr id="27698" name="Text Box 51"/>
          <p:cNvSpPr txBox="1">
            <a:spLocks noChangeArrowheads="1"/>
          </p:cNvSpPr>
          <p:nvPr/>
        </p:nvSpPr>
        <p:spPr bwMode="auto">
          <a:xfrm>
            <a:off x="4673600" y="3919538"/>
            <a:ext cx="3048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/>
              <a:t>3</a:t>
            </a:r>
          </a:p>
        </p:txBody>
      </p:sp>
      <p:sp>
        <p:nvSpPr>
          <p:cNvPr id="27699" name="Text Box 52"/>
          <p:cNvSpPr txBox="1">
            <a:spLocks noChangeArrowheads="1"/>
          </p:cNvSpPr>
          <p:nvPr/>
        </p:nvSpPr>
        <p:spPr bwMode="auto">
          <a:xfrm>
            <a:off x="5892800" y="3943350"/>
            <a:ext cx="3048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/>
              <a:t>4</a:t>
            </a:r>
          </a:p>
        </p:txBody>
      </p:sp>
      <p:sp>
        <p:nvSpPr>
          <p:cNvPr id="27700" name="Text Box 53"/>
          <p:cNvSpPr txBox="1">
            <a:spLocks noChangeArrowheads="1"/>
          </p:cNvSpPr>
          <p:nvPr/>
        </p:nvSpPr>
        <p:spPr bwMode="auto">
          <a:xfrm>
            <a:off x="7112000" y="3943350"/>
            <a:ext cx="3048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/>
              <a:t>5</a:t>
            </a:r>
          </a:p>
        </p:txBody>
      </p:sp>
      <p:sp>
        <p:nvSpPr>
          <p:cNvPr id="27701" name="Line 54"/>
          <p:cNvSpPr>
            <a:spLocks noChangeShapeType="1"/>
          </p:cNvSpPr>
          <p:nvPr/>
        </p:nvSpPr>
        <p:spPr bwMode="auto">
          <a:xfrm flipV="1">
            <a:off x="8331200" y="3886200"/>
            <a:ext cx="0" cy="114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702" name="Line 55"/>
          <p:cNvSpPr>
            <a:spLocks noChangeShapeType="1"/>
          </p:cNvSpPr>
          <p:nvPr/>
        </p:nvSpPr>
        <p:spPr bwMode="auto">
          <a:xfrm>
            <a:off x="7112000" y="3657600"/>
            <a:ext cx="1219200" cy="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703" name="Line 56"/>
          <p:cNvSpPr>
            <a:spLocks noChangeShapeType="1"/>
          </p:cNvSpPr>
          <p:nvPr/>
        </p:nvSpPr>
        <p:spPr bwMode="auto">
          <a:xfrm>
            <a:off x="8331200" y="2914650"/>
            <a:ext cx="0" cy="742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704" name="Line 57"/>
          <p:cNvSpPr>
            <a:spLocks noChangeShapeType="1"/>
          </p:cNvSpPr>
          <p:nvPr/>
        </p:nvSpPr>
        <p:spPr bwMode="auto">
          <a:xfrm>
            <a:off x="8331200" y="3600450"/>
            <a:ext cx="0" cy="22860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705" name="Text Box 58"/>
          <p:cNvSpPr txBox="1">
            <a:spLocks noChangeArrowheads="1"/>
          </p:cNvSpPr>
          <p:nvPr/>
        </p:nvSpPr>
        <p:spPr bwMode="auto">
          <a:xfrm>
            <a:off x="5435600" y="5516563"/>
            <a:ext cx="2312988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/>
              <a:t>Чистая ежегодная экономия</a:t>
            </a:r>
            <a:r>
              <a:rPr lang="en-GB"/>
              <a:t> (B)</a:t>
            </a:r>
          </a:p>
        </p:txBody>
      </p:sp>
      <p:sp>
        <p:nvSpPr>
          <p:cNvPr id="27706" name="Line 59"/>
          <p:cNvSpPr>
            <a:spLocks noChangeShapeType="1"/>
          </p:cNvSpPr>
          <p:nvPr/>
        </p:nvSpPr>
        <p:spPr bwMode="auto">
          <a:xfrm flipH="1" flipV="1">
            <a:off x="4470400" y="5486400"/>
            <a:ext cx="812800" cy="114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27707" name="Picture 60" descr="tekna-hovedlogo-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228600"/>
            <a:ext cx="147637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kna">
  <a:themeElements>
    <a:clrScheme name="Tekn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kn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36625" rtl="0" eaLnBrk="0" fontAlgn="base" latinLnBrk="0" hangingPunct="0">
          <a:lnSpc>
            <a:spcPct val="125000"/>
          </a:lnSpc>
          <a:spcBef>
            <a:spcPct val="25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36625" rtl="0" eaLnBrk="0" fontAlgn="base" latinLnBrk="0" hangingPunct="0">
          <a:lnSpc>
            <a:spcPct val="125000"/>
          </a:lnSpc>
          <a:spcBef>
            <a:spcPct val="25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pitchFamily="34" charset="0"/>
          </a:defRPr>
        </a:defPPr>
      </a:lstStyle>
    </a:lnDef>
  </a:objectDefaults>
  <a:extraClrSchemeLst>
    <a:extraClrScheme>
      <a:clrScheme name="Tekn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kn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kn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kn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kn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kn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kn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kn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kn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kn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kn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kn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Tekna</Template>
  <TotalTime>3359</TotalTime>
  <Words>693</Words>
  <Application>Microsoft PowerPoint</Application>
  <PresentationFormat>Экран (4:3)</PresentationFormat>
  <Paragraphs>335</Paragraphs>
  <Slides>19</Slides>
  <Notes>5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19</vt:i4>
      </vt:variant>
    </vt:vector>
  </HeadingPairs>
  <TitlesOfParts>
    <vt:vector size="30" baseType="lpstr">
      <vt:lpstr>Times New Roman</vt:lpstr>
      <vt:lpstr>Arial</vt:lpstr>
      <vt:lpstr>Monotype Sorts</vt:lpstr>
      <vt:lpstr>Symbol</vt:lpstr>
      <vt:lpstr>WP MathA</vt:lpstr>
      <vt:lpstr>ChollaSansRegular</vt:lpstr>
      <vt:lpstr>Calibri</vt:lpstr>
      <vt:lpstr>Tekna</vt:lpstr>
      <vt:lpstr>Формула</vt:lpstr>
      <vt:lpstr>Microsoft Formelredigering 3.0</vt:lpstr>
      <vt:lpstr>Документ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Heidi Stavrum</dc:creator>
  <cp:lastModifiedBy>user</cp:lastModifiedBy>
  <cp:revision>295</cp:revision>
  <cp:lastPrinted>2003-03-05T14:30:13Z</cp:lastPrinted>
  <dcterms:created xsi:type="dcterms:W3CDTF">1995-06-17T23:31:02Z</dcterms:created>
  <dcterms:modified xsi:type="dcterms:W3CDTF">2014-10-27T13:36:12Z</dcterms:modified>
</cp:coreProperties>
</file>