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77" r:id="rId3"/>
  </p:sldMasterIdLst>
  <p:notesMasterIdLst>
    <p:notesMasterId r:id="rId13"/>
  </p:notesMasterIdLst>
  <p:sldIdLst>
    <p:sldId id="304" r:id="rId4"/>
    <p:sldId id="341" r:id="rId5"/>
    <p:sldId id="349" r:id="rId6"/>
    <p:sldId id="342" r:id="rId7"/>
    <p:sldId id="343" r:id="rId8"/>
    <p:sldId id="347" r:id="rId9"/>
    <p:sldId id="348" r:id="rId10"/>
    <p:sldId id="344" r:id="rId11"/>
    <p:sldId id="345" r:id="rId12"/>
  </p:sldIdLst>
  <p:sldSz cx="9144000" cy="6858000" type="screen4x3"/>
  <p:notesSz cx="7099300" cy="10234613"/>
  <p:defaultTextStyle>
    <a:defPPr>
      <a:defRPr lang="nb-NO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l" defTabSz="947738">
              <a:defRPr sz="1200"/>
            </a:lvl1pPr>
          </a:lstStyle>
          <a:p>
            <a:endParaRPr lang="nb-NO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endParaRPr lang="nb-NO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l" defTabSz="947738">
              <a:defRPr sz="1200"/>
            </a:lvl1pPr>
          </a:lstStyle>
          <a:p>
            <a:endParaRPr lang="nb-NO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DA35C7A7-2FBC-4DB6-BBD8-9F22B26C79FA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3913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706015-7D7C-490E-9939-3120A828F877}" type="slidenum">
              <a:rPr lang="nb-NO"/>
              <a:pPr/>
              <a:t>1</a:t>
            </a:fld>
            <a:endParaRPr lang="nb-NO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4763" y="766763"/>
            <a:ext cx="4551362" cy="3413125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5543550"/>
            <a:ext cx="5680075" cy="21336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724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724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724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724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tel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abell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tel, tekst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914400"/>
          </a:xfrm>
        </p:spPr>
        <p:txBody>
          <a:bodyPr/>
          <a:lstStyle>
            <a:lvl1pPr algn="ctr">
              <a:lnSpc>
                <a:spcPct val="8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7772400" cy="1828800"/>
          </a:xfrm>
        </p:spPr>
        <p:txBody>
          <a:bodyPr/>
          <a:lstStyle>
            <a:lvl1pPr marL="0" indent="0" algn="ctr">
              <a:defRPr>
                <a:solidFill>
                  <a:srgbClr val="BFBFBF"/>
                </a:solidFill>
              </a:defRPr>
            </a:lvl1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99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000051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7260143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992462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22433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82045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37375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3348951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b-NO" noProof="0" smtClean="0"/>
              <a:t>Klikk ikonet for å legge til et bilde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3609419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709755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7244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7244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428239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tel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en tabell</a:t>
            </a:r>
          </a:p>
        </p:txBody>
      </p:sp>
    </p:spTree>
    <p:extLst>
      <p:ext uri="{BB962C8B-B14F-4D97-AF65-F5344CB8AC3E}">
        <p14:creationId xmlns:p14="http://schemas.microsoft.com/office/powerpoint/2010/main" val="5947464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tel, tekst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</p:spTree>
    <p:extLst>
      <p:ext uri="{BB962C8B-B14F-4D97-AF65-F5344CB8AC3E}">
        <p14:creationId xmlns:p14="http://schemas.microsoft.com/office/powerpoint/2010/main" val="8081922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tel, diagram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501868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tel og skjematisk tegning eller organisasjonsk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SmartArt-grafikk</a:t>
            </a:r>
          </a:p>
        </p:txBody>
      </p:sp>
    </p:spTree>
    <p:extLst>
      <p:ext uri="{BB962C8B-B14F-4D97-AF65-F5344CB8AC3E}">
        <p14:creationId xmlns:p14="http://schemas.microsoft.com/office/powerpoint/2010/main" val="2204150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tel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et diagram</a:t>
            </a:r>
          </a:p>
        </p:txBody>
      </p:sp>
    </p:spTree>
    <p:extLst>
      <p:ext uri="{BB962C8B-B14F-4D97-AF65-F5344CB8AC3E}">
        <p14:creationId xmlns:p14="http://schemas.microsoft.com/office/powerpoint/2010/main" val="41605883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tel, tekst og utklip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utklipp</a:t>
            </a:r>
          </a:p>
        </p:txBody>
      </p:sp>
    </p:spTree>
    <p:extLst>
      <p:ext uri="{BB962C8B-B14F-4D97-AF65-F5344CB8AC3E}">
        <p14:creationId xmlns:p14="http://schemas.microsoft.com/office/powerpoint/2010/main" val="3461811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tel, utklipp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utklipp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218026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tel, innhold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37114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47244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17627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tel, tekst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57592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tel, tekst og medieklip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media</a:t>
            </a:r>
          </a:p>
        </p:txBody>
      </p:sp>
    </p:spTree>
    <p:extLst>
      <p:ext uri="{BB962C8B-B14F-4D97-AF65-F5344CB8AC3E}">
        <p14:creationId xmlns:p14="http://schemas.microsoft.com/office/powerpoint/2010/main" val="3820495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tel, medieklipp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noProof="0" smtClean="0"/>
              <a:t>Klikk ikonet for å legge til media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488786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tel og innhold over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41613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tel og tekst over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11250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tel, tekst og 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666217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tel, to innholdsdeler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3352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856896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tel og to innholdsdeler over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3733800"/>
            <a:ext cx="77724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629043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tel og fire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33800"/>
            <a:ext cx="3810000" cy="1600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78101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3022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5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32" Type="http://schemas.openxmlformats.org/officeDocument/2006/relationships/image" Target="../media/image2.jpeg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31" Type="http://schemas.openxmlformats.org/officeDocument/2006/relationships/theme" Target="../theme/theme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tittelstil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tekststiler i malen</a:t>
            </a:r>
          </a:p>
          <a:p>
            <a:pPr lvl="1"/>
            <a:r>
              <a:rPr lang="en-US" smtClean="0"/>
              <a:t>Andre nivå</a:t>
            </a:r>
          </a:p>
          <a:p>
            <a:pPr lvl="2"/>
            <a:r>
              <a:rPr lang="en-US" smtClean="0"/>
              <a:t>Tredje nivå</a:t>
            </a:r>
          </a:p>
          <a:p>
            <a:pPr lvl="3"/>
            <a:r>
              <a:rPr lang="en-US" smtClean="0"/>
              <a:t>Fjerde nivå</a:t>
            </a:r>
          </a:p>
          <a:p>
            <a:pPr lvl="4"/>
            <a:r>
              <a:rPr lang="en-US" smtClean="0"/>
              <a:t>Femte nivå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E18F3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0CD02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EAEF06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tittelstil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tekststiler i malen</a:t>
            </a:r>
          </a:p>
          <a:p>
            <a:pPr lvl="1"/>
            <a:r>
              <a:rPr lang="en-US" smtClean="0"/>
              <a:t>Andre nivå</a:t>
            </a:r>
          </a:p>
          <a:p>
            <a:pPr lvl="2"/>
            <a:r>
              <a:rPr lang="en-US" smtClean="0"/>
              <a:t>Tredje nivå</a:t>
            </a:r>
          </a:p>
          <a:p>
            <a:pPr lvl="3"/>
            <a:r>
              <a:rPr lang="en-US" smtClean="0"/>
              <a:t>Fjerde nivå</a:t>
            </a:r>
          </a:p>
          <a:p>
            <a:pPr lvl="4"/>
            <a:r>
              <a:rPr lang="en-US" smtClean="0"/>
              <a:t>Femte nivå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  <a:ea typeface="Osaka"/>
          <a:cs typeface="Osaka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E18F3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20CD02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EAEF06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Klikk for å redigere tekststiler i malen</a:t>
            </a:r>
          </a:p>
          <a:p>
            <a:pPr lvl="1"/>
            <a:r>
              <a:rPr lang="en-US" smtClean="0"/>
              <a:t>Andre nivå</a:t>
            </a:r>
          </a:p>
          <a:p>
            <a:pPr lvl="2"/>
            <a:r>
              <a:rPr lang="en-US" smtClean="0"/>
              <a:t>Tredje nivå</a:t>
            </a:r>
          </a:p>
          <a:p>
            <a:pPr lvl="3"/>
            <a:r>
              <a:rPr lang="en-US" smtClean="0"/>
              <a:t>Fjerde nivå</a:t>
            </a:r>
          </a:p>
          <a:p>
            <a:pPr lvl="4"/>
            <a:r>
              <a:rPr lang="en-US" smtClean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9616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  <p:sldLayoutId id="2147483705" r:id="rId28"/>
    <p:sldLayoutId id="2147483706" r:id="rId29"/>
    <p:sldLayoutId id="2147483707" r:id="rId3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-106" charset="0"/>
          <a:ea typeface="Osaka" pitchFamily="-106" charset="-128"/>
          <a:cs typeface="Osaka" pitchFamily="-10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E18F3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0CD02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EAEF06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Monotype Sorts" pitchFamily="-106" charset="2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ans.borchsenius@energi.n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.energi.n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Plassholder for lysbildenumm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98DA307-B5EE-418D-8472-384EBA65FD70}" type="slidenum">
              <a:rPr lang="nb-NO" altLang="nn-NO" sz="1400"/>
              <a:pPr algn="r"/>
              <a:t>1</a:t>
            </a:fld>
            <a:endParaRPr lang="nb-NO" altLang="nn-NO" sz="1400"/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1484784"/>
            <a:ext cx="90678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200" dirty="0" smtClean="0">
                <a:solidFill>
                  <a:srgbClr val="FFFFFF"/>
                </a:solidFill>
                <a:ea typeface="Osaka"/>
                <a:cs typeface="Osaka"/>
              </a:rPr>
              <a:t>RUS-13/0002</a:t>
            </a:r>
            <a:r>
              <a:rPr lang="en-GB" sz="1200" dirty="0">
                <a:solidFill>
                  <a:srgbClr val="FFFFFF"/>
                </a:solidFill>
                <a:ea typeface="Osaka"/>
                <a:cs typeface="Osaka"/>
              </a:rPr>
              <a:t/>
            </a:r>
            <a:br>
              <a:rPr lang="en-GB" sz="1200" dirty="0">
                <a:solidFill>
                  <a:srgbClr val="FFFFFF"/>
                </a:solidFill>
                <a:ea typeface="Osaka"/>
                <a:cs typeface="Osaka"/>
              </a:rPr>
            </a:br>
            <a:r>
              <a:rPr lang="ru-RU" sz="1200" dirty="0" smtClean="0">
                <a:solidFill>
                  <a:srgbClr val="FFFFFF"/>
                </a:solidFill>
                <a:ea typeface="Osaka"/>
                <a:cs typeface="Osaka"/>
              </a:rPr>
              <a:t>Разработка инвестиционных проектов  на экологических горячих точках на Северо-Западе России</a:t>
            </a:r>
            <a:r>
              <a:rPr lang="en-GB" sz="1200" dirty="0" smtClean="0">
                <a:solidFill>
                  <a:srgbClr val="FFFFFF"/>
                </a:solidFill>
                <a:ea typeface="Osaka"/>
                <a:cs typeface="Osaka"/>
              </a:rPr>
              <a:t> </a:t>
            </a:r>
            <a:r>
              <a:rPr lang="en-GB" sz="1200" dirty="0" smtClean="0">
                <a:solidFill>
                  <a:srgbClr val="FFFFFF"/>
                </a:solidFill>
                <a:ea typeface="Osaka"/>
                <a:cs typeface="Osaka"/>
              </a:rPr>
              <a:t>– </a:t>
            </a:r>
            <a:r>
              <a:rPr lang="ru-RU" sz="1200" dirty="0" smtClean="0">
                <a:solidFill>
                  <a:srgbClr val="FFFFFF"/>
                </a:solidFill>
                <a:ea typeface="Osaka"/>
                <a:cs typeface="Osaka"/>
              </a:rPr>
              <a:t>тренинг по Чистому производству</a:t>
            </a:r>
            <a:r>
              <a:rPr lang="en-GB" sz="1200" dirty="0">
                <a:solidFill>
                  <a:srgbClr val="FFFFFF"/>
                </a:solidFill>
                <a:ea typeface="Osaka"/>
                <a:cs typeface="Osaka"/>
              </a:rPr>
              <a:t/>
            </a:r>
            <a:br>
              <a:rPr lang="en-GB" sz="1200" dirty="0">
                <a:solidFill>
                  <a:srgbClr val="FFFFFF"/>
                </a:solidFill>
                <a:ea typeface="Osaka"/>
                <a:cs typeface="Osaka"/>
              </a:rPr>
            </a:br>
            <a:r>
              <a:rPr lang="ru-RU" sz="900" dirty="0">
                <a:solidFill>
                  <a:srgbClr val="FFFFFF"/>
                </a:solidFill>
                <a:ea typeface="Osaka"/>
                <a:cs typeface="Osaka"/>
              </a:rPr>
              <a:t>Программа создания потенциала, финансируемая Министерством окружающей среды </a:t>
            </a:r>
            <a:r>
              <a:rPr lang="ru-RU" sz="900" dirty="0" smtClean="0">
                <a:solidFill>
                  <a:srgbClr val="FFFFFF"/>
                </a:solidFill>
                <a:ea typeface="Osaka"/>
                <a:cs typeface="Osaka"/>
              </a:rPr>
              <a:t>Норвегии </a:t>
            </a:r>
            <a:r>
              <a:rPr lang="en-GB" sz="900" dirty="0">
                <a:solidFill>
                  <a:srgbClr val="FFFFFF"/>
                </a:solidFill>
                <a:ea typeface="Osaka"/>
                <a:cs typeface="Osaka"/>
              </a:rPr>
              <a:t/>
            </a:r>
            <a:br>
              <a:rPr lang="en-GB" sz="900" dirty="0">
                <a:solidFill>
                  <a:srgbClr val="FFFFFF"/>
                </a:solidFill>
                <a:ea typeface="Osaka"/>
                <a:cs typeface="Osaka"/>
              </a:rPr>
            </a:br>
            <a:r>
              <a:rPr lang="en-GB" sz="2800" dirty="0">
                <a:solidFill>
                  <a:srgbClr val="003399"/>
                </a:solidFill>
                <a:ea typeface="Osaka"/>
                <a:cs typeface="Osaka"/>
              </a:rPr>
              <a:t/>
            </a:r>
            <a:br>
              <a:rPr lang="en-GB" sz="2800" dirty="0">
                <a:solidFill>
                  <a:srgbClr val="003399"/>
                </a:solidFill>
                <a:ea typeface="Osaka"/>
                <a:cs typeface="Osaka"/>
              </a:rPr>
            </a:br>
            <a:r>
              <a:rPr lang="ru-RU" sz="4800" b="1" dirty="0" smtClean="0">
                <a:solidFill>
                  <a:srgbClr val="FFFFFF"/>
                </a:solidFill>
                <a:ea typeface="Osaka"/>
                <a:cs typeface="Osaka"/>
              </a:rPr>
              <a:t>Свойства топлива из биомассы</a:t>
            </a:r>
            <a:endParaRPr lang="en-GB" sz="4800" b="1" dirty="0">
              <a:solidFill>
                <a:srgbClr val="FFFFFF"/>
              </a:solidFill>
              <a:ea typeface="Osaka"/>
              <a:cs typeface="Osaka"/>
            </a:endParaRPr>
          </a:p>
        </p:txBody>
      </p:sp>
      <p:sp>
        <p:nvSpPr>
          <p:cNvPr id="68622" name="Undertittel 2"/>
          <p:cNvSpPr>
            <a:spLocks/>
          </p:cNvSpPr>
          <p:nvPr/>
        </p:nvSpPr>
        <p:spPr bwMode="auto">
          <a:xfrm>
            <a:off x="1528763" y="5046663"/>
            <a:ext cx="23574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ru-RU" sz="1000" b="1" dirty="0" err="1" smtClean="0">
                <a:solidFill>
                  <a:srgbClr val="BFBFBF"/>
                </a:solidFill>
                <a:ea typeface="Osaka"/>
                <a:cs typeface="Osaka"/>
              </a:rPr>
              <a:t>Ханс</a:t>
            </a:r>
            <a:r>
              <a:rPr lang="ru-RU" sz="1000" b="1" dirty="0" smtClean="0">
                <a:solidFill>
                  <a:srgbClr val="BFBFBF"/>
                </a:solidFill>
                <a:ea typeface="Osaka"/>
                <a:cs typeface="Osaka"/>
              </a:rPr>
              <a:t> </a:t>
            </a:r>
            <a:r>
              <a:rPr lang="ru-RU" sz="1000" b="1" dirty="0" err="1" smtClean="0">
                <a:solidFill>
                  <a:srgbClr val="BFBFBF"/>
                </a:solidFill>
                <a:ea typeface="Osaka"/>
                <a:cs typeface="Osaka"/>
              </a:rPr>
              <a:t>Борксениус</a:t>
            </a:r>
            <a:endParaRPr lang="nb-NO" sz="1000" b="1" dirty="0">
              <a:solidFill>
                <a:srgbClr val="BFBFBF"/>
              </a:solidFill>
              <a:ea typeface="Osaka"/>
              <a:cs typeface="Osaka"/>
            </a:endParaRP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ru-RU" sz="1000" dirty="0" smtClean="0">
                <a:solidFill>
                  <a:srgbClr val="BFBFBF"/>
                </a:solidFill>
                <a:ea typeface="Osaka"/>
                <a:cs typeface="Osaka"/>
              </a:rPr>
              <a:t>Менеджер международного отдела</a:t>
            </a: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ru-RU" sz="1000" dirty="0" smtClean="0">
                <a:solidFill>
                  <a:srgbClr val="BFBFBF"/>
                </a:solidFill>
                <a:ea typeface="Osaka"/>
                <a:cs typeface="Osaka"/>
              </a:rPr>
              <a:t>Норск </a:t>
            </a:r>
            <a:r>
              <a:rPr lang="ru-RU" sz="1000" dirty="0" err="1" smtClean="0">
                <a:solidFill>
                  <a:srgbClr val="BFBFBF"/>
                </a:solidFill>
                <a:ea typeface="Osaka"/>
                <a:cs typeface="Osaka"/>
              </a:rPr>
              <a:t>Энерги</a:t>
            </a:r>
            <a:endParaRPr lang="nb-NO" sz="1000" dirty="0">
              <a:solidFill>
                <a:srgbClr val="BFBFBF"/>
              </a:solidFill>
              <a:ea typeface="Osaka"/>
              <a:cs typeface="Osaka"/>
            </a:endParaRP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nb-NO" sz="1000" dirty="0">
                <a:solidFill>
                  <a:srgbClr val="BFBFBF"/>
                </a:solidFill>
                <a:ea typeface="Osaka"/>
                <a:cs typeface="Osaka"/>
                <a:hlinkClick r:id="rId3"/>
              </a:rPr>
              <a:t>Hans.borchsenius@energi.no</a:t>
            </a:r>
            <a:r>
              <a:rPr lang="nb-NO" sz="1000" dirty="0">
                <a:solidFill>
                  <a:srgbClr val="BFBFBF"/>
                </a:solidFill>
                <a:ea typeface="Osaka"/>
                <a:cs typeface="Osaka"/>
              </a:rPr>
              <a:t> </a:t>
            </a: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nb-NO" sz="1000" dirty="0">
                <a:solidFill>
                  <a:srgbClr val="BFBFBF"/>
                </a:solidFill>
                <a:ea typeface="Osaka"/>
                <a:cs typeface="Osaka"/>
                <a:hlinkClick r:id="rId4"/>
              </a:rPr>
              <a:t>www.energi.no</a:t>
            </a:r>
            <a:r>
              <a:rPr lang="nb-NO" sz="1000" dirty="0">
                <a:solidFill>
                  <a:srgbClr val="BFBFBF"/>
                </a:solidFill>
                <a:ea typeface="Osaka"/>
                <a:cs typeface="Osaka"/>
              </a:rPr>
              <a:t> </a:t>
            </a:r>
          </a:p>
          <a:p>
            <a:pPr algn="l">
              <a:spcBef>
                <a:spcPct val="20000"/>
              </a:spcBef>
              <a:buClr>
                <a:srgbClr val="FF0000"/>
              </a:buClr>
              <a:buFont typeface="Monotype Sorts"/>
              <a:buNone/>
            </a:pPr>
            <a:r>
              <a:rPr lang="nb-NO" sz="1000" dirty="0">
                <a:solidFill>
                  <a:srgbClr val="BFBFBF"/>
                </a:solidFill>
                <a:ea typeface="Osaka"/>
                <a:cs typeface="Osaka"/>
              </a:rPr>
              <a:t>Tel +47 22 06 18 00</a:t>
            </a:r>
          </a:p>
        </p:txBody>
      </p:sp>
      <p:pic>
        <p:nvPicPr>
          <p:cNvPr id="68623" name="Bilde 3" descr="Borchsenius Han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675" y="5108575"/>
            <a:ext cx="7699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Дерево</a:t>
            </a:r>
            <a:endParaRPr lang="nb-NO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692696"/>
            <a:ext cx="3917925" cy="551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01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784976" cy="803176"/>
          </a:xfrm>
        </p:spPr>
        <p:txBody>
          <a:bodyPr/>
          <a:lstStyle/>
          <a:p>
            <a:r>
              <a:rPr lang="ru-RU" sz="1800" dirty="0" smtClean="0"/>
              <a:t>Химический состав биомассы по сравнению с другими видами топлива</a:t>
            </a:r>
            <a:endParaRPr lang="en-GB" sz="1800" dirty="0"/>
          </a:p>
        </p:txBody>
      </p:sp>
      <p:sp>
        <p:nvSpPr>
          <p:cNvPr id="4" name="Rektangel 3"/>
          <p:cNvSpPr/>
          <p:nvPr/>
        </p:nvSpPr>
        <p:spPr>
          <a:xfrm rot="16200000">
            <a:off x="5904149" y="4329390"/>
            <a:ext cx="288031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800" dirty="0" smtClean="0">
                <a:solidFill>
                  <a:srgbClr val="808080"/>
                </a:solidFill>
                <a:latin typeface="Arial"/>
              </a:rPr>
              <a:t>Handbook of biomass combustion and co-firing</a:t>
            </a:r>
            <a:endParaRPr lang="en-GB" sz="800" dirty="0">
              <a:solidFill>
                <a:srgbClr val="808080"/>
              </a:solidFill>
              <a:latin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24744"/>
            <a:ext cx="5688632" cy="48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389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998768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Древесина, древесные отходы и очищенное древесное топливо</a:t>
            </a:r>
            <a:endParaRPr lang="nb-NO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340767"/>
            <a:ext cx="2451230" cy="542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629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Свойства биомассы</a:t>
            </a:r>
            <a:endParaRPr lang="nb-NO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5294497" cy="214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65104"/>
            <a:ext cx="4991225" cy="2375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7071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Основные составляющие твердого топлива </a:t>
            </a:r>
            <a:endParaRPr lang="nb-NO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326" y="2899515"/>
            <a:ext cx="9411412" cy="2401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8764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Влажность древесины 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ru-RU" sz="2800" dirty="0" smtClean="0"/>
              <a:t>в </a:t>
            </a:r>
            <a:r>
              <a:rPr lang="ru-RU" sz="2800" dirty="0"/>
              <a:t>зависимости от степени высушивания </a:t>
            </a:r>
            <a:endParaRPr lang="nb-NO" sz="2800" dirty="0"/>
          </a:p>
        </p:txBody>
      </p:sp>
      <p:graphicFrame>
        <p:nvGraphicFramePr>
          <p:cNvPr id="4" name="Plassholder for inn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2159267"/>
              </p:ext>
            </p:extLst>
          </p:nvPr>
        </p:nvGraphicFramePr>
        <p:xfrm>
          <a:off x="827584" y="2492896"/>
          <a:ext cx="6768752" cy="295232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774904"/>
                <a:gridCol w="1993848"/>
              </a:tblGrid>
              <a:tr h="4920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Степень высушивания древесины</a:t>
                      </a:r>
                      <a:endParaRPr lang="nb-NO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</a:rPr>
                        <a:t>Влажность, %</a:t>
                      </a:r>
                      <a:endParaRPr lang="nb-NO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Свежесрубленная древесина</a:t>
                      </a:r>
                      <a:endParaRPr lang="nb-NO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40-60</a:t>
                      </a:r>
                      <a:endParaRPr lang="nb-NO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1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Древесина, которая высохла на открытом воздухе (воздушно-сухая)</a:t>
                      </a:r>
                      <a:endParaRPr lang="nb-NO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20-25</a:t>
                      </a:r>
                      <a:endParaRPr lang="nb-NO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1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Древесина, высушенная при комнатной температуре (комнатно-сухая)</a:t>
                      </a:r>
                      <a:endParaRPr lang="nb-NO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8-15</a:t>
                      </a:r>
                      <a:endParaRPr lang="nb-NO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2384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Теплота сгорания </a:t>
            </a:r>
            <a:endParaRPr lang="nb-NO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060848"/>
            <a:ext cx="419205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4763725"/>
            <a:ext cx="3744416" cy="1262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3071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512" y="609600"/>
            <a:ext cx="8964488" cy="1143000"/>
          </a:xfrm>
        </p:spPr>
        <p:txBody>
          <a:bodyPr/>
          <a:lstStyle/>
          <a:p>
            <a:r>
              <a:rPr lang="ru-RU" dirty="0"/>
              <a:t>Низшая теплота сгорания древесины </a:t>
            </a:r>
            <a:r>
              <a:rPr lang="ru-RU" sz="2400" dirty="0"/>
              <a:t>(ствол без коры) при различной влажности, МДж/кг</a:t>
            </a:r>
            <a:endParaRPr lang="nb-NO" sz="2400" dirty="0"/>
          </a:p>
        </p:txBody>
      </p:sp>
      <p:graphicFrame>
        <p:nvGraphicFramePr>
          <p:cNvPr id="4" name="Plassholder for inn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1739724"/>
              </p:ext>
            </p:extLst>
          </p:nvPr>
        </p:nvGraphicFramePr>
        <p:xfrm>
          <a:off x="971600" y="2492896"/>
          <a:ext cx="7128793" cy="3096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3852"/>
                <a:gridCol w="1406687"/>
                <a:gridCol w="704159"/>
                <a:gridCol w="733499"/>
                <a:gridCol w="733499"/>
                <a:gridCol w="733499"/>
                <a:gridCol w="586799"/>
                <a:gridCol w="586799"/>
              </a:tblGrid>
              <a:tr h="25502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Тип дерева</a:t>
                      </a:r>
                      <a:endParaRPr lang="nb-NO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Плотность при влажности </a:t>
                      </a:r>
                      <a:endParaRPr lang="nb-NO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20% масс., </a:t>
                      </a:r>
                      <a:endParaRPr lang="nb-NO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кг/м3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Влажность, % масс.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</a:tr>
              <a:tr h="1020104">
                <a:tc v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15%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20%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35%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45%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50%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5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Сосна обычная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520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19,31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16,05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14,96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11,70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9,52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8,43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55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Ель обычная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450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19,05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15,83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14,75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11,53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9,38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8,30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852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Береза плачущая</a:t>
                      </a:r>
                      <a:endParaRPr lang="nb-NO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650</a:t>
                      </a:r>
                      <a:endParaRPr lang="nb-NO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18,62</a:t>
                      </a:r>
                      <a:endParaRPr lang="nb-NO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15,46</a:t>
                      </a:r>
                      <a:endParaRPr lang="nb-NO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14,41</a:t>
                      </a:r>
                      <a:endParaRPr lang="nb-NO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11,25</a:t>
                      </a:r>
                      <a:endParaRPr lang="nb-NO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9,14</a:t>
                      </a:r>
                      <a:endParaRPr lang="nb-NO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8,09</a:t>
                      </a:r>
                      <a:endParaRPr lang="nb-NO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55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Ольха серая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18,67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15,50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14,45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11,28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9,17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8,11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55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Осина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490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18,67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15,50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14,45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11,28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9,17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8,11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55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Бук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366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18,43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15,30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14,26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11,10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9,04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7,99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08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Тополь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520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18,67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15,50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14,45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11,28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9,17</a:t>
                      </a:r>
                      <a:endParaRPr lang="nb-NO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8,11</a:t>
                      </a:r>
                      <a:endParaRPr lang="nb-NO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0365056"/>
      </p:ext>
    </p:extLst>
  </p:cSld>
  <p:clrMapOvr>
    <a:masterClrMapping/>
  </p:clrMapOvr>
</p:sld>
</file>

<file path=ppt/theme/theme1.xml><?xml version="1.0" encoding="utf-8"?>
<a:theme xmlns:a="http://schemas.openxmlformats.org/drawingml/2006/main" name="Norsk Energis PowerPoint-mal">
  <a:themeElements>
    <a:clrScheme name="NorskEnergi (2) 1">
      <a:dk1>
        <a:srgbClr val="000000"/>
      </a:dk1>
      <a:lt1>
        <a:srgbClr val="EADEA6"/>
      </a:lt1>
      <a:dk2>
        <a:srgbClr val="000000"/>
      </a:dk2>
      <a:lt2>
        <a:srgbClr val="808080"/>
      </a:lt2>
      <a:accent1>
        <a:srgbClr val="20CD02"/>
      </a:accent1>
      <a:accent2>
        <a:srgbClr val="EBEF13"/>
      </a:accent2>
      <a:accent3>
        <a:srgbClr val="F3ECD0"/>
      </a:accent3>
      <a:accent4>
        <a:srgbClr val="000000"/>
      </a:accent4>
      <a:accent5>
        <a:srgbClr val="ABE3AA"/>
      </a:accent5>
      <a:accent6>
        <a:srgbClr val="D5D910"/>
      </a:accent6>
      <a:hlink>
        <a:srgbClr val="FF0000"/>
      </a:hlink>
      <a:folHlink>
        <a:srgbClr val="0E18F3"/>
      </a:folHlink>
    </a:clrScheme>
    <a:fontScheme name="NorskEnergi (2)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NorskEnergi (2) 1">
        <a:dk1>
          <a:srgbClr val="000000"/>
        </a:dk1>
        <a:lt1>
          <a:srgbClr val="EADEA6"/>
        </a:lt1>
        <a:dk2>
          <a:srgbClr val="000000"/>
        </a:dk2>
        <a:lt2>
          <a:srgbClr val="808080"/>
        </a:lt2>
        <a:accent1>
          <a:srgbClr val="20CD02"/>
        </a:accent1>
        <a:accent2>
          <a:srgbClr val="EBEF13"/>
        </a:accent2>
        <a:accent3>
          <a:srgbClr val="F3ECD0"/>
        </a:accent3>
        <a:accent4>
          <a:srgbClr val="000000"/>
        </a:accent4>
        <a:accent5>
          <a:srgbClr val="ABE3AA"/>
        </a:accent5>
        <a:accent6>
          <a:srgbClr val="D5D910"/>
        </a:accent6>
        <a:hlink>
          <a:srgbClr val="FF0000"/>
        </a:hlink>
        <a:folHlink>
          <a:srgbClr val="0E18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orskEnergi (2)">
  <a:themeElements>
    <a:clrScheme name="1_NorskEnergi (2) 1">
      <a:dk1>
        <a:srgbClr val="000000"/>
      </a:dk1>
      <a:lt1>
        <a:srgbClr val="EADEA6"/>
      </a:lt1>
      <a:dk2>
        <a:srgbClr val="000000"/>
      </a:dk2>
      <a:lt2>
        <a:srgbClr val="808080"/>
      </a:lt2>
      <a:accent1>
        <a:srgbClr val="20CD02"/>
      </a:accent1>
      <a:accent2>
        <a:srgbClr val="EBEF13"/>
      </a:accent2>
      <a:accent3>
        <a:srgbClr val="F3ECD0"/>
      </a:accent3>
      <a:accent4>
        <a:srgbClr val="000000"/>
      </a:accent4>
      <a:accent5>
        <a:srgbClr val="ABE3AA"/>
      </a:accent5>
      <a:accent6>
        <a:srgbClr val="D5D910"/>
      </a:accent6>
      <a:hlink>
        <a:srgbClr val="FF0000"/>
      </a:hlink>
      <a:folHlink>
        <a:srgbClr val="0E18F3"/>
      </a:folHlink>
    </a:clrScheme>
    <a:fontScheme name="1_NorskEnergi (2)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NorskEnergi (2) 1">
        <a:dk1>
          <a:srgbClr val="000000"/>
        </a:dk1>
        <a:lt1>
          <a:srgbClr val="EADEA6"/>
        </a:lt1>
        <a:dk2>
          <a:srgbClr val="000000"/>
        </a:dk2>
        <a:lt2>
          <a:srgbClr val="808080"/>
        </a:lt2>
        <a:accent1>
          <a:srgbClr val="20CD02"/>
        </a:accent1>
        <a:accent2>
          <a:srgbClr val="EBEF13"/>
        </a:accent2>
        <a:accent3>
          <a:srgbClr val="F3ECD0"/>
        </a:accent3>
        <a:accent4>
          <a:srgbClr val="000000"/>
        </a:accent4>
        <a:accent5>
          <a:srgbClr val="ABE3AA"/>
        </a:accent5>
        <a:accent6>
          <a:srgbClr val="D5D910"/>
        </a:accent6>
        <a:hlink>
          <a:srgbClr val="FF0000"/>
        </a:hlink>
        <a:folHlink>
          <a:srgbClr val="0E18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1">
  <a:themeElements>
    <a:clrScheme name="Office Theme 1">
      <a:dk1>
        <a:srgbClr val="000000"/>
      </a:dk1>
      <a:lt1>
        <a:srgbClr val="EADEA6"/>
      </a:lt1>
      <a:dk2>
        <a:srgbClr val="000000"/>
      </a:dk2>
      <a:lt2>
        <a:srgbClr val="808080"/>
      </a:lt2>
      <a:accent1>
        <a:srgbClr val="20CD02"/>
      </a:accent1>
      <a:accent2>
        <a:srgbClr val="EBEF13"/>
      </a:accent2>
      <a:accent3>
        <a:srgbClr val="F3ECD0"/>
      </a:accent3>
      <a:accent4>
        <a:srgbClr val="000000"/>
      </a:accent4>
      <a:accent5>
        <a:srgbClr val="ABE3AA"/>
      </a:accent5>
      <a:accent6>
        <a:srgbClr val="D5D910"/>
      </a:accent6>
      <a:hlink>
        <a:srgbClr val="FF0000"/>
      </a:hlink>
      <a:folHlink>
        <a:srgbClr val="0E18F3"/>
      </a:folHlink>
    </a:clrScheme>
    <a:fontScheme name="Office-tema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EADEA6"/>
        </a:lt1>
        <a:dk2>
          <a:srgbClr val="000000"/>
        </a:dk2>
        <a:lt2>
          <a:srgbClr val="808080"/>
        </a:lt2>
        <a:accent1>
          <a:srgbClr val="20CD02"/>
        </a:accent1>
        <a:accent2>
          <a:srgbClr val="EBEF13"/>
        </a:accent2>
        <a:accent3>
          <a:srgbClr val="F3ECD0"/>
        </a:accent3>
        <a:accent4>
          <a:srgbClr val="000000"/>
        </a:accent4>
        <a:accent5>
          <a:srgbClr val="ABE3AA"/>
        </a:accent5>
        <a:accent6>
          <a:srgbClr val="D5D910"/>
        </a:accent6>
        <a:hlink>
          <a:srgbClr val="FF0000"/>
        </a:hlink>
        <a:folHlink>
          <a:srgbClr val="0E18F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Norsk Energis PowerPoint-mal</Template>
  <TotalTime>72</TotalTime>
  <Words>184</Words>
  <Application>Microsoft Office PowerPoint</Application>
  <PresentationFormat>Экран (4:3)</PresentationFormat>
  <Paragraphs>93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Norsk Energis PowerPoint-mal</vt:lpstr>
      <vt:lpstr>1_NorskEnergi (2)</vt:lpstr>
      <vt:lpstr>Tema1</vt:lpstr>
      <vt:lpstr>Презентация PowerPoint</vt:lpstr>
      <vt:lpstr>Дерево</vt:lpstr>
      <vt:lpstr>Химический состав биомассы по сравнению с другими видами топлива</vt:lpstr>
      <vt:lpstr>Древесина, древесные отходы и очищенное древесное топливо</vt:lpstr>
      <vt:lpstr>Свойства биомассы</vt:lpstr>
      <vt:lpstr>Основные составляющие твердого топлива </vt:lpstr>
      <vt:lpstr>Влажность древесины  в зависимости от степени высушивания </vt:lpstr>
      <vt:lpstr>Теплота сгорания </vt:lpstr>
      <vt:lpstr>Низшая теплота сгорания древесины (ствол без коры) при различной влажности, МДж/кг</vt:lpstr>
    </vt:vector>
  </TitlesOfParts>
  <Company>Norsk Energi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Hans Borchsenius</dc:creator>
  <cp:lastModifiedBy>Yan Tsygankov</cp:lastModifiedBy>
  <cp:revision>9</cp:revision>
  <cp:lastPrinted>1601-01-01T00:00:00Z</cp:lastPrinted>
  <dcterms:created xsi:type="dcterms:W3CDTF">2013-10-25T11:26:02Z</dcterms:created>
  <dcterms:modified xsi:type="dcterms:W3CDTF">2013-10-29T06:23:46Z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